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8436B6-CFC8-4751-BCB3-05AD711A12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D3CFC2-3B81-4EE8-9088-8FCB41BE0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5066F6-6630-4307-92A6-E4AEB17C1D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A4962E-1299-47DE-AD11-2DE4218F43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4DD7FC-CEB1-4870-9673-1CCB4A2352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B0DBD3-D6AB-405F-A5CF-51ACF4E64D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B13122-A4A8-4367-AD2F-3FE3F56A30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58D97A-8068-4043-8209-26D3E8B27A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B66AFA-5951-4B5F-9BBB-F69A1BB3F3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8A4DBC-6E6D-488E-B62A-F8CB01168A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29021B-BA1A-49E0-9686-FDAFE48B5C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7136053066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全球垃圾处理状况与垃圾分类的重要性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全球垃圾处理现状分析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全球各国垃圾分类实践比较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我国垃圾分类现状及挑战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推进我国垃圾分类的对策建议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垃圾产量迅速增长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随着全球人口增长和经济发展，垃圾产量不断攀升，对环境造成巨大压力。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处理方式落后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许多国家和地区仍采用填埋、焚烧等传统垃圾处理方式，效率低下且易造成二次污染。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资源浪费严重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大量可回收资源被当作垃圾丢弃，资源浪费现象严重。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6200000">
            <a:off x="5121002" y="3748675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6200000">
            <a:off x="3159972" y="3731423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6200000">
            <a:off x="6883508" y="3751691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229398" y="347138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10800000" flipH="1">
            <a:off x="5171197" y="405439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40564" y="3495943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776120" y="1850316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939991" y="2224546"/>
            <a:ext cx="2733221" cy="9848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通过报告，提高公众对垃圾处理问题的关注度，增强环保意识。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776120" y="185878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提高公众意识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 rot="16200000">
            <a:off x="8874284" y="3756025"/>
            <a:ext cx="246696" cy="256571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8876855" y="407487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62080" y="1509228"/>
            <a:ext cx="638737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476375" y="1849873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640019" y="2224546"/>
            <a:ext cx="2733675" cy="92964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鼓励企业和社会各界积极参与垃圾处理和资源回收技术研发，推动技术创新。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76375" y="1858344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促进技术创新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162335" y="1508787"/>
            <a:ext cx="654344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730156" y="4603200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893800" y="4965685"/>
            <a:ext cx="2733675" cy="9889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为政府和相关机构提供决策参考，推动垃圾处理政策的改进和完善。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30156" y="4611670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推动政策改进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6416118" y="4262112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485508" y="4602456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649152" y="4965685"/>
            <a:ext cx="2733675" cy="9889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通过垃圾分类和资源回收，促进资源节约和循环利用，实现经济、社会和环境的可持续发展。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7485508" y="461092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实现可持续发展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10171470" y="4261369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>
            <a:off x="836547" y="3827070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836547" y="3893745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>
            <a:off x="9127179" y="3859707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9" name="Connector 29"/>
          <p:cNvCxnSpPr/>
          <p:nvPr/>
        </p:nvCxnSpPr>
        <p:spPr>
          <a:xfrm>
            <a:off x="9127179" y="3926382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3411605" y="38388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" name="Connector 31"/>
          <p:cNvCxnSpPr/>
          <p:nvPr/>
        </p:nvCxnSpPr>
        <p:spPr>
          <a:xfrm>
            <a:off x="3411605" y="39150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2" name="Connector 32"/>
          <p:cNvCxnSpPr/>
          <p:nvPr/>
        </p:nvCxnSpPr>
        <p:spPr>
          <a:xfrm>
            <a:off x="5372634" y="3837831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3" name="Connector 33"/>
          <p:cNvCxnSpPr/>
          <p:nvPr/>
        </p:nvCxnSpPr>
        <p:spPr>
          <a:xfrm>
            <a:off x="5363109" y="3915060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4" name="Connector 34"/>
          <p:cNvCxnSpPr/>
          <p:nvPr/>
        </p:nvCxnSpPr>
        <p:spPr>
          <a:xfrm>
            <a:off x="7136996" y="3857910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5" name="Connector 35"/>
          <p:cNvCxnSpPr/>
          <p:nvPr/>
        </p:nvCxnSpPr>
        <p:spPr>
          <a:xfrm>
            <a:off x="7125616" y="3924585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6" name="TextBox 36"/>
          <p:cNvSpPr txBox="1"/>
          <p:nvPr/>
        </p:nvSpPr>
        <p:spPr>
          <a:xfrm>
            <a:off x="4490655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8191578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449074" y="432888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0210420" y="431143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40" name="Group 4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1" name="AutoShape 4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TextBox 6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全球垃圾处理现状分析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垃圾产生量及增长趋势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垃圾产生量巨大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全球每年产生数十亿吨垃圾，其中大部分为城市垃圾，包括生活垃圾、工业垃圾、建筑垃圾等。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增长趋势明显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随着人口增长、城市化进程加快和消费水平提高，全球垃圾产生量呈逐年上升趋势。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填埋是目前全球最主要的垃圾处理方式，占比超过50%。然而，填埋不仅占用大量土地资源，还容易对土壤和地下水造成污染。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填埋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焚烧是将垃圾燃烧后转化为灰烬和废气的处理方式，占比约20%。焚烧可以减少垃圾体积，但会产生有毒有害气体和颗粒物，对空气造成污染。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焚烧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回收是对可再利用的垃圾进行分类、加工和再利用的处理方式，占比约15%。回收可以减少资源浪费和环境污染，但需要建立完善的回收体系和加工设施。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回收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垃圾处理方式及占比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环境影响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垃圾处理不当会对环境造成严重污染，包括土壤污染、水污染和空气污染等。例如，填埋场渗滤液会对地下水造成污染，焚烧产生的二噁英等有毒物质会对人体健康造成危害。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资源浪费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大量可回收资源被当作垃圾丢弃，不仅浪费了资源，还增加了处理成本。例如，废纸、废塑料、废金属等都是可以回收利用的资源。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社会经济成本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垃圾处理需要投入大量人力、物力和财力，给社会经济带来沉重负担。同时，垃圾处理不当还会引发社会问题，如“垃圾围城”现象等。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垃圾处理效果评估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垃圾分类的重要性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减轻环境压力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通过分类投放和处理，可以减少垃圾对土壤、水源和空气的污染，保护生态环境。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促进资源节约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分类回收可再生资源，如废纸、废塑料、废金属等，可以减少对新资源的需求，实现资源的可持续利用。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降低处理成本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分类后的垃圾更易于处理和回收，可以降低垃圾处理成本，提高处理效率。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垃圾分类对环境保护的意义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提高回收利用率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通过分类投放，可以将可回收垃圾与其他垃圾分开，提高回收利用率，减少资源浪费。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促进循环经济发展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分类回收的垃圾可以作为再生资源，用于生产新的产品，推动循环经济的发展。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创造经济价值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回收的垃圾经过加工处理，可以变成有价值的商品，为社会创造经济价值。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垃圾分类对资源回收利用的促进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垃圾分类可以带动相关产业的发展，如废品回收、再生资源利用、环保设备制造等，推动绿色产业的发展。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促进绿色产业发展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垃圾分类和处理需要人力参与，可以创造更多的就业机会，缓解就业压力。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创造就业机会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实施垃圾分类可以展示城市的环保意识和文明程度，提升城市的形象和美誉度。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提升城市形象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垃圾分类对社会经济发展的推动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https://d.book118.com/207136053066006033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2024-09-06T22:14:42.943</cp:lastPrinted>
  <dcterms:created xsi:type="dcterms:W3CDTF">2024-09-06T14:14:42Z</dcterms:created>
  <dcterms:modified xsi:type="dcterms:W3CDTF">2024-09-06T14:14:45Z</dcterms:modified>
</cp:coreProperties>
</file>