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905AD-361F-4F24-9C8F-66296D573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D1CB2-E8CD-4179-B318-55AB7D9A9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447D5-FCCB-4077-92C1-532C786A0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01173-89D4-4451-B193-1AF084F2B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B4B06-7D45-4128-ABD8-2650DAD3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17027-A642-460D-987F-74A05E4EC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22886-9CBE-4013-AC7B-DB9E5A04D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944C8-2A04-4B7A-B081-FF4092DB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C49F5-5CE5-42DD-87F1-B0E890012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9E2D0-E51A-4596-906D-8BA1D2D56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BEF3F-53F2-4B63-A5F3-59883F2E2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4103311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666" y="1996714"/>
            <a:ext cx="4616450" cy="1618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809"/>
              </a:lnSpc>
            </a:pPr>
            <a:endParaRPr lang="Arial" altLang="Arial" sz="100"/>
          </a:p>
          <a:p>
            <a:pPr marL="43589" algn="l" rtl="0" eaLnBrk="0">
              <a:lnSpc>
                <a:spcPct val="84000"/>
              </a:lnSpc>
            </a:pP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时政述评培训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</a:t>
            </a:r>
            <a:endParaRPr lang="Microsoft YaHei" altLang="Microsoft YaHei" sz="5100"/>
          </a:p>
          <a:p>
            <a:pPr marL="12700" algn="l" rtl="0" eaLnBrk="0">
              <a:lnSpc>
                <a:spcPts val="7426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84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934115"/>
            <a:ext cx="3565525" cy="3102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8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政述评的核心要素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政述评的选题策略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政述评的写作技巧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政述评的案例分析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03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时政述评能力的途径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4656092" y="3549554"/>
            <a:ext cx="2910204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8487211" y="4651598"/>
            <a:ext cx="2562860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通过对热点问题的解读和分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3899" indent="2743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帮助读者更好地理解和把握时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  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动态，提高政治素养和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断能力。</a:t>
            </a:r>
            <a:endParaRPr lang="Microsoft YaHei" altLang="Microsoft YaHei" sz="1300"/>
          </a:p>
        </p:txBody>
      </p:sp>
      <p:sp>
        <p:nvSpPr>
          <p:cNvPr id="19" name="textbox 19"/>
          <p:cNvSpPr/>
          <p:nvPr/>
        </p:nvSpPr>
        <p:spPr>
          <a:xfrm>
            <a:off x="8486525" y="2547955"/>
            <a:ext cx="242442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20587" algn="l" rtl="0" eaLnBrk="0">
              <a:lnSpc>
                <a:spcPct val="86000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时政述评是对当前政治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、经济、</a:t>
            </a:r>
            <a:endParaRPr lang="Microsoft YaHei" altLang="Microsoft YaHei" sz="1300"/>
          </a:p>
          <a:p>
            <a:pPr marL="12700" indent="857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社会等领域的热点问题进行深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分析和评论的一种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体。</a:t>
            </a:r>
            <a:endParaRPr lang="Microsoft YaHei" altLang="Microsoft YaHei" sz="1300"/>
          </a:p>
        </p:txBody>
      </p:sp>
      <p:sp>
        <p:nvSpPr>
          <p:cNvPr id="20" name="textbox 20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1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063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063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textbox 43"/>
          <p:cNvSpPr/>
          <p:nvPr/>
        </p:nvSpPr>
        <p:spPr>
          <a:xfrm>
            <a:off x="9734183" y="1991372"/>
            <a:ext cx="422909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  <p:sp>
        <p:nvSpPr>
          <p:cNvPr id="44" name="textbox 44"/>
          <p:cNvSpPr/>
          <p:nvPr/>
        </p:nvSpPr>
        <p:spPr>
          <a:xfrm>
            <a:off x="9754186" y="4136719"/>
            <a:ext cx="40259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47" name="textbox 4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49" name="textbox 49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50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1" name="picture 5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4775182" y="4736634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5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对热点问题的深入分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揭示问题的本质和根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提出解决问题的思路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和方法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3" name="textbox 53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946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时政述评的重要性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4" name="textbox 74"/>
          <p:cNvSpPr/>
          <p:nvPr/>
        </p:nvSpPr>
        <p:spPr>
          <a:xfrm>
            <a:off x="1098356" y="4735300"/>
            <a:ext cx="226758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3619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时政述评能够及时传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递国   </a:t>
            </a: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内外重要政治事件和新闻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帮助读者了解最新动态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8477663" y="4735300"/>
            <a:ext cx="2118360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7239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时政述评能够引导社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论，弘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扬主旋律，传播正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能量，维护社会稳定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6" name="textbox 76"/>
          <p:cNvSpPr/>
          <p:nvPr/>
        </p:nvSpPr>
        <p:spPr>
          <a:xfrm>
            <a:off x="4775468" y="3893972"/>
            <a:ext cx="105156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1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2000"/>
          </a:p>
        </p:txBody>
      </p:sp>
      <p:sp>
        <p:nvSpPr>
          <p:cNvPr id="77" name="textbox 77"/>
          <p:cNvSpPr/>
          <p:nvPr/>
        </p:nvSpPr>
        <p:spPr>
          <a:xfrm>
            <a:off x="1094775" y="3893972"/>
            <a:ext cx="105156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传递信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</a:t>
            </a:r>
            <a:endParaRPr lang="Microsoft YaHei" altLang="Microsoft YaHei" sz="2000"/>
          </a:p>
        </p:txBody>
      </p:sp>
      <p:sp>
        <p:nvSpPr>
          <p:cNvPr id="78" name="textbox 78"/>
          <p:cNvSpPr/>
          <p:nvPr/>
        </p:nvSpPr>
        <p:spPr>
          <a:xfrm>
            <a:off x="8489017" y="3895772"/>
            <a:ext cx="104013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7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舆论</a:t>
            </a:r>
            <a:endParaRPr lang="Microsoft YaHei" altLang="Microsoft YaHei" sz="2000"/>
          </a:p>
        </p:txBody>
      </p:sp>
      <p:sp>
        <p:nvSpPr>
          <p:cNvPr id="79" name="textbox 79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80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82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84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8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8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F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9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2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97" name="textbox 97"/>
          <p:cNvSpPr/>
          <p:nvPr/>
        </p:nvSpPr>
        <p:spPr>
          <a:xfrm>
            <a:off x="1456815" y="3707362"/>
            <a:ext cx="934085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8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思想性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20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文学性</a:t>
            </a:r>
            <a:endParaRPr lang="Microsoft YaHei" altLang="Microsoft YaHei" sz="2000"/>
          </a:p>
        </p:txBody>
      </p:sp>
      <p:sp>
        <p:nvSpPr>
          <p:cNvPr id="98" name="textbox 98"/>
          <p:cNvSpPr/>
          <p:nvPr/>
        </p:nvSpPr>
        <p:spPr>
          <a:xfrm>
            <a:off x="9344203" y="4828602"/>
            <a:ext cx="2079625" cy="919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3"/>
              </a:lnSpc>
            </a:pPr>
            <a:endParaRPr lang="Arial" altLang="Arial" sz="100"/>
          </a:p>
          <a:p>
            <a:pPr marL="106616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文字表达和写作技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巧，要求文章结构严谨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0642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逻辑清晰、语言生动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9" name="textbox 99"/>
          <p:cNvSpPr/>
          <p:nvPr/>
        </p:nvSpPr>
        <p:spPr>
          <a:xfrm>
            <a:off x="6585207" y="4828030"/>
            <a:ext cx="1929764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83"/>
              </a:lnSpc>
            </a:pPr>
            <a:endParaRPr lang="Arial" altLang="Arial" sz="100"/>
          </a:p>
          <a:p>
            <a:pPr marL="18224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强调思想深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度和理论高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，要求有独到的见解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585341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和观点。</a:t>
            </a:r>
            <a:endParaRPr lang="Microsoft YaHei" altLang="Microsoft YaHei" sz="1400"/>
          </a:p>
        </p:txBody>
      </p:sp>
      <p:sp>
        <p:nvSpPr>
          <p:cNvPr id="100" name="textbox 100"/>
          <p:cNvSpPr/>
          <p:nvPr/>
        </p:nvSpPr>
        <p:spPr>
          <a:xfrm>
            <a:off x="3747172" y="4829364"/>
            <a:ext cx="1929129" cy="917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3"/>
              </a:lnSpc>
            </a:pPr>
            <a:endParaRPr lang="Arial" altLang="Arial" sz="100"/>
          </a:p>
          <a:p>
            <a:pPr marL="13652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当前热点问题和群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关切，进行深入分析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585151" algn="l" rtl="0" eaLnBrk="0">
              <a:lnSpc>
                <a:spcPct val="95000"/>
              </a:lnSpc>
              <a:spcBef>
                <a:spcPts val="3"/>
              </a:spcBef>
            </a:pPr>
            <a:r>
              <a:rPr sz="14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和评论。</a:t>
            </a:r>
            <a:endParaRPr lang="Microsoft YaHei" altLang="Microsoft YaHei" sz="1400"/>
          </a:p>
        </p:txBody>
      </p:sp>
      <p:sp>
        <p:nvSpPr>
          <p:cNvPr id="101" name="textbox 101"/>
          <p:cNvSpPr/>
          <p:nvPr/>
        </p:nvSpPr>
        <p:spPr>
          <a:xfrm>
            <a:off x="877345" y="4830316"/>
            <a:ext cx="1927225" cy="916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82"/>
              </a:lnSpc>
            </a:pPr>
            <a:endParaRPr lang="Arial" altLang="Arial" sz="100"/>
          </a:p>
          <a:p>
            <a:pPr marL="19367" algn="l" rtl="0" eaLnBrk="0">
              <a:lnSpc>
                <a:spcPct val="90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时政述评要求紧跟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时事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及时发布最新信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87044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息和评论。</a:t>
            </a:r>
            <a:endParaRPr lang="Microsoft YaHei" altLang="Microsoft YaHei" sz="1400"/>
          </a:p>
        </p:txBody>
      </p:sp>
      <p:sp>
        <p:nvSpPr>
          <p:cNvPr id="102" name="textbox 102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946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时政述评的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3927430" y="3549554"/>
            <a:ext cx="4367529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26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述评的核心要素</a:t>
            </a:r>
            <a:endParaRPr lang="Microsoft YaHei" altLang="Microsoft YaHei" sz="3800"/>
          </a:p>
        </p:txBody>
      </p:sp>
      <p:sp>
        <p:nvSpPr>
          <p:cNvPr id="125" name="textbox 125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7" name="textbox 127"/>
          <p:cNvSpPr/>
          <p:nvPr/>
        </p:nvSpPr>
        <p:spPr>
          <a:xfrm>
            <a:off x="6189125" y="5232513"/>
            <a:ext cx="516572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政治角度分析和解读新闻事件，把握事件背后的政治因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4795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素和影响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28" name="textbox 128"/>
          <p:cNvSpPr/>
          <p:nvPr/>
        </p:nvSpPr>
        <p:spPr>
          <a:xfrm>
            <a:off x="6195602" y="2032087"/>
            <a:ext cx="515937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了解国家政治体制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、政策法规和重大决策，对政治形势有敏锐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3461" algn="l" rtl="0" eaLnBrk="0">
              <a:lnSpc>
                <a:spcPct val="96000"/>
              </a:lnSpc>
              <a:spcBef>
                <a:spcPts val="1"/>
              </a:spcBef>
            </a:pP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的洞察力。</a:t>
            </a:r>
            <a:endParaRPr lang="Microsoft YaHei" altLang="Microsoft YaHei" sz="1400"/>
          </a:p>
        </p:txBody>
      </p:sp>
      <p:sp>
        <p:nvSpPr>
          <p:cNvPr id="129" name="textbox 129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感性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5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textbox 15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34765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textbox 15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34765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textbox 155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2815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156" name="textbox 156"/>
          <p:cNvSpPr/>
          <p:nvPr/>
        </p:nvSpPr>
        <p:spPr>
          <a:xfrm>
            <a:off x="6211125" y="3735483"/>
            <a:ext cx="4938395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关注国内外时事热点，及时掌握重大政治事件和社会动态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159" name="textbox 159"/>
          <p:cNvSpPr/>
          <p:nvPr/>
        </p:nvSpPr>
        <p:spPr>
          <a:xfrm>
            <a:off x="2333752" y="1615546"/>
            <a:ext cx="4023359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0"/>
              </a:lnSpc>
            </a:pPr>
            <a:endParaRPr lang="Arial" altLang="Arial" sz="100"/>
          </a:p>
          <a:p>
            <a:pPr marL="1289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闻敏感性和新闻价值判断能力，能够迅速</a:t>
            </a:r>
            <a:endParaRPr lang="Microsoft YaHei" altLang="Microsoft YaHei" sz="1500"/>
          </a:p>
          <a:p>
            <a:pPr marL="12700" algn="l" rtl="0" eaLnBrk="0">
              <a:lnSpc>
                <a:spcPts val="2695"/>
              </a:lnSpc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识别具有报道价值的时政新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0" name="textbox 160"/>
          <p:cNvSpPr/>
          <p:nvPr/>
        </p:nvSpPr>
        <p:spPr>
          <a:xfrm>
            <a:off x="2334514" y="5050678"/>
            <a:ext cx="4022725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据新闻的重要性和时效性，合理安排报道</a:t>
            </a:r>
            <a:endParaRPr lang="Microsoft YaHei" altLang="Microsoft YaHei" sz="1500"/>
          </a:p>
          <a:p>
            <a:pPr marL="19938" algn="l" rtl="0" eaLnBrk="0">
              <a:lnSpc>
                <a:spcPts val="2691"/>
              </a:lnSpc>
            </a:pPr>
            <a:r>
              <a:rPr sz="1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的篇幅和深度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61" name="textbox 161"/>
          <p:cNvSpPr/>
          <p:nvPr/>
        </p:nvSpPr>
        <p:spPr>
          <a:xfrm>
            <a:off x="2334895" y="3320026"/>
            <a:ext cx="4022090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9"/>
              </a:lnSpc>
            </a:pPr>
            <a:endParaRPr lang="Arial" altLang="Arial" sz="100"/>
          </a:p>
          <a:p>
            <a:pPr marL="18795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了解新闻报道的原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则和规范，熟悉新闻写作的技</a:t>
            </a:r>
            <a:endParaRPr lang="Microsoft YaHei" altLang="Microsoft YaHei" sz="1500"/>
          </a:p>
          <a:p>
            <a:pPr marL="12700" algn="l" rtl="0" eaLnBrk="0">
              <a:lnSpc>
                <a:spcPts val="2695"/>
              </a:lnSpc>
            </a:pP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巧和方法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62" name="textbox 162"/>
          <p:cNvSpPr/>
          <p:nvPr/>
        </p:nvSpPr>
        <p:spPr>
          <a:xfrm>
            <a:off x="575049" y="4866556"/>
            <a:ext cx="1511935" cy="1538605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6537"/>
              </a:lnSpc>
            </a:pPr>
            <a:endParaRPr lang="Arial" altLang="Arial" sz="100"/>
          </a:p>
          <a:p>
            <a:pPr marL="585630" algn="l" rtl="0" eaLnBrk="0">
              <a:lnSpc>
                <a:spcPct val="86000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63" name="textbox 163"/>
          <p:cNvSpPr/>
          <p:nvPr/>
        </p:nvSpPr>
        <p:spPr>
          <a:xfrm>
            <a:off x="557080" y="1431614"/>
            <a:ext cx="1511935" cy="1548130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9097"/>
              </a:lnSpc>
            </a:pPr>
            <a:endParaRPr lang="Arial" altLang="Arial" sz="100"/>
          </a:p>
          <a:p>
            <a:pPr marL="584440" algn="l" rtl="0" eaLnBrk="0">
              <a:lnSpc>
                <a:spcPct val="86000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64" name="textbox 164"/>
          <p:cNvSpPr/>
          <p:nvPr/>
        </p:nvSpPr>
        <p:spPr>
          <a:xfrm>
            <a:off x="539110" y="3161276"/>
            <a:ext cx="1511935" cy="1548130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9099"/>
              </a:lnSpc>
            </a:pPr>
            <a:endParaRPr lang="Arial" altLang="Arial" sz="100"/>
          </a:p>
          <a:p>
            <a:pPr marL="579487" algn="l" rtl="0" eaLnBrk="0">
              <a:lnSpc>
                <a:spcPct val="86000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65" name="textbox 165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7724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闻价值判断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87" name="table 187"/>
          <p:cNvGraphicFramePr>
            <a:graphicFrameLocks noGrp="1"/>
          </p:cNvGraphicFramePr>
          <p:nvPr/>
        </p:nvGraphicFramePr>
        <p:xfrm>
          <a:off x="637352" y="2399943"/>
          <a:ext cx="6703059" cy="2861310"/>
        </p:xfrm>
        <a:graphic>
          <a:graphicData uri="http://schemas.openxmlformats.org/drawingml/2006/table">
            <a:tbl>
              <a:tblPr/>
              <a:tblGrid>
                <a:gridCol w="2094864"/>
                <a:gridCol w="2368550"/>
                <a:gridCol w="2239645"/>
              </a:tblGrid>
              <a:tr h="28613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marL="71660" indent="857" algn="l" rtl="0" eaLnBrk="0">
                        <a:lnSpc>
                          <a:spcPct val="126000"/>
                        </a:lnSpc>
                        <a:spcBef>
                          <a:spcPts val="5"/>
                        </a:spcBef>
                      </a:pPr>
                      <a:r>
                        <a:rPr sz="13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具备扎实的专业知识</a:t>
                      </a:r>
                      <a:r>
                        <a:rPr sz="13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</a:t>
                      </a:r>
                      <a:r>
                        <a:rPr sz="13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13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广博的知识背景，能</a:t>
                      </a:r>
                      <a:r>
                        <a:rPr sz="13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够</a:t>
                      </a:r>
                      <a:r>
                        <a:rPr sz="13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13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对时政新闻进行深入</a:t>
                      </a:r>
                      <a:r>
                        <a:rPr sz="13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</a:t>
                      </a:r>
                      <a:endParaRPr lang="Microsoft YaHei" altLang="Microsoft YaHei" sz="13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414217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30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分析和评论。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84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84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marL="333054" indent="3257" algn="l" rtl="0" eaLnBrk="0">
                        <a:lnSpc>
                          <a:spcPct val="126000"/>
                        </a:lnSpc>
                        <a:spcBef>
                          <a:spcPts val="7"/>
                        </a:spcBef>
                      </a:pPr>
                      <a:r>
                        <a:rPr sz="13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掌握科学的思维方法</a:t>
                      </a:r>
                      <a:r>
                        <a:rPr sz="13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</a:t>
                      </a:r>
                      <a:r>
                        <a:rPr sz="13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13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分析工具，能够运用</a:t>
                      </a:r>
                      <a:r>
                        <a:rPr sz="13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逻</a:t>
                      </a:r>
                      <a:r>
                        <a:rPr sz="13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13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辑推理、比较分析等</a:t>
                      </a:r>
                      <a:r>
                        <a:rPr sz="13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方</a:t>
                      </a:r>
                      <a:r>
                        <a:rPr sz="13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13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法对新闻事件进行深</a:t>
                      </a:r>
                      <a:r>
                        <a:rPr sz="13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入</a:t>
                      </a:r>
                      <a:endParaRPr lang="Microsoft YaHei" altLang="Microsoft YaHei" sz="13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300"/>
                    </a:p>
                    <a:p>
                      <a:pPr marL="936044" algn="l" rtl="0" eaLnBrk="0">
                        <a:lnSpc>
                          <a:spcPts val="1453"/>
                        </a:lnSpc>
                        <a:spcBef>
                          <a:spcPts val="1"/>
                        </a:spcBef>
                      </a:pPr>
                      <a:r>
                        <a:rPr sz="120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剖析</a:t>
                      </a:r>
                      <a:r>
                        <a:rPr sz="12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9525" cap="flat" cmpd="sng" algn="ctr">
                      <a:solidFill>
                        <a:srgbClr val="0084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84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84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149"/>
                        </a:lnSpc>
                      </a:pPr>
                      <a:endParaRPr lang="Arial" altLang="Arial" sz="100"/>
                    </a:p>
                    <a:p>
                      <a:pPr marL="381434" algn="l" rtl="0" eaLnBrk="0">
                        <a:lnSpc>
                          <a:spcPct val="94000"/>
                        </a:lnSpc>
                      </a:pPr>
                      <a:r>
                        <a:rPr sz="13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能够从不同角度和层</a:t>
                      </a:r>
                      <a:r>
                        <a:rPr sz="13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面</a:t>
                      </a:r>
                      <a:endParaRPr lang="Microsoft YaHei" altLang="Microsoft YaHei" sz="13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552370" indent="-164763" algn="l" rtl="0" eaLnBrk="0">
                        <a:lnSpc>
                          <a:spcPct val="110000"/>
                        </a:lnSpc>
                        <a:spcBef>
                          <a:spcPts val="2"/>
                        </a:spcBef>
                      </a:pPr>
                      <a:r>
                        <a:rPr sz="13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审视新闻事件，提</a:t>
                      </a:r>
                      <a:r>
                        <a:rPr sz="13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出</a:t>
                      </a:r>
                      <a:r>
                        <a:rPr sz="13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独   </a:t>
                      </a:r>
                      <a:r>
                        <a:rPr sz="13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到的见解</a:t>
                      </a:r>
                      <a:r>
                        <a:rPr sz="13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</a:t>
                      </a:r>
                      <a:r>
                        <a:rPr sz="13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观点。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 w="9525" cap="flat" cmpd="sng" algn="ctr">
                      <a:solidFill>
                        <a:srgbClr val="0084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84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271479" y="1863861"/>
            <a:ext cx="3274807" cy="3274809"/>
          </a:xfrm>
          <a:prstGeom prst="rect">
            <a:avLst/>
          </a:prstGeom>
        </p:spPr>
      </p:pic>
      <p:sp>
        <p:nvSpPr>
          <p:cNvPr id="189" name="textbox 189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深度分析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与评论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5990359" y="2058699"/>
            <a:ext cx="692012" cy="692012"/>
            <a:chExt cx="692012" cy="692012"/>
          </a:xfrm>
        </p:grpSpPr>
        <p:sp>
          <p:nvSpPr>
            <p:cNvPr id="210" name="path"/>
            <p:cNvSpPr/>
            <p:nvPr/>
          </p:nvSpPr>
          <p:spPr>
            <a:xfrm>
              <a:off x="0" y="0"/>
              <a:ext cx="692012" cy="692012"/>
            </a:xfrm>
            <a:custGeom>
              <a:rect l="0" t="0" r="0" b="0"/>
              <a:pathLst>
                <a:path w="1089" h="1089">
                  <a:moveTo>
                    <a:pt x="0" y="544"/>
                  </a:moveTo>
                  <a:cubicBezTo>
                    <a:pt x="0" y="243"/>
                    <a:pt x="243" y="0"/>
                    <a:pt x="544" y="0"/>
                  </a:cubicBezTo>
                  <a:lnTo>
                    <a:pt x="544" y="0"/>
                  </a:lnTo>
                  <a:lnTo>
                    <a:pt x="544" y="0"/>
                  </a:lnTo>
                  <a:lnTo>
                    <a:pt x="544" y="0"/>
                  </a:lnTo>
                  <a:cubicBezTo>
                    <a:pt x="845" y="0"/>
                    <a:pt x="1089" y="243"/>
                    <a:pt x="1089" y="544"/>
                  </a:cubicBezTo>
                  <a:lnTo>
                    <a:pt x="1089" y="544"/>
                  </a:lnTo>
                  <a:cubicBezTo>
                    <a:pt x="1089" y="544"/>
                    <a:pt x="1089" y="544"/>
                    <a:pt x="1089" y="544"/>
                  </a:cubicBezTo>
                  <a:lnTo>
                    <a:pt x="1089" y="544"/>
                  </a:lnTo>
                  <a:lnTo>
                    <a:pt x="1089" y="544"/>
                  </a:lnTo>
                  <a:lnTo>
                    <a:pt x="1089" y="544"/>
                  </a:lnTo>
                  <a:cubicBezTo>
                    <a:pt x="1089" y="845"/>
                    <a:pt x="845" y="1089"/>
                    <a:pt x="544" y="1089"/>
                  </a:cubicBezTo>
                  <a:lnTo>
                    <a:pt x="544" y="1089"/>
                  </a:lnTo>
                  <a:lnTo>
                    <a:pt x="544" y="1089"/>
                  </a:lnTo>
                  <a:lnTo>
                    <a:pt x="544" y="1089"/>
                  </a:lnTo>
                  <a:cubicBezTo>
                    <a:pt x="243" y="1089"/>
                    <a:pt x="0" y="845"/>
                    <a:pt x="0" y="544"/>
                  </a:cubicBezTo>
                  <a:lnTo>
                    <a:pt x="0" y="54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textbox 211"/>
            <p:cNvSpPr/>
            <p:nvPr/>
          </p:nvSpPr>
          <p:spPr>
            <a:xfrm>
              <a:off x="-12700" y="-12700"/>
              <a:ext cx="717550" cy="7956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700"/>
            </a:p>
            <a:p>
              <a:pPr marL="160270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27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7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7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1218542" y="2058699"/>
            <a:ext cx="692011" cy="692012"/>
            <a:chExt cx="692011" cy="692012"/>
          </a:xfrm>
        </p:grpSpPr>
        <p:sp>
          <p:nvSpPr>
            <p:cNvPr id="212" name="path"/>
            <p:cNvSpPr/>
            <p:nvPr/>
          </p:nvSpPr>
          <p:spPr>
            <a:xfrm>
              <a:off x="0" y="0"/>
              <a:ext cx="692011" cy="692012"/>
            </a:xfrm>
            <a:custGeom>
              <a:rect l="0" t="0" r="0" b="0"/>
              <a:pathLst>
                <a:path w="1089" h="1089">
                  <a:moveTo>
                    <a:pt x="0" y="544"/>
                  </a:moveTo>
                  <a:cubicBezTo>
                    <a:pt x="0" y="243"/>
                    <a:pt x="243" y="0"/>
                    <a:pt x="544" y="0"/>
                  </a:cubicBezTo>
                  <a:lnTo>
                    <a:pt x="544" y="0"/>
                  </a:lnTo>
                  <a:lnTo>
                    <a:pt x="544" y="0"/>
                  </a:lnTo>
                  <a:lnTo>
                    <a:pt x="544" y="0"/>
                  </a:lnTo>
                  <a:cubicBezTo>
                    <a:pt x="845" y="0"/>
                    <a:pt x="1089" y="243"/>
                    <a:pt x="1089" y="544"/>
                  </a:cubicBezTo>
                  <a:lnTo>
                    <a:pt x="1089" y="544"/>
                  </a:lnTo>
                  <a:cubicBezTo>
                    <a:pt x="1089" y="544"/>
                    <a:pt x="1089" y="544"/>
                    <a:pt x="1089" y="544"/>
                  </a:cubicBezTo>
                  <a:lnTo>
                    <a:pt x="1089" y="544"/>
                  </a:lnTo>
                  <a:lnTo>
                    <a:pt x="1089" y="544"/>
                  </a:lnTo>
                  <a:lnTo>
                    <a:pt x="1089" y="544"/>
                  </a:lnTo>
                  <a:cubicBezTo>
                    <a:pt x="1089" y="845"/>
                    <a:pt x="845" y="1089"/>
                    <a:pt x="544" y="1089"/>
                  </a:cubicBezTo>
                  <a:lnTo>
                    <a:pt x="544" y="1089"/>
                  </a:lnTo>
                  <a:lnTo>
                    <a:pt x="544" y="1089"/>
                  </a:lnTo>
                  <a:lnTo>
                    <a:pt x="544" y="1089"/>
                  </a:lnTo>
                  <a:cubicBezTo>
                    <a:pt x="243" y="1089"/>
                    <a:pt x="0" y="845"/>
                    <a:pt x="0" y="544"/>
                  </a:cubicBezTo>
                  <a:lnTo>
                    <a:pt x="0" y="54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textbox 213"/>
            <p:cNvSpPr/>
            <p:nvPr/>
          </p:nvSpPr>
          <p:spPr>
            <a:xfrm>
              <a:off x="-12700" y="-12700"/>
              <a:ext cx="717550" cy="7899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9324"/>
                </a:lnSpc>
              </a:pPr>
              <a:endParaRPr lang="Arial" altLang="Arial" sz="100"/>
            </a:p>
            <a:p>
              <a:pPr marL="171294" algn="l" rtl="0" eaLnBrk="0">
                <a:lnSpc>
                  <a:spcPct val="87000"/>
                </a:lnSpc>
              </a:pPr>
              <a:r>
                <a:rPr sz="2500" spc="6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5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5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3642990" y="2058699"/>
            <a:ext cx="692011" cy="692012"/>
            <a:chExt cx="692011" cy="692012"/>
          </a:xfrm>
        </p:grpSpPr>
        <p:sp>
          <p:nvSpPr>
            <p:cNvPr id="214" name="path"/>
            <p:cNvSpPr/>
            <p:nvPr/>
          </p:nvSpPr>
          <p:spPr>
            <a:xfrm>
              <a:off x="0" y="0"/>
              <a:ext cx="692011" cy="692012"/>
            </a:xfrm>
            <a:custGeom>
              <a:rect l="0" t="0" r="0" b="0"/>
              <a:pathLst>
                <a:path w="1089" h="1089">
                  <a:moveTo>
                    <a:pt x="0" y="544"/>
                  </a:moveTo>
                  <a:cubicBezTo>
                    <a:pt x="0" y="243"/>
                    <a:pt x="243" y="0"/>
                    <a:pt x="544" y="0"/>
                  </a:cubicBezTo>
                  <a:lnTo>
                    <a:pt x="544" y="0"/>
                  </a:lnTo>
                  <a:lnTo>
                    <a:pt x="544" y="0"/>
                  </a:lnTo>
                  <a:lnTo>
                    <a:pt x="544" y="0"/>
                  </a:lnTo>
                  <a:cubicBezTo>
                    <a:pt x="845" y="0"/>
                    <a:pt x="1089" y="243"/>
                    <a:pt x="1089" y="544"/>
                  </a:cubicBezTo>
                  <a:lnTo>
                    <a:pt x="1089" y="544"/>
                  </a:lnTo>
                  <a:cubicBezTo>
                    <a:pt x="1089" y="544"/>
                    <a:pt x="1089" y="544"/>
                    <a:pt x="1089" y="544"/>
                  </a:cubicBezTo>
                  <a:lnTo>
                    <a:pt x="1089" y="544"/>
                  </a:lnTo>
                  <a:lnTo>
                    <a:pt x="1089" y="544"/>
                  </a:lnTo>
                  <a:lnTo>
                    <a:pt x="1089" y="544"/>
                  </a:lnTo>
                  <a:cubicBezTo>
                    <a:pt x="1089" y="845"/>
                    <a:pt x="845" y="1089"/>
                    <a:pt x="544" y="1089"/>
                  </a:cubicBezTo>
                  <a:lnTo>
                    <a:pt x="544" y="1089"/>
                  </a:lnTo>
                  <a:lnTo>
                    <a:pt x="544" y="1089"/>
                  </a:lnTo>
                  <a:lnTo>
                    <a:pt x="544" y="1089"/>
                  </a:lnTo>
                  <a:cubicBezTo>
                    <a:pt x="243" y="1089"/>
                    <a:pt x="0" y="845"/>
                    <a:pt x="0" y="544"/>
                  </a:cubicBezTo>
                  <a:lnTo>
                    <a:pt x="0" y="54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textbox 215"/>
            <p:cNvSpPr/>
            <p:nvPr/>
          </p:nvSpPr>
          <p:spPr>
            <a:xfrm>
              <a:off x="-12700" y="-12700"/>
              <a:ext cx="717550" cy="7899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6000"/>
                </a:lnSpc>
              </a:pPr>
              <a:endParaRPr lang="Arial" altLang="Arial" sz="1000"/>
            </a:p>
            <a:p>
              <a:pPr marL="171294" algn="l" rtl="0" eaLnBrk="0">
                <a:lnSpc>
                  <a:spcPct val="86000"/>
                </a:lnSpc>
                <a:spcBef>
                  <a:spcPts val="5"/>
                </a:spcBef>
              </a:pPr>
              <a:r>
                <a:rPr sz="2500" spc="6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5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500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0" name="textbox 220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221" name="textbox 221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0042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222" name="textbox 222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223" name="textbox 223"/>
          <p:cNvSpPr/>
          <p:nvPr/>
        </p:nvSpPr>
        <p:spPr>
          <a:xfrm>
            <a:off x="5831916" y="2418554"/>
            <a:ext cx="4366895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6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具备优秀的语言表达能力和文字功底，能够用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774319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生动、形象的语言描述新闻事件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4" name="textbox 224"/>
          <p:cNvSpPr/>
          <p:nvPr/>
        </p:nvSpPr>
        <p:spPr>
          <a:xfrm>
            <a:off x="5831916" y="3871386"/>
            <a:ext cx="4366895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熟练掌握各种修辞手法和表达技巧，能够运用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喻、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583818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拟人、排比等手法增强文章的表现力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5" name="textbox 225"/>
          <p:cNvSpPr/>
          <p:nvPr/>
        </p:nvSpPr>
        <p:spPr>
          <a:xfrm>
            <a:off x="5926785" y="5360431"/>
            <a:ext cx="421449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文章的逻辑性和条理性，能够使读者在短时间</a:t>
            </a:r>
            <a:endParaRPr lang="Microsoft YaHei" altLang="Microsoft YaHei" sz="1500"/>
          </a:p>
          <a:p>
            <a:pPr marL="791273" algn="l" rtl="0" eaLnBrk="0">
              <a:lnSpc>
                <a:spcPts val="2693"/>
              </a:lnSpc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内了解新闻事件的全貌和本质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6" name="textbox 226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与修辞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7" name="picture 2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48" name="textbox 248"/>
          <p:cNvSpPr/>
          <p:nvPr/>
        </p:nvSpPr>
        <p:spPr>
          <a:xfrm>
            <a:off x="3927430" y="3549554"/>
            <a:ext cx="436752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9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时政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述评的选题策略</a:t>
            </a:r>
            <a:endParaRPr lang="Microsoft YaHei" altLang="Microsoft YaHei" sz="3800"/>
          </a:p>
        </p:txBody>
      </p:sp>
      <p:sp>
        <p:nvSpPr>
          <p:cNvPr id="249" name="textbox 249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51" name="picture 2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grpSp>
        <p:nvGrpSpPr>
          <p:cNvPr id="50" name="group 50"/>
          <p:cNvGrpSpPr/>
          <p:nvPr/>
        </p:nvGrpSpPr>
        <p:grpSpPr>
          <a:xfrm rot="21600000">
            <a:off x="5163132" y="1294831"/>
            <a:ext cx="6264881" cy="1468186"/>
            <a:chExt cx="6264881" cy="1468186"/>
          </a:xfrm>
        </p:grpSpPr>
        <p:sp>
          <p:nvSpPr>
            <p:cNvPr id="252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textbox 253"/>
            <p:cNvSpPr/>
            <p:nvPr/>
          </p:nvSpPr>
          <p:spPr>
            <a:xfrm>
              <a:off x="573281" y="149044"/>
              <a:ext cx="5358129" cy="10725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46"/>
                </a:lnSpc>
              </a:pPr>
              <a:endParaRPr lang="Arial" altLang="Arial" sz="100"/>
            </a:p>
            <a:p>
              <a:pPr marL="15520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追踪国内外重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大事件</a:t>
              </a:r>
              <a:endParaRPr lang="Microsoft YaHei" altLang="Microsoft YaHei" sz="23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4414" indent="-1714" algn="l" rtl="0" eaLnBrk="0">
                <a:lnSpc>
                  <a:spcPct val="122000"/>
                </a:lnSpc>
                <a:spcBef>
                  <a:spcPts val="6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关注国际形势、国内政策等重要时事，如国际峰会、战争冲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突、重大政策调整等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54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5163132" y="2945065"/>
            <a:ext cx="6264881" cy="1468186"/>
            <a:chExt cx="6264881" cy="1468186"/>
          </a:xfrm>
        </p:grpSpPr>
        <p:sp>
          <p:nvSpPr>
            <p:cNvPr id="255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textbox 256"/>
            <p:cNvSpPr/>
            <p:nvPr/>
          </p:nvSpPr>
          <p:spPr>
            <a:xfrm>
              <a:off x="573472" y="149044"/>
              <a:ext cx="5357495" cy="10725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46"/>
                </a:lnSpc>
              </a:pPr>
              <a:endParaRPr lang="Arial" altLang="Arial" sz="100"/>
            </a:p>
            <a:p>
              <a:pPr marL="1503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关注突发事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件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12700" indent="380" algn="l" rtl="0" eaLnBrk="0">
                <a:lnSpc>
                  <a:spcPct val="123000"/>
                </a:lnSpc>
                <a:spcBef>
                  <a:spcPts val="6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发事件保持高度敏感，如自然灾害、重大事故、公共卫生事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件等，及时进行分析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评论。</a:t>
              </a:r>
              <a:endParaRPr lang="Microsoft YaHei" altLang="Microsoft YaHei" sz="1500"/>
            </a:p>
          </p:txBody>
        </p:sp>
        <p:sp>
          <p:nvSpPr>
            <p:cNvPr id="257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5163132" y="4595300"/>
            <a:ext cx="6264881" cy="1468185"/>
            <a:chExt cx="6264881" cy="1468185"/>
          </a:xfrm>
        </p:grpSpPr>
        <p:sp>
          <p:nvSpPr>
            <p:cNvPr id="258" name="rect"/>
            <p:cNvSpPr/>
            <p:nvPr/>
          </p:nvSpPr>
          <p:spPr>
            <a:xfrm>
              <a:off x="165661" y="0"/>
              <a:ext cx="6099219" cy="1468185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textbox 259"/>
            <p:cNvSpPr/>
            <p:nvPr/>
          </p:nvSpPr>
          <p:spPr>
            <a:xfrm>
              <a:off x="573662" y="149043"/>
              <a:ext cx="5357495" cy="10725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781"/>
                </a:lnSpc>
              </a:pPr>
              <a:endParaRPr lang="Arial" altLang="Arial" sz="100"/>
            </a:p>
            <a:p>
              <a:pPr marL="14548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聚焦社会热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</a:t>
              </a:r>
              <a:endParaRPr lang="Microsoft YaHei" altLang="Microsoft YaHei" sz="23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3461" indent="-761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社会广泛关注的问题，如教育、医疗、就业、环保等，进行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深入剖析和探讨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60" name="rect"/>
            <p:cNvSpPr/>
            <p:nvPr/>
          </p:nvSpPr>
          <p:spPr>
            <a:xfrm>
              <a:off x="0" y="0"/>
              <a:ext cx="165663" cy="1468185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1" name="textbox 261"/>
          <p:cNvSpPr/>
          <p:nvPr/>
        </p:nvSpPr>
        <p:spPr>
          <a:xfrm>
            <a:off x="442263" y="318468"/>
            <a:ext cx="3075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549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紧跟时事热点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8309742" y="1097033"/>
            <a:ext cx="2912678" cy="3023409"/>
            <a:chExt cx="2912678" cy="3023409"/>
          </a:xfrm>
        </p:grpSpPr>
        <p:pic>
          <p:nvPicPr>
            <p:cNvPr id="283" name="picture 28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284" name="textbox 284"/>
            <p:cNvSpPr/>
            <p:nvPr/>
          </p:nvSpPr>
          <p:spPr>
            <a:xfrm>
              <a:off x="617973" y="2716615"/>
              <a:ext cx="1792604" cy="3486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78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促进社会公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</a:t>
              </a:r>
              <a:endParaRPr lang="Microsoft YaHei" altLang="Microsoft YaHei" sz="2300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639659" y="1134964"/>
            <a:ext cx="2912679" cy="2984592"/>
            <a:chExt cx="2912679" cy="2984592"/>
          </a:xfrm>
        </p:grpSpPr>
        <p:pic>
          <p:nvPicPr>
            <p:cNvPr id="285" name="picture 28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286" name="textbox 286"/>
            <p:cNvSpPr/>
            <p:nvPr/>
          </p:nvSpPr>
          <p:spPr>
            <a:xfrm>
              <a:off x="583454" y="2678979"/>
              <a:ext cx="1793239" cy="3473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15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倾听民众声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</a:t>
              </a:r>
              <a:endParaRPr lang="Microsoft YaHei" altLang="Microsoft YaHei" sz="2300"/>
            </a:p>
          </p:txBody>
        </p:sp>
      </p:grpSp>
      <p:pic>
        <p:nvPicPr>
          <p:cNvPr id="287" name="picture 28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288" name="textbox 288"/>
          <p:cNvSpPr/>
          <p:nvPr/>
        </p:nvSpPr>
        <p:spPr>
          <a:xfrm>
            <a:off x="1429868" y="4688166"/>
            <a:ext cx="2119629" cy="1056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694"/>
              </a:lnSpc>
            </a:pPr>
            <a:endParaRPr lang="Arial" altLang="Arial" sz="100"/>
          </a:p>
          <a:p>
            <a:pPr marL="12700" indent="952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应贴近人民群众的生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活实际，关注衣食住行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医疗、就业养老等民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生问题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9" name="textbox 289"/>
          <p:cNvSpPr/>
          <p:nvPr/>
        </p:nvSpPr>
        <p:spPr>
          <a:xfrm>
            <a:off x="8699951" y="4688547"/>
            <a:ext cx="2118995" cy="1056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194"/>
              </a:lnSpc>
            </a:pPr>
            <a:endParaRPr lang="Arial" altLang="Arial" sz="100"/>
          </a:p>
          <a:p>
            <a:pPr marL="12700" indent="1523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公平正义，揭示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不公现象，推动政策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的制定和实施更加公正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合理。</a:t>
            </a:r>
            <a:endParaRPr lang="Microsoft YaHei" altLang="Microsoft YaHei" sz="1500"/>
          </a:p>
        </p:txBody>
      </p:sp>
      <p:sp>
        <p:nvSpPr>
          <p:cNvPr id="290" name="textbox 290"/>
          <p:cNvSpPr/>
          <p:nvPr/>
        </p:nvSpPr>
        <p:spPr>
          <a:xfrm>
            <a:off x="4997104" y="4689690"/>
            <a:ext cx="2272029" cy="781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41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解民众的需求和诉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求，反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映他们的意见和呼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声，为改善民生建言献策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91" name="textbox 291"/>
          <p:cNvSpPr/>
          <p:nvPr/>
        </p:nvSpPr>
        <p:spPr>
          <a:xfrm>
            <a:off x="1211682" y="377885"/>
            <a:ext cx="2305685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关注民生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Microsoft YaHei" altLang="Microsoft YaHei" sz="3000"/>
          </a:p>
        </p:txBody>
      </p:sp>
      <p:sp>
        <p:nvSpPr>
          <p:cNvPr id="292" name="textbox 292"/>
          <p:cNvSpPr/>
          <p:nvPr/>
        </p:nvSpPr>
        <p:spPr>
          <a:xfrm>
            <a:off x="1658185" y="3834093"/>
            <a:ext cx="1793239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8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贴近百姓生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</a:t>
            </a:r>
            <a:endParaRPr lang="Microsoft YaHei" altLang="Microsoft YaHei" sz="23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8495674" y="4350851"/>
            <a:ext cx="2651085" cy="97536"/>
            <a:chExt cx="2651085" cy="97536"/>
          </a:xfrm>
        </p:grpSpPr>
        <p:sp>
          <p:nvSpPr>
            <p:cNvPr id="293" name="path"/>
            <p:cNvSpPr/>
            <p:nvPr/>
          </p:nvSpPr>
          <p:spPr>
            <a:xfrm>
              <a:off x="61191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61182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1226738" y="4350851"/>
            <a:ext cx="2651082" cy="97536"/>
            <a:chExt cx="2651082" cy="97536"/>
          </a:xfrm>
        </p:grpSpPr>
        <p:sp>
          <p:nvSpPr>
            <p:cNvPr id="296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0" y="0"/>
              <a:ext cx="2651082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792259" y="4350851"/>
            <a:ext cx="2651080" cy="97536"/>
            <a:chExt cx="2651080" cy="97536"/>
          </a:xfrm>
        </p:grpSpPr>
        <p:sp>
          <p:nvSpPr>
            <p:cNvPr id="299" name="path"/>
            <p:cNvSpPr/>
            <p:nvPr/>
          </p:nvSpPr>
          <p:spPr>
            <a:xfrm>
              <a:off x="61188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61179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0" y="0"/>
              <a:ext cx="2651080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302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30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23" name="picture 3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7" y="1153980"/>
            <a:ext cx="5194481" cy="5194484"/>
          </a:xfrm>
          <a:prstGeom prst="rect">
            <a:avLst/>
          </a:prstGeom>
        </p:spPr>
      </p:pic>
      <p:sp>
        <p:nvSpPr>
          <p:cNvPr id="324" name="textbox 324"/>
          <p:cNvSpPr/>
          <p:nvPr/>
        </p:nvSpPr>
        <p:spPr>
          <a:xfrm>
            <a:off x="1097469" y="379028"/>
            <a:ext cx="4024629" cy="5501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465"/>
              </a:lnSpc>
            </a:pPr>
            <a:endParaRPr lang="Arial" altLang="Arial" sz="100"/>
          </a:p>
          <a:p>
            <a:pPr marL="126151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挖掘历史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3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4719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梳理历史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脉络</a:t>
            </a:r>
            <a:endParaRPr lang="Microsoft YaHei" altLang="Microsoft YaHei" sz="2300"/>
          </a:p>
          <a:p>
            <a:pPr marL="23939" indent="-10286" algn="l" rtl="0" eaLnBrk="0">
              <a:lnSpc>
                <a:spcPct val="122000"/>
              </a:lnSpc>
              <a:spcBef>
                <a:spcPts val="119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选时政话题进行历史背景的梳理，了解相关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问题的历史渊源和发展脉络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4128" algn="l" rtl="0" eaLnBrk="0">
              <a:lnSpc>
                <a:spcPct val="91000"/>
              </a:lnSpc>
              <a:spcBef>
                <a:spcPts val="700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分析历史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</a:t>
            </a:r>
            <a:endParaRPr lang="Microsoft YaHei" altLang="Microsoft YaHei" sz="2300"/>
          </a:p>
          <a:p>
            <a:pPr marL="14414" indent="-1714" algn="l" rtl="0" eaLnBrk="0">
              <a:lnSpc>
                <a:spcPct val="122000"/>
              </a:lnSpc>
              <a:spcBef>
                <a:spcPts val="120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历史因素对当前时政话题的影响，揭示历史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与现实之间的联系和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5309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总结历史经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4414" indent="-1523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史经验中汲取智慧，为当前问题的解决提供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借鉴和启示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25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6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7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6" name="group 7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32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8" name="group 7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3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2" name="group 8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https://d.book118.com/207141033110006052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2024-09-26T02:06:54.406</cp:lastPrinted>
  <dcterms:created xsi:type="dcterms:W3CDTF">2024-09-25T18:06:54Z</dcterms:created>
  <dcterms:modified xsi:type="dcterms:W3CDTF">2024-09-25T18:06:56Z</dcterms:modified>
</cp:coreProperties>
</file>