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D09BD7-0DA1-47ED-81D7-123D4083E1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252463-38FE-4B1E-A805-2027B7FBEF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545579-754A-447D-85FC-B7F2F23803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9DD55E-F606-4AB5-9501-FE9125BE4F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E443FEB-24E5-4C2E-A78E-F820E241D2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09DF2AC-8824-46E3-86E3-DFFF1B30BE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5EC192C-A076-4EE2-B4AA-88686B29F5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7D40BA-6D71-405C-948E-90AC238BA8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DBB6FD-535E-4ADE-A047-5082F9DF18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E6D4A4-04AC-4830-A45E-3378B898AB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DC7C59-B3E4-4F5F-89EE-70F5379A92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07153052033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470139" y="529006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合同法的司法解释和案例分析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23166" y="5720870"/>
            <a:ext cx="38671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798437" y="5720870"/>
            <a:ext cx="426720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170170" y="171260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467920" y="1030644"/>
            <a:ext cx="3256160" cy="572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2054178" y="1507605"/>
            <a:ext cx="8083645" cy="505602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合同法概述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司法解释在合同法中的应用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合同法案例分析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合同法中的疑难问题探讨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合同法的发展趋势与展望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合同法概述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2432974"/>
            <a:ext cx="2222323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合同法的定义：合同法是调整平等主体之间商品交换关系的法律规范的总称，它规定合同的订立、效力、履行、变更、终止和违约责任等一般性规则。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750373" y="2432974"/>
            <a:ext cx="2222323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合同法的作用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83168" y="2432974"/>
            <a:ext cx="2222323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保护合同当事人的合法权益；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321376" y="2432974"/>
            <a:ext cx="2222323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维护社会经济秩序；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9595840" y="2432974"/>
            <a:ext cx="2222323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促进社会主义现代化建设。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578634" y="1691037"/>
            <a:ext cx="1885696" cy="639403"/>
          </a:xfrm>
          <a:prstGeom prst="homePlat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831040" y="1645074"/>
            <a:ext cx="1112660" cy="73132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AutoShape 9"/>
          <p:cNvSpPr/>
          <p:nvPr/>
        </p:nvSpPr>
        <p:spPr>
          <a:xfrm>
            <a:off x="2918687" y="1691037"/>
            <a:ext cx="1885696" cy="639403"/>
          </a:xfrm>
          <a:prstGeom prst="homePlat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3171093" y="1645074"/>
            <a:ext cx="1112660" cy="73132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1" name="AutoShape 11"/>
          <p:cNvSpPr/>
          <p:nvPr/>
        </p:nvSpPr>
        <p:spPr>
          <a:xfrm>
            <a:off x="5251482" y="1691037"/>
            <a:ext cx="1885696" cy="639403"/>
          </a:xfrm>
          <a:prstGeom prst="homePlat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503888" y="1645074"/>
            <a:ext cx="1112660" cy="73132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489690" y="1691037"/>
            <a:ext cx="1885696" cy="639403"/>
          </a:xfrm>
          <a:prstGeom prst="homePlat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7742096" y="1645074"/>
            <a:ext cx="1112660" cy="73132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5" name="AutoShape 15"/>
          <p:cNvSpPr/>
          <p:nvPr/>
        </p:nvSpPr>
        <p:spPr>
          <a:xfrm>
            <a:off x="9764154" y="1691037"/>
            <a:ext cx="1885696" cy="639403"/>
          </a:xfrm>
          <a:prstGeom prst="homePlat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10016560" y="1645074"/>
            <a:ext cx="1112660" cy="73132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合同法的定义与作用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973" r="18973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863" r="12863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920" r="18920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1135" r="11135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合同法的基本原则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合同当事人的法律地位平等，一方不得将自己的意志强加给另一方。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当事人依法享有自愿订立合同的权利，任何单位和个人不得非法干预。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当事人应当遵循公平原则确定各方的权利和义务。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当事人行使权利、履行义务应当遵循诚实信用原则。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平等原则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自愿原则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公平原则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诚实信用原则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3478" b="2347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合同法的体系结构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总则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规定合同的一般性规则，包括合同的订立、效力、履行、变更、终止和违约责任等。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分则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规定各种具体合同类型，如买卖合同、租赁合同、承揽合同等。这些规定针对不同类型的合同特点，对当事人的权利义务作出具体规定。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附则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规定合同法的适用范围、解释方法等附属性内容。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司法解释在合同法中的应用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司法解释的概念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司法解释是指国家司法机关在适用法律过程中，对法律文本进行解释和说明的活动。在合同法领域，司法解释主要是对合同法的相关规定进行解释和补充，以指导各级法院正确适用法律，统一法律适用标准。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司法解释的作用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司法解释在合同法中发挥着重要的作用。首先，通过对法律条文的解释和说明，使法律更加明确、具体，便于当事人理解和遵守。其次，司法解释可以弥补法律规定的不足和漏洞，使法律更加完善。最后，司法解释可以为法院审理案件提供指导和参考，确保法律的正确实施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司法解释的概念与作用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1574907" y="1645216"/>
            <a:ext cx="45243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合同成立与效力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4907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司法解释对合同的成立和效力进行了详细规定。例如，明确了合同成立的要件、合同无效的情形以及合同可撤销的情形等。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74907" y="3693472"/>
            <a:ext cx="4781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合同变更与解除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74907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司法解释对合同的变更和解除进行了规范。包括合同变更的条件和程序、合同解除的情形和后果等。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37966" y="3693472"/>
            <a:ext cx="47529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合同争议解决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37966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司法解释对合同争议的解决方式进行了规定。包括诉讼、仲裁以及其他非诉讼解决方式的选择和适用等。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5079" y="1645216"/>
            <a:ext cx="46767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合同履行与违约责任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315079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司法解释对合同履行过程中的问题以及违约责任进行了规定。包括合同履行的方式、履行期限、履行地点等，以及违约责任的构成要件、违约金的调整等。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合同法司法解释的主要内容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指导法官正确适用法律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司法解释可以为法官在审理合同纠纷案件时提供指导和参考，帮助法官正确理解和适用法律条文，确保案件的公正审理。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完善合同法律制度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通过司法解释的不断完善和发展，可以弥补合同法律规定的不足和漏洞，推动合同法律制度的不断完善和进步。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统一法律适用标准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通过司法解释，可以统一各级法院在审理合同纠纷案件时的法律适用标准，避免同案不同判的情况发生。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司法解释在合同法实践中的意义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合同法案例分析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甲乙双方签订房屋买卖合同，但未办理过户手续。后甲方反悔，要求解除合同。法院认定合同已成立且有效，甲方应承担违约责任。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丙丁双方签订借款合同，约定高额利息。后因丙方无力偿还，丁方诉至法院。法院认定合同部分无效，调整利息至合理范围。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合同成立与效力案例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案例二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案例一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戊己双方签订设备采购合同，约定交货时间和地点。后戊方未按期交货，己方要求解除合同并赔偿损失。法院支持己方诉求，判决戊方承担违约责任。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庚辛双方签订演出合同，约定演出时间和报酬。后庚方因故未能演出，辛方要求赔偿。法院认定庚方违约，应支付违约金并赔偿损失。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合同履行与违约案例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https://d.book118.com/207153052033006041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5C0B15"/>
      </a:dk1>
      <a:lt1>
        <a:srgbClr val="FFFCF9"/>
      </a:lt1>
      <a:dk2>
        <a:srgbClr val="000000"/>
      </a:dk2>
      <a:lt2>
        <a:srgbClr val="FFFFFF"/>
      </a:lt2>
      <a:accent1>
        <a:srgbClr val="BA242F"/>
      </a:accent1>
      <a:accent2>
        <a:srgbClr val="C49E6D"/>
      </a:accent2>
      <a:accent3>
        <a:srgbClr val="E71A34"/>
      </a:accent3>
      <a:accent4>
        <a:srgbClr val="E8C496"/>
      </a:accent4>
      <a:accent5>
        <a:srgbClr val="EA6A6A"/>
      </a:accent5>
      <a:accent6>
        <a:srgbClr val="979797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2024-09-13T22:05:41.039</cp:lastPrinted>
  <dcterms:created xsi:type="dcterms:W3CDTF">2024-09-13T14:05:41Z</dcterms:created>
  <dcterms:modified xsi:type="dcterms:W3CDTF">2024-09-13T14:05:43Z</dcterms:modified>
</cp:coreProperties>
</file>