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7718645-21EB-4B16-989A-3A11D237BD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6DEE37F-6A81-464B-A3F3-BA8299E685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BB93601-706F-40D9-805A-0B29341E35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4082482-ACE1-4A10-9F9C-6B393385D3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B105432-8AE1-4A07-BFF5-1A196D36D6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8D897B1-4B02-472C-AAF6-CCC813CC5B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C74893D-DE6F-4E54-8EBF-3D5D7B385F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B9C15D7-6B89-4808-85A7-538D4F8ABA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90A645B-339F-44DC-9F3F-D49116C2E9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F4B4E73-05EB-4237-A5F0-391C4907D3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B7A761F-FA5B-4F11-AA14-5D5275DD2E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0716515600200604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某咨询公司教你高效沟通和冲突管理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高效沟通技巧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冲突管理策略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高效团队建设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案例分析与实践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高效沟通技巧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48881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058508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547717" y="2211136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30387" y="208178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805582" y="1797228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6458495" y="1389081"/>
            <a:ext cx="5076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458495" y="4046529"/>
            <a:ext cx="50768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明确沟通目标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6830551" y="2047294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30551" y="4287194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6458495" y="1716941"/>
            <a:ext cx="5076825" cy="2028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在沟通之前，明确沟通的目标和期望结果，有助于提高沟通效率和效果。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458495" y="4396703"/>
            <a:ext cx="50768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在开始沟通之前，双方应明确沟通的主题、目的和期望结果，这有助于确保沟通的针对性和有效性，避免偏离主题或无效沟通。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3022" b="13022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创造一个积极、开放、平等的沟通环境，有助于促进双方的有效交流。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选择适当的沟通时间和地点，确保环境安静、舒适，同时要尊重对方的感受和需求，保持开放、友善的态度，鼓励对方表达意见和观点。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建立良好的沟通环境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倾听和表达是沟通中不可或缺的两个方面，良好的倾听和表达有助于提高沟通效果。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在沟通过程中，要认真倾听对方的意见和观点，理解其需求和关切点，同时要用清晰、简练的语言表达自己的想法和观点，避免模糊或含糊的表达。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3083" r="23083"/>
          <a:stretch>
            <a:fillRect/>
          </a:stretch>
        </p:blipFill>
        <p:spPr>
          <a:xfrm>
            <a:off x="7803289" y="1299241"/>
            <a:ext cx="3679823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倾听与表达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t="24" b="24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非语言沟通在沟通中起着重要作用，通过肢体语言、面部表情等传递信息。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除了语言本身，还要注意非语言信号的传递，如眼神接触、微笑、姿势等，这些都能影响沟通效果。同时要留意对方的非语言信号，以更好地理解对方的真实意图和感受。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非语言沟通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冲突管理策略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2477" b="12477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资源竞争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目标不一致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信息不对称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当有限的资源（如时间、金钱、人力等）在不同部门或个人之间分配时，可能会引发冲突。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当不同部门或个人的目标不一致或相互冲突时，可能会导致利益冲突。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由于信息传递不畅或误解，可能导致不同部门或个人之间的行为产生冲突。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识别冲突来源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376988" y="1678781"/>
            <a:ext cx="1617059" cy="1618488"/>
            <a:chOff x="6376988" y="1678781"/>
            <a:chExt cx="1617059" cy="1618488"/>
          </a:xfrm>
        </p:grpSpPr>
        <p:sp>
          <p:nvSpPr>
            <p:cNvPr id="3" name="Freeform 3"/>
            <p:cNvSpPr/>
            <p:nvPr/>
          </p:nvSpPr>
          <p:spPr>
            <a:xfrm>
              <a:off x="6376988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102030" y="2315623"/>
              <a:ext cx="519970" cy="337947"/>
            </a:xfrm>
            <a:custGeom>
              <a:rect l="l" t="t" r="r" b="b"/>
              <a:pathLst>
                <a:path w="21600" h="21600">
                  <a:moveTo>
                    <a:pt x="12281" y="13211"/>
                  </a:moveTo>
                  <a:cubicBezTo>
                    <a:pt x="11747" y="14381"/>
                    <a:pt x="9458" y="18011"/>
                    <a:pt x="9360" y="18165"/>
                  </a:cubicBezTo>
                  <a:cubicBezTo>
                    <a:pt x="9249" y="18377"/>
                    <a:pt x="8939" y="18735"/>
                    <a:pt x="8644" y="18441"/>
                  </a:cubicBezTo>
                  <a:cubicBezTo>
                    <a:pt x="8559" y="18357"/>
                    <a:pt x="8459" y="18187"/>
                    <a:pt x="8459" y="17853"/>
                  </a:cubicBezTo>
                  <a:cubicBezTo>
                    <a:pt x="8459" y="17530"/>
                    <a:pt x="8554" y="17204"/>
                    <a:pt x="8565" y="17168"/>
                  </a:cubicBezTo>
                  <a:lnTo>
                    <a:pt x="9680" y="13369"/>
                  </a:lnTo>
                  <a:cubicBezTo>
                    <a:pt x="9471" y="13239"/>
                    <a:pt x="9111" y="13015"/>
                    <a:pt x="8832" y="12829"/>
                  </a:cubicBezTo>
                  <a:lnTo>
                    <a:pt x="8758" y="12781"/>
                  </a:lnTo>
                  <a:cubicBezTo>
                    <a:pt x="8476" y="12597"/>
                    <a:pt x="8124" y="12367"/>
                    <a:pt x="8124" y="11770"/>
                  </a:cubicBezTo>
                  <a:cubicBezTo>
                    <a:pt x="8124" y="11484"/>
                    <a:pt x="8211" y="11152"/>
                    <a:pt x="8393" y="10758"/>
                  </a:cubicBezTo>
                  <a:cubicBezTo>
                    <a:pt x="8927" y="9588"/>
                    <a:pt x="11216" y="5958"/>
                    <a:pt x="11314" y="5804"/>
                  </a:cubicBezTo>
                  <a:cubicBezTo>
                    <a:pt x="11426" y="5592"/>
                    <a:pt x="11735" y="5234"/>
                    <a:pt x="12030" y="5528"/>
                  </a:cubicBezTo>
                  <a:cubicBezTo>
                    <a:pt x="12115" y="5612"/>
                    <a:pt x="12215" y="5782"/>
                    <a:pt x="12215" y="6116"/>
                  </a:cubicBezTo>
                  <a:cubicBezTo>
                    <a:pt x="12215" y="6438"/>
                    <a:pt x="12120" y="6765"/>
                    <a:pt x="12110" y="6801"/>
                  </a:cubicBezTo>
                  <a:lnTo>
                    <a:pt x="10992" y="10600"/>
                  </a:lnTo>
                  <a:cubicBezTo>
                    <a:pt x="11203" y="10730"/>
                    <a:pt x="11563" y="10954"/>
                    <a:pt x="11842" y="11140"/>
                  </a:cubicBezTo>
                  <a:lnTo>
                    <a:pt x="11916" y="11188"/>
                  </a:lnTo>
                  <a:cubicBezTo>
                    <a:pt x="12198" y="11372"/>
                    <a:pt x="12550" y="11602"/>
                    <a:pt x="12550" y="12201"/>
                  </a:cubicBezTo>
                  <a:cubicBezTo>
                    <a:pt x="12550" y="12485"/>
                    <a:pt x="12462" y="12817"/>
                    <a:pt x="12281" y="13211"/>
                  </a:cubicBezTo>
                  <a:close/>
                  <a:moveTo>
                    <a:pt x="16430" y="6048"/>
                  </a:moveTo>
                  <a:cubicBezTo>
                    <a:pt x="16132" y="6048"/>
                    <a:pt x="15840" y="6088"/>
                    <a:pt x="15557" y="6162"/>
                  </a:cubicBezTo>
                  <a:cubicBezTo>
                    <a:pt x="14848" y="2597"/>
                    <a:pt x="12653" y="0"/>
                    <a:pt x="10054" y="0"/>
                  </a:cubicBezTo>
                  <a:cubicBezTo>
                    <a:pt x="6881" y="0"/>
                    <a:pt x="4310" y="3869"/>
                    <a:pt x="4310" y="8641"/>
                  </a:cubicBezTo>
                  <a:cubicBezTo>
                    <a:pt x="4310" y="9067"/>
                    <a:pt x="4330" y="9486"/>
                    <a:pt x="4369" y="9896"/>
                  </a:cubicBezTo>
                  <a:cubicBezTo>
                    <a:pt x="4217" y="9868"/>
                    <a:pt x="4064" y="9850"/>
                    <a:pt x="3906" y="9850"/>
                  </a:cubicBezTo>
                  <a:cubicBezTo>
                    <a:pt x="1749" y="9850"/>
                    <a:pt x="0" y="12481"/>
                    <a:pt x="0" y="15726"/>
                  </a:cubicBezTo>
                  <a:cubicBezTo>
                    <a:pt x="0" y="18969"/>
                    <a:pt x="1749" y="21600"/>
                    <a:pt x="3906" y="21600"/>
                  </a:cubicBezTo>
                  <a:lnTo>
                    <a:pt x="16430" y="21600"/>
                  </a:lnTo>
                  <a:cubicBezTo>
                    <a:pt x="19285" y="21600"/>
                    <a:pt x="21600" y="18119"/>
                    <a:pt x="21600" y="13823"/>
                  </a:cubicBezTo>
                  <a:cubicBezTo>
                    <a:pt x="21600" y="9530"/>
                    <a:pt x="19285" y="6048"/>
                    <a:pt x="16430" y="604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6" name="Connector 6"/>
            <p:cNvCxnSpPr/>
            <p:nvPr/>
          </p:nvCxnSpPr>
          <p:spPr>
            <a:xfrm flipH="1">
              <a:off x="4412712" y="2961703"/>
              <a:ext cx="448017" cy="773517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7" name="Connector 7"/>
            <p:cNvCxnSpPr/>
            <p:nvPr/>
          </p:nvCxnSpPr>
          <p:spPr>
            <a:xfrm flipH="1">
              <a:off x="3672114" y="3744355"/>
              <a:ext cx="740598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8" name="Group 8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9" name="Connector 9"/>
            <p:cNvCxnSpPr/>
            <p:nvPr/>
          </p:nvCxnSpPr>
          <p:spPr>
            <a:xfrm flipH="1">
              <a:off x="4411797" y="2961703"/>
              <a:ext cx="448932" cy="773621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10" name="Connector 10"/>
            <p:cNvCxnSpPr/>
            <p:nvPr/>
          </p:nvCxnSpPr>
          <p:spPr>
            <a:xfrm flipH="1">
              <a:off x="3672114" y="3744355"/>
              <a:ext cx="739683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11" name="Group 11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12" name="Connector 12"/>
            <p:cNvCxnSpPr/>
            <p:nvPr/>
          </p:nvCxnSpPr>
          <p:spPr>
            <a:xfrm flipH="1">
              <a:off x="4411561" y="2961703"/>
              <a:ext cx="449168" cy="773517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13" name="Connector 13"/>
            <p:cNvCxnSpPr/>
            <p:nvPr/>
          </p:nvCxnSpPr>
          <p:spPr>
            <a:xfrm flipH="1">
              <a:off x="3672114" y="3744355"/>
              <a:ext cx="739447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14" name="Group 14"/>
          <p:cNvGrpSpPr/>
          <p:nvPr/>
        </p:nvGrpSpPr>
        <p:grpSpPr>
          <a:xfrm>
            <a:off x="5631466" y="4068128"/>
            <a:ext cx="957358" cy="688848"/>
            <a:chOff x="5631466" y="4068128"/>
            <a:chExt cx="957358" cy="688848"/>
          </a:xfrm>
        </p:grpSpPr>
        <p:sp>
          <p:nvSpPr>
            <p:cNvPr id="15" name="AutoShape 15"/>
            <p:cNvSpPr/>
            <p:nvPr/>
          </p:nvSpPr>
          <p:spPr>
            <a:xfrm>
              <a:off x="5631466" y="4068699"/>
              <a:ext cx="957358" cy="68789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110192" y="4068128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5631466" y="4819555"/>
            <a:ext cx="957358" cy="688848"/>
            <a:chOff x="5631466" y="4819555"/>
            <a:chExt cx="957358" cy="688848"/>
          </a:xfrm>
        </p:grpSpPr>
        <p:sp>
          <p:nvSpPr>
            <p:cNvPr id="18" name="AutoShape 18"/>
            <p:cNvSpPr/>
            <p:nvPr/>
          </p:nvSpPr>
          <p:spPr>
            <a:xfrm>
              <a:off x="5631466" y="4819840"/>
              <a:ext cx="957358" cy="687896"/>
            </a:xfrm>
            <a:prstGeom prst="rect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110192" y="4819555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5631466" y="5567458"/>
            <a:ext cx="957358" cy="480727"/>
            <a:chOff x="5631466" y="5567458"/>
            <a:chExt cx="957358" cy="480727"/>
          </a:xfrm>
        </p:grpSpPr>
        <p:sp>
          <p:nvSpPr>
            <p:cNvPr id="21" name="Freeform 21"/>
            <p:cNvSpPr/>
            <p:nvPr/>
          </p:nvSpPr>
          <p:spPr>
            <a:xfrm>
              <a:off x="5631466" y="5567458"/>
              <a:ext cx="957358" cy="480727"/>
            </a:xfrm>
            <a:custGeom>
              <a:rect l="l" t="t" r="r" b="b"/>
              <a:pathLst>
                <a:path w="520" h="261">
                  <a:moveTo>
                    <a:pt x="260" y="261"/>
                  </a:moveTo>
                  <a:lnTo>
                    <a:pt x="0" y="0"/>
                  </a:lnTo>
                  <a:lnTo>
                    <a:pt x="520" y="0"/>
                  </a:lnTo>
                  <a:lnTo>
                    <a:pt x="260" y="261"/>
                  </a:lnTo>
                  <a:close/>
                </a:path>
              </a:pathLst>
            </a:custGeom>
            <a:solidFill>
              <a:srgbClr val="ECAE7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5970270" y="5904452"/>
              <a:ext cx="279844" cy="143637"/>
            </a:xfrm>
            <a:custGeom>
              <a:rect l="l" t="t" r="r" b="b"/>
              <a:pathLst>
                <a:path w="152" h="78">
                  <a:moveTo>
                    <a:pt x="76" y="78"/>
                  </a:moveTo>
                  <a:lnTo>
                    <a:pt x="152" y="0"/>
                  </a:lnTo>
                  <a:lnTo>
                    <a:pt x="0" y="0"/>
                  </a:lnTo>
                  <a:lnTo>
                    <a:pt x="76" y="78"/>
                  </a:lnTo>
                  <a:close/>
                </a:path>
              </a:pathLst>
            </a:custGeom>
            <a:solidFill>
              <a:srgbClr val="3333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6110192" y="5567458"/>
              <a:ext cx="478631" cy="480727"/>
            </a:xfrm>
            <a:custGeom>
              <a:rect l="l" t="t" r="r" b="b"/>
              <a:pathLst>
                <a:path w="260" h="261">
                  <a:moveTo>
                    <a:pt x="0" y="261"/>
                  </a:moveTo>
                  <a:lnTo>
                    <a:pt x="260" y="0"/>
                  </a:lnTo>
                  <a:lnTo>
                    <a:pt x="0" y="0"/>
                  </a:lnTo>
                  <a:lnTo>
                    <a:pt x="0" y="261"/>
                  </a:lnTo>
                  <a:close/>
                </a:path>
              </a:pathLst>
            </a:cu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" name="Group 24"/>
          <p:cNvGrpSpPr/>
          <p:nvPr/>
        </p:nvGrpSpPr>
        <p:grpSpPr>
          <a:xfrm>
            <a:off x="5631466" y="3308604"/>
            <a:ext cx="957358" cy="689419"/>
            <a:chOff x="5631466" y="3308604"/>
            <a:chExt cx="957358" cy="689419"/>
          </a:xfrm>
        </p:grpSpPr>
        <p:sp>
          <p:nvSpPr>
            <p:cNvPr id="25" name="AutoShape 25"/>
            <p:cNvSpPr/>
            <p:nvPr/>
          </p:nvSpPr>
          <p:spPr>
            <a:xfrm>
              <a:off x="5631466" y="3308604"/>
              <a:ext cx="957358" cy="68941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110192" y="3308604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" name="Group 27"/>
          <p:cNvGrpSpPr/>
          <p:nvPr/>
        </p:nvGrpSpPr>
        <p:grpSpPr>
          <a:xfrm>
            <a:off x="4186047" y="1678781"/>
            <a:ext cx="1617059" cy="1618488"/>
            <a:chOff x="4186047" y="1678781"/>
            <a:chExt cx="1617059" cy="1618488"/>
          </a:xfrm>
        </p:grpSpPr>
        <p:sp>
          <p:nvSpPr>
            <p:cNvPr id="28" name="Freeform 28"/>
            <p:cNvSpPr/>
            <p:nvPr/>
          </p:nvSpPr>
          <p:spPr>
            <a:xfrm>
              <a:off x="4186047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582096" y="2292477"/>
              <a:ext cx="535496" cy="428339"/>
            </a:xfrm>
            <a:custGeom>
              <a:rect l="l" t="t" r="r" b="b"/>
              <a:pathLst>
                <a:path w="21600" h="21600">
                  <a:moveTo>
                    <a:pt x="18143" y="10800"/>
                  </a:moveTo>
                  <a:cubicBezTo>
                    <a:pt x="17065" y="10800"/>
                    <a:pt x="16800" y="11898"/>
                    <a:pt x="16709" y="12419"/>
                  </a:cubicBezTo>
                  <a:cubicBezTo>
                    <a:pt x="16115" y="15817"/>
                    <a:pt x="13696" y="18359"/>
                    <a:pt x="10800" y="18359"/>
                  </a:cubicBezTo>
                  <a:cubicBezTo>
                    <a:pt x="9130" y="18359"/>
                    <a:pt x="7618" y="17514"/>
                    <a:pt x="6524" y="16146"/>
                  </a:cubicBezTo>
                  <a:cubicBezTo>
                    <a:pt x="6018" y="15513"/>
                    <a:pt x="5198" y="15513"/>
                    <a:pt x="4691" y="16146"/>
                  </a:cubicBezTo>
                  <a:cubicBezTo>
                    <a:pt x="4185" y="16779"/>
                    <a:pt x="4185" y="17804"/>
                    <a:pt x="4691" y="18437"/>
                  </a:cubicBezTo>
                  <a:cubicBezTo>
                    <a:pt x="6255" y="20391"/>
                    <a:pt x="8415" y="21600"/>
                    <a:pt x="10800" y="21600"/>
                  </a:cubicBezTo>
                  <a:cubicBezTo>
                    <a:pt x="14669" y="21600"/>
                    <a:pt x="17943" y="18421"/>
                    <a:pt x="19043" y="14039"/>
                  </a:cubicBezTo>
                  <a:lnTo>
                    <a:pt x="21600" y="14039"/>
                  </a:lnTo>
                  <a:lnTo>
                    <a:pt x="21600" y="10800"/>
                  </a:lnTo>
                  <a:cubicBezTo>
                    <a:pt x="21600" y="10800"/>
                    <a:pt x="18143" y="10800"/>
                    <a:pt x="18143" y="10800"/>
                  </a:cubicBezTo>
                  <a:close/>
                  <a:moveTo>
                    <a:pt x="4891" y="9180"/>
                  </a:moveTo>
                  <a:cubicBezTo>
                    <a:pt x="5484" y="5783"/>
                    <a:pt x="7904" y="3240"/>
                    <a:pt x="10800" y="3240"/>
                  </a:cubicBezTo>
                  <a:cubicBezTo>
                    <a:pt x="12470" y="3240"/>
                    <a:pt x="13982" y="4086"/>
                    <a:pt x="15076" y="5454"/>
                  </a:cubicBezTo>
                  <a:cubicBezTo>
                    <a:pt x="15582" y="6086"/>
                    <a:pt x="16404" y="6086"/>
                    <a:pt x="16909" y="5454"/>
                  </a:cubicBezTo>
                  <a:cubicBezTo>
                    <a:pt x="17415" y="4821"/>
                    <a:pt x="17415" y="3796"/>
                    <a:pt x="16909" y="3163"/>
                  </a:cubicBezTo>
                  <a:cubicBezTo>
                    <a:pt x="15346" y="1209"/>
                    <a:pt x="13186" y="0"/>
                    <a:pt x="10800" y="0"/>
                  </a:cubicBezTo>
                  <a:cubicBezTo>
                    <a:pt x="6931" y="0"/>
                    <a:pt x="3658" y="3178"/>
                    <a:pt x="2557" y="7560"/>
                  </a:cubicBezTo>
                  <a:lnTo>
                    <a:pt x="0" y="7560"/>
                  </a:lnTo>
                  <a:lnTo>
                    <a:pt x="0" y="10800"/>
                  </a:lnTo>
                  <a:lnTo>
                    <a:pt x="3457" y="10800"/>
                  </a:lnTo>
                  <a:cubicBezTo>
                    <a:pt x="4535" y="10800"/>
                    <a:pt x="4800" y="9702"/>
                    <a:pt x="4891" y="9180"/>
                  </a:cubicBezTo>
                  <a:close/>
                  <a:moveTo>
                    <a:pt x="7343" y="10800"/>
                  </a:moveTo>
                  <a:cubicBezTo>
                    <a:pt x="7343" y="13185"/>
                    <a:pt x="8891" y="15120"/>
                    <a:pt x="10800" y="15120"/>
                  </a:cubicBezTo>
                  <a:cubicBezTo>
                    <a:pt x="12709" y="15120"/>
                    <a:pt x="14255" y="13185"/>
                    <a:pt x="14255" y="10800"/>
                  </a:cubicBezTo>
                  <a:cubicBezTo>
                    <a:pt x="14255" y="8415"/>
                    <a:pt x="12709" y="6480"/>
                    <a:pt x="10800" y="6480"/>
                  </a:cubicBezTo>
                  <a:cubicBezTo>
                    <a:pt x="8891" y="6480"/>
                    <a:pt x="7343" y="8415"/>
                    <a:pt x="7343" y="1080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5278469" y="1678781"/>
            <a:ext cx="1617059" cy="1618488"/>
            <a:chOff x="5278469" y="1678781"/>
            <a:chExt cx="1617059" cy="1618488"/>
          </a:xfrm>
        </p:grpSpPr>
        <p:sp>
          <p:nvSpPr>
            <p:cNvPr id="31" name="Freeform 31"/>
            <p:cNvSpPr/>
            <p:nvPr/>
          </p:nvSpPr>
          <p:spPr>
            <a:xfrm>
              <a:off x="5278469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5861590" y="2325624"/>
              <a:ext cx="490728" cy="405384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" name="Group 33"/>
          <p:cNvGrpSpPr/>
          <p:nvPr/>
        </p:nvGrpSpPr>
        <p:grpSpPr>
          <a:xfrm>
            <a:off x="6501829" y="3141178"/>
            <a:ext cx="1550007" cy="856845"/>
            <a:chOff x="6501829" y="3141178"/>
            <a:chExt cx="1550007" cy="856845"/>
          </a:xfrm>
        </p:grpSpPr>
        <p:cxnSp>
          <p:nvCxnSpPr>
            <p:cNvPr id="34" name="Connector 34"/>
            <p:cNvCxnSpPr/>
            <p:nvPr/>
          </p:nvCxnSpPr>
          <p:spPr>
            <a:xfrm>
              <a:off x="6501829" y="3141178"/>
              <a:ext cx="772981" cy="856845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5" name="Connector 35"/>
            <p:cNvCxnSpPr/>
            <p:nvPr/>
          </p:nvCxnSpPr>
          <p:spPr>
            <a:xfrm>
              <a:off x="7235821" y="3990692"/>
              <a:ext cx="816015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36" name="Group 36"/>
          <p:cNvGrpSpPr/>
          <p:nvPr/>
        </p:nvGrpSpPr>
        <p:grpSpPr>
          <a:xfrm>
            <a:off x="7817411" y="2488025"/>
            <a:ext cx="1038363" cy="440204"/>
            <a:chOff x="7817411" y="2488025"/>
            <a:chExt cx="1038363" cy="440204"/>
          </a:xfrm>
        </p:grpSpPr>
        <p:cxnSp>
          <p:nvCxnSpPr>
            <p:cNvPr id="37" name="Connector 37"/>
            <p:cNvCxnSpPr/>
            <p:nvPr/>
          </p:nvCxnSpPr>
          <p:spPr>
            <a:xfrm>
              <a:off x="7817411" y="2488025"/>
              <a:ext cx="467443" cy="440204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8" name="Connector 38"/>
            <p:cNvCxnSpPr/>
            <p:nvPr/>
          </p:nvCxnSpPr>
          <p:spPr>
            <a:xfrm>
              <a:off x="8261968" y="2920898"/>
              <a:ext cx="593806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sp>
        <p:nvSpPr>
          <p:cNvPr id="39" name="TextBox 39"/>
          <p:cNvSpPr txBox="1"/>
          <p:nvPr/>
        </p:nvSpPr>
        <p:spPr>
          <a:xfrm>
            <a:off x="1062867" y="2798540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低级冲突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053162" y="1296588"/>
            <a:ext cx="2447925" cy="504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中级冲突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8163435" y="3945922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高级冲突</a:t>
            </a:r>
          </a:p>
        </p:txBody>
      </p:sp>
      <p:grpSp>
        <p:nvGrpSpPr>
          <p:cNvPr id="42" name="Group 4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3" name="AutoShape 4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TextBox 6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冲突的级别与类型</a:t>
              </a:r>
            </a:p>
          </p:txBody>
        </p:sp>
      </p:grpSp>
      <p:sp>
        <p:nvSpPr>
          <p:cNvPr id="64" name="TextBox 64"/>
          <p:cNvSpPr txBox="1"/>
          <p:nvPr/>
        </p:nvSpPr>
        <p:spPr>
          <a:xfrm>
            <a:off x="9053162" y="1610913"/>
            <a:ext cx="2447925" cy="191691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涉及团队或部门间的利益冲突，需要更高层次的管理和协调。</a:t>
            </a:r>
          </a:p>
        </p:txBody>
      </p:sp>
      <p:sp>
        <p:nvSpPr>
          <p:cNvPr id="65" name="TextBox 65"/>
          <p:cNvSpPr txBox="1"/>
          <p:nvPr/>
        </p:nvSpPr>
        <p:spPr>
          <a:xfrm>
            <a:off x="8163435" y="4312904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涉及组织战略、文化和价值观的冲突，需要高层领导介入和决策。</a:t>
            </a:r>
          </a:p>
        </p:txBody>
      </p:sp>
      <p:sp>
        <p:nvSpPr>
          <p:cNvPr id="66" name="TextBox 66"/>
          <p:cNvSpPr txBox="1"/>
          <p:nvPr/>
        </p:nvSpPr>
        <p:spPr>
          <a:xfrm>
            <a:off x="1062867" y="3124390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涉及个人间的日常矛盾和不满，通常可以通过沟通、协商解决。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166806" y="1875568"/>
            <a:ext cx="3824955" cy="3826383"/>
            <a:chOff x="4166806" y="1875568"/>
            <a:chExt cx="3824955" cy="3826383"/>
          </a:xfrm>
        </p:grpSpPr>
        <p:sp>
          <p:nvSpPr>
            <p:cNvPr id="3" name="Freeform 3"/>
            <p:cNvSpPr/>
            <p:nvPr/>
          </p:nvSpPr>
          <p:spPr>
            <a:xfrm>
              <a:off x="4166806" y="3454622"/>
              <a:ext cx="2238375" cy="2247329"/>
            </a:xfrm>
            <a:custGeom>
              <a:rect l="l" t="t" r="r" b="b"/>
              <a:pathLst>
                <a:path w="285" h="286">
                  <a:moveTo>
                    <a:pt x="0" y="83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157" y="0"/>
                    <a:pt x="285" y="128"/>
                    <a:pt x="285" y="286"/>
                  </a:cubicBezTo>
                  <a:cubicBezTo>
                    <a:pt x="202" y="286"/>
                    <a:pt x="202" y="286"/>
                    <a:pt x="202" y="286"/>
                  </a:cubicBezTo>
                  <a:cubicBezTo>
                    <a:pt x="202" y="174"/>
                    <a:pt x="111" y="83"/>
                    <a:pt x="0" y="83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4166806" y="1875568"/>
              <a:ext cx="2238375" cy="2239804"/>
            </a:xfrm>
            <a:custGeom>
              <a:rect l="l" t="t" r="r" b="b"/>
              <a:pathLst>
                <a:path w="285" h="285">
                  <a:moveTo>
                    <a:pt x="0" y="202"/>
                  </a:moveTo>
                  <a:cubicBezTo>
                    <a:pt x="0" y="285"/>
                    <a:pt x="0" y="285"/>
                    <a:pt x="0" y="285"/>
                  </a:cubicBezTo>
                  <a:cubicBezTo>
                    <a:pt x="157" y="285"/>
                    <a:pt x="285" y="157"/>
                    <a:pt x="285" y="0"/>
                  </a:cubicBezTo>
                  <a:cubicBezTo>
                    <a:pt x="202" y="0"/>
                    <a:pt x="202" y="0"/>
                    <a:pt x="202" y="0"/>
                  </a:cubicBezTo>
                  <a:cubicBezTo>
                    <a:pt x="202" y="111"/>
                    <a:pt x="111" y="202"/>
                    <a:pt x="0" y="202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>
              <a:off x="5753386" y="3454622"/>
              <a:ext cx="2238375" cy="2247329"/>
            </a:xfrm>
            <a:custGeom>
              <a:rect l="l" t="t" r="r" b="b"/>
              <a:pathLst>
                <a:path w="285" h="286">
                  <a:moveTo>
                    <a:pt x="285" y="83"/>
                  </a:moveTo>
                  <a:cubicBezTo>
                    <a:pt x="285" y="0"/>
                    <a:pt x="285" y="0"/>
                    <a:pt x="285" y="0"/>
                  </a:cubicBezTo>
                  <a:cubicBezTo>
                    <a:pt x="128" y="0"/>
                    <a:pt x="0" y="128"/>
                    <a:pt x="0" y="286"/>
                  </a:cubicBezTo>
                  <a:cubicBezTo>
                    <a:pt x="83" y="286"/>
                    <a:pt x="83" y="286"/>
                    <a:pt x="83" y="286"/>
                  </a:cubicBezTo>
                  <a:cubicBezTo>
                    <a:pt x="83" y="174"/>
                    <a:pt x="174" y="83"/>
                    <a:pt x="285" y="8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5753386" y="1875568"/>
              <a:ext cx="2238375" cy="2239804"/>
            </a:xfrm>
            <a:custGeom>
              <a:rect l="l" t="t" r="r" b="b"/>
              <a:pathLst>
                <a:path w="285" h="285">
                  <a:moveTo>
                    <a:pt x="285" y="202"/>
                  </a:moveTo>
                  <a:cubicBezTo>
                    <a:pt x="285" y="285"/>
                    <a:pt x="285" y="285"/>
                    <a:pt x="285" y="285"/>
                  </a:cubicBezTo>
                  <a:cubicBezTo>
                    <a:pt x="128" y="285"/>
                    <a:pt x="0" y="157"/>
                    <a:pt x="0" y="0"/>
                  </a:cubicBezTo>
                  <a:cubicBezTo>
                    <a:pt x="83" y="0"/>
                    <a:pt x="83" y="0"/>
                    <a:pt x="83" y="0"/>
                  </a:cubicBezTo>
                  <a:cubicBezTo>
                    <a:pt x="83" y="111"/>
                    <a:pt x="174" y="202"/>
                    <a:pt x="285" y="20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5211033" y="2959322"/>
            <a:ext cx="1645728" cy="1705738"/>
            <a:chOff x="5211033" y="2959322"/>
            <a:chExt cx="1645728" cy="1705738"/>
          </a:xfrm>
        </p:grpSpPr>
        <p:sp>
          <p:nvSpPr>
            <p:cNvPr id="8" name="Freeform 8"/>
            <p:cNvSpPr/>
            <p:nvPr/>
          </p:nvSpPr>
          <p:spPr>
            <a:xfrm>
              <a:off x="5211033" y="3015424"/>
              <a:ext cx="541973" cy="425577"/>
            </a:xfrm>
            <a:custGeom>
              <a:rect l="l" t="t" r="r" b="b"/>
              <a:pathLst>
                <a:path w="105" h="83">
                  <a:moveTo>
                    <a:pt x="19" y="26"/>
                  </a:moveTo>
                  <a:cubicBezTo>
                    <a:pt x="50" y="11"/>
                    <a:pt x="50" y="11"/>
                    <a:pt x="50" y="11"/>
                  </a:cubicBezTo>
                  <a:cubicBezTo>
                    <a:pt x="50" y="11"/>
                    <a:pt x="51" y="11"/>
                    <a:pt x="51" y="11"/>
                  </a:cubicBezTo>
                  <a:cubicBezTo>
                    <a:pt x="51" y="11"/>
                    <a:pt x="51" y="11"/>
                    <a:pt x="51" y="11"/>
                  </a:cubicBezTo>
                  <a:cubicBezTo>
                    <a:pt x="51" y="42"/>
                    <a:pt x="51" y="42"/>
                    <a:pt x="51" y="42"/>
                  </a:cubicBezTo>
                  <a:cubicBezTo>
                    <a:pt x="51" y="42"/>
                    <a:pt x="51" y="43"/>
                    <a:pt x="51" y="43"/>
                  </a:cubicBezTo>
                  <a:cubicBezTo>
                    <a:pt x="51" y="43"/>
                    <a:pt x="50" y="43"/>
                    <a:pt x="50" y="43"/>
                  </a:cubicBezTo>
                  <a:cubicBezTo>
                    <a:pt x="19" y="27"/>
                    <a:pt x="19" y="27"/>
                    <a:pt x="19" y="27"/>
                  </a:cubicBezTo>
                  <a:cubicBezTo>
                    <a:pt x="19" y="27"/>
                    <a:pt x="19" y="27"/>
                    <a:pt x="19" y="27"/>
                  </a:cubicBezTo>
                  <a:cubicBezTo>
                    <a:pt x="19" y="26"/>
                    <a:pt x="19" y="26"/>
                    <a:pt x="19" y="26"/>
                  </a:cubicBezTo>
                  <a:close/>
                  <a:moveTo>
                    <a:pt x="55" y="11"/>
                  </a:moveTo>
                  <a:cubicBezTo>
                    <a:pt x="55" y="42"/>
                    <a:pt x="55" y="42"/>
                    <a:pt x="55" y="42"/>
                  </a:cubicBezTo>
                  <a:cubicBezTo>
                    <a:pt x="55" y="42"/>
                    <a:pt x="55" y="43"/>
                    <a:pt x="55" y="43"/>
                  </a:cubicBezTo>
                  <a:cubicBezTo>
                    <a:pt x="55" y="43"/>
                    <a:pt x="56" y="43"/>
                    <a:pt x="56" y="43"/>
                  </a:cubicBezTo>
                  <a:cubicBezTo>
                    <a:pt x="87" y="27"/>
                    <a:pt x="87" y="27"/>
                    <a:pt x="87" y="27"/>
                  </a:cubicBezTo>
                  <a:cubicBezTo>
                    <a:pt x="87" y="27"/>
                    <a:pt x="87" y="27"/>
                    <a:pt x="87" y="27"/>
                  </a:cubicBezTo>
                  <a:cubicBezTo>
                    <a:pt x="87" y="26"/>
                    <a:pt x="87" y="26"/>
                    <a:pt x="87" y="26"/>
                  </a:cubicBezTo>
                  <a:cubicBezTo>
                    <a:pt x="56" y="11"/>
                    <a:pt x="56" y="11"/>
                    <a:pt x="56" y="11"/>
                  </a:cubicBezTo>
                  <a:cubicBezTo>
                    <a:pt x="56" y="11"/>
                    <a:pt x="55" y="11"/>
                    <a:pt x="55" y="11"/>
                  </a:cubicBezTo>
                  <a:cubicBezTo>
                    <a:pt x="55" y="11"/>
                    <a:pt x="55" y="11"/>
                    <a:pt x="55" y="11"/>
                  </a:cubicBezTo>
                  <a:close/>
                  <a:moveTo>
                    <a:pt x="48" y="45"/>
                  </a:moveTo>
                  <a:cubicBezTo>
                    <a:pt x="15" y="29"/>
                    <a:pt x="15" y="29"/>
                    <a:pt x="15" y="29"/>
                  </a:cubicBezTo>
                  <a:cubicBezTo>
                    <a:pt x="15" y="29"/>
                    <a:pt x="15" y="29"/>
                    <a:pt x="14" y="29"/>
                  </a:cubicBezTo>
                  <a:cubicBezTo>
                    <a:pt x="1" y="35"/>
                    <a:pt x="1" y="35"/>
                    <a:pt x="1" y="35"/>
                  </a:cubicBezTo>
                  <a:cubicBezTo>
                    <a:pt x="1" y="36"/>
                    <a:pt x="0" y="36"/>
                    <a:pt x="0" y="36"/>
                  </a:cubicBezTo>
                  <a:cubicBezTo>
                    <a:pt x="0" y="37"/>
                    <a:pt x="1" y="37"/>
                    <a:pt x="1" y="37"/>
                  </a:cubicBezTo>
                  <a:cubicBezTo>
                    <a:pt x="33" y="53"/>
                    <a:pt x="33" y="53"/>
                    <a:pt x="33" y="53"/>
                  </a:cubicBezTo>
                  <a:cubicBezTo>
                    <a:pt x="34" y="54"/>
                    <a:pt x="34" y="54"/>
                    <a:pt x="34" y="53"/>
                  </a:cubicBezTo>
                  <a:cubicBezTo>
                    <a:pt x="48" y="47"/>
                    <a:pt x="48" y="47"/>
                    <a:pt x="48" y="47"/>
                  </a:cubicBezTo>
                  <a:cubicBezTo>
                    <a:pt x="48" y="47"/>
                    <a:pt x="48" y="46"/>
                    <a:pt x="48" y="46"/>
                  </a:cubicBezTo>
                  <a:cubicBezTo>
                    <a:pt x="48" y="45"/>
                    <a:pt x="48" y="45"/>
                    <a:pt x="48" y="45"/>
                  </a:cubicBezTo>
                  <a:close/>
                  <a:moveTo>
                    <a:pt x="105" y="16"/>
                  </a:moveTo>
                  <a:cubicBezTo>
                    <a:pt x="105" y="17"/>
                    <a:pt x="106" y="17"/>
                    <a:pt x="106" y="17"/>
                  </a:cubicBezTo>
                  <a:cubicBezTo>
                    <a:pt x="106" y="18"/>
                    <a:pt x="105" y="18"/>
                    <a:pt x="105" y="18"/>
                  </a:cubicBezTo>
                  <a:cubicBezTo>
                    <a:pt x="92" y="25"/>
                    <a:pt x="92" y="25"/>
                    <a:pt x="92" y="25"/>
                  </a:cubicBezTo>
                  <a:cubicBezTo>
                    <a:pt x="91" y="25"/>
                    <a:pt x="91" y="25"/>
                    <a:pt x="91" y="25"/>
                  </a:cubicBezTo>
                  <a:cubicBezTo>
                    <a:pt x="58" y="9"/>
                    <a:pt x="58" y="9"/>
                    <a:pt x="58" y="9"/>
                  </a:cubicBezTo>
                  <a:cubicBezTo>
                    <a:pt x="58" y="8"/>
                    <a:pt x="58" y="8"/>
                    <a:pt x="58" y="8"/>
                  </a:cubicBezTo>
                  <a:cubicBezTo>
                    <a:pt x="58" y="7"/>
                    <a:pt x="58" y="7"/>
                    <a:pt x="58" y="7"/>
                  </a:cubicBezTo>
                  <a:cubicBezTo>
                    <a:pt x="72" y="0"/>
                    <a:pt x="72" y="0"/>
                    <a:pt x="72" y="0"/>
                  </a:cubicBezTo>
                  <a:cubicBezTo>
                    <a:pt x="72" y="0"/>
                    <a:pt x="72" y="0"/>
                    <a:pt x="72" y="0"/>
                  </a:cubicBezTo>
                  <a:cubicBezTo>
                    <a:pt x="105" y="16"/>
                    <a:pt x="105" y="16"/>
                    <a:pt x="105" y="16"/>
                  </a:cubicBezTo>
                  <a:close/>
                  <a:moveTo>
                    <a:pt x="105" y="35"/>
                  </a:moveTo>
                  <a:cubicBezTo>
                    <a:pt x="105" y="36"/>
                    <a:pt x="106" y="36"/>
                    <a:pt x="106" y="36"/>
                  </a:cubicBezTo>
                  <a:cubicBezTo>
                    <a:pt x="106" y="37"/>
                    <a:pt x="105" y="37"/>
                    <a:pt x="105" y="37"/>
                  </a:cubicBezTo>
                  <a:cubicBezTo>
                    <a:pt x="72" y="53"/>
                    <a:pt x="72" y="53"/>
                    <a:pt x="72" y="53"/>
                  </a:cubicBezTo>
                  <a:cubicBezTo>
                    <a:pt x="72" y="54"/>
                    <a:pt x="72" y="54"/>
                    <a:pt x="72" y="53"/>
                  </a:cubicBezTo>
                  <a:cubicBezTo>
                    <a:pt x="58" y="47"/>
                    <a:pt x="58" y="47"/>
                    <a:pt x="58" y="47"/>
                  </a:cubicBezTo>
                  <a:cubicBezTo>
                    <a:pt x="58" y="47"/>
                    <a:pt x="58" y="46"/>
                    <a:pt x="58" y="46"/>
                  </a:cubicBezTo>
                  <a:cubicBezTo>
                    <a:pt x="58" y="45"/>
                    <a:pt x="58" y="45"/>
                    <a:pt x="58" y="45"/>
                  </a:cubicBezTo>
                  <a:cubicBezTo>
                    <a:pt x="91" y="29"/>
                    <a:pt x="91" y="29"/>
                    <a:pt x="91" y="29"/>
                  </a:cubicBezTo>
                  <a:cubicBezTo>
                    <a:pt x="91" y="29"/>
                    <a:pt x="91" y="29"/>
                    <a:pt x="92" y="29"/>
                  </a:cubicBezTo>
                  <a:cubicBezTo>
                    <a:pt x="105" y="35"/>
                    <a:pt x="105" y="35"/>
                    <a:pt x="105" y="35"/>
                  </a:cubicBezTo>
                  <a:close/>
                  <a:moveTo>
                    <a:pt x="48" y="7"/>
                  </a:moveTo>
                  <a:cubicBezTo>
                    <a:pt x="34" y="0"/>
                    <a:pt x="34" y="0"/>
                    <a:pt x="34" y="0"/>
                  </a:cubicBezTo>
                  <a:cubicBezTo>
                    <a:pt x="34" y="0"/>
                    <a:pt x="34" y="0"/>
                    <a:pt x="33" y="0"/>
                  </a:cubicBezTo>
                  <a:cubicBezTo>
                    <a:pt x="1" y="16"/>
                    <a:pt x="1" y="16"/>
                    <a:pt x="1" y="16"/>
                  </a:cubicBezTo>
                  <a:cubicBezTo>
                    <a:pt x="1" y="17"/>
                    <a:pt x="0" y="17"/>
                    <a:pt x="0" y="17"/>
                  </a:cubicBezTo>
                  <a:cubicBezTo>
                    <a:pt x="0" y="18"/>
                    <a:pt x="1" y="18"/>
                    <a:pt x="1" y="18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48" y="9"/>
                    <a:pt x="48" y="9"/>
                    <a:pt x="48" y="9"/>
                  </a:cubicBezTo>
                  <a:cubicBezTo>
                    <a:pt x="48" y="8"/>
                    <a:pt x="48" y="8"/>
                    <a:pt x="48" y="8"/>
                  </a:cubicBezTo>
                  <a:cubicBezTo>
                    <a:pt x="48" y="7"/>
                    <a:pt x="48" y="7"/>
                    <a:pt x="48" y="7"/>
                  </a:cubicBezTo>
                  <a:close/>
                  <a:moveTo>
                    <a:pt x="55" y="50"/>
                  </a:moveTo>
                  <a:cubicBezTo>
                    <a:pt x="55" y="82"/>
                    <a:pt x="55" y="82"/>
                    <a:pt x="55" y="82"/>
                  </a:cubicBezTo>
                  <a:cubicBezTo>
                    <a:pt x="55" y="82"/>
                    <a:pt x="55" y="83"/>
                    <a:pt x="55" y="83"/>
                  </a:cubicBezTo>
                  <a:cubicBezTo>
                    <a:pt x="55" y="83"/>
                    <a:pt x="56" y="83"/>
                    <a:pt x="56" y="83"/>
                  </a:cubicBezTo>
                  <a:cubicBezTo>
                    <a:pt x="89" y="66"/>
                    <a:pt x="89" y="66"/>
                    <a:pt x="89" y="66"/>
                  </a:cubicBezTo>
                  <a:cubicBezTo>
                    <a:pt x="89" y="66"/>
                    <a:pt x="90" y="66"/>
                    <a:pt x="90" y="65"/>
                  </a:cubicBezTo>
                  <a:cubicBezTo>
                    <a:pt x="90" y="50"/>
                    <a:pt x="90" y="50"/>
                    <a:pt x="90" y="50"/>
                  </a:cubicBezTo>
                  <a:cubicBezTo>
                    <a:pt x="90" y="50"/>
                    <a:pt x="89" y="49"/>
                    <a:pt x="89" y="49"/>
                  </a:cubicBezTo>
                  <a:cubicBezTo>
                    <a:pt x="89" y="49"/>
                    <a:pt x="89" y="49"/>
                    <a:pt x="88" y="49"/>
                  </a:cubicBezTo>
                  <a:cubicBezTo>
                    <a:pt x="73" y="57"/>
                    <a:pt x="73" y="57"/>
                    <a:pt x="73" y="57"/>
                  </a:cubicBezTo>
                  <a:cubicBezTo>
                    <a:pt x="72" y="57"/>
                    <a:pt x="72" y="57"/>
                    <a:pt x="72" y="57"/>
                  </a:cubicBezTo>
                  <a:cubicBezTo>
                    <a:pt x="72" y="57"/>
                    <a:pt x="72" y="57"/>
                    <a:pt x="72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56" y="49"/>
                    <a:pt x="56" y="49"/>
                    <a:pt x="56" y="49"/>
                  </a:cubicBezTo>
                  <a:cubicBezTo>
                    <a:pt x="56" y="49"/>
                    <a:pt x="55" y="49"/>
                    <a:pt x="55" y="49"/>
                  </a:cubicBezTo>
                  <a:cubicBezTo>
                    <a:pt x="55" y="49"/>
                    <a:pt x="55" y="50"/>
                    <a:pt x="55" y="50"/>
                  </a:cubicBezTo>
                  <a:close/>
                  <a:moveTo>
                    <a:pt x="16" y="50"/>
                  </a:moveTo>
                  <a:cubicBezTo>
                    <a:pt x="16" y="50"/>
                    <a:pt x="17" y="49"/>
                    <a:pt x="17" y="49"/>
                  </a:cubicBezTo>
                  <a:cubicBezTo>
                    <a:pt x="17" y="49"/>
                    <a:pt x="17" y="49"/>
                    <a:pt x="18" y="49"/>
                  </a:cubicBezTo>
                  <a:cubicBezTo>
                    <a:pt x="33" y="57"/>
                    <a:pt x="33" y="57"/>
                    <a:pt x="33" y="57"/>
                  </a:cubicBezTo>
                  <a:cubicBezTo>
                    <a:pt x="34" y="57"/>
                    <a:pt x="34" y="57"/>
                    <a:pt x="34" y="57"/>
                  </a:cubicBezTo>
                  <a:cubicBezTo>
                    <a:pt x="50" y="49"/>
                    <a:pt x="50" y="49"/>
                    <a:pt x="50" y="49"/>
                  </a:cubicBezTo>
                  <a:cubicBezTo>
                    <a:pt x="50" y="49"/>
                    <a:pt x="51" y="49"/>
                    <a:pt x="51" y="49"/>
                  </a:cubicBezTo>
                  <a:cubicBezTo>
                    <a:pt x="51" y="49"/>
                    <a:pt x="51" y="50"/>
                    <a:pt x="51" y="50"/>
                  </a:cubicBezTo>
                  <a:cubicBezTo>
                    <a:pt x="51" y="82"/>
                    <a:pt x="51" y="82"/>
                    <a:pt x="51" y="82"/>
                  </a:cubicBezTo>
                  <a:cubicBezTo>
                    <a:pt x="51" y="82"/>
                    <a:pt x="51" y="83"/>
                    <a:pt x="51" y="83"/>
                  </a:cubicBezTo>
                  <a:cubicBezTo>
                    <a:pt x="51" y="83"/>
                    <a:pt x="50" y="83"/>
                    <a:pt x="50" y="83"/>
                  </a:cubicBezTo>
                  <a:cubicBezTo>
                    <a:pt x="17" y="66"/>
                    <a:pt x="17" y="66"/>
                    <a:pt x="17" y="66"/>
                  </a:cubicBezTo>
                  <a:cubicBezTo>
                    <a:pt x="17" y="66"/>
                    <a:pt x="16" y="66"/>
                    <a:pt x="16" y="65"/>
                  </a:cubicBezTo>
                  <a:lnTo>
                    <a:pt x="16" y="5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6475952" y="2959322"/>
              <a:ext cx="380809" cy="537400"/>
            </a:xfrm>
            <a:custGeom>
              <a:rect l="l" t="t" r="r" b="b"/>
              <a:pathLst>
                <a:path w="21543" h="21574">
                  <a:moveTo>
                    <a:pt x="13864" y="16422"/>
                  </a:moveTo>
                  <a:cubicBezTo>
                    <a:pt x="13295" y="16782"/>
                    <a:pt x="12583" y="17013"/>
                    <a:pt x="11740" y="17115"/>
                  </a:cubicBezTo>
                  <a:lnTo>
                    <a:pt x="11752" y="18333"/>
                  </a:lnTo>
                  <a:lnTo>
                    <a:pt x="9908" y="18336"/>
                  </a:lnTo>
                  <a:lnTo>
                    <a:pt x="9897" y="17119"/>
                  </a:lnTo>
                  <a:cubicBezTo>
                    <a:pt x="9066" y="17021"/>
                    <a:pt x="8316" y="16773"/>
                    <a:pt x="7666" y="16391"/>
                  </a:cubicBezTo>
                  <a:cubicBezTo>
                    <a:pt x="6892" y="15916"/>
                    <a:pt x="6492" y="15369"/>
                    <a:pt x="6466" y="14757"/>
                  </a:cubicBezTo>
                  <a:lnTo>
                    <a:pt x="6503" y="14424"/>
                  </a:lnTo>
                  <a:lnTo>
                    <a:pt x="8292" y="14419"/>
                  </a:lnTo>
                  <a:lnTo>
                    <a:pt x="8298" y="14543"/>
                  </a:lnTo>
                  <a:cubicBezTo>
                    <a:pt x="8309" y="15050"/>
                    <a:pt x="8528" y="15427"/>
                    <a:pt x="8960" y="15694"/>
                  </a:cubicBezTo>
                  <a:cubicBezTo>
                    <a:pt x="9384" y="15964"/>
                    <a:pt x="10003" y="16098"/>
                    <a:pt x="10790" y="16098"/>
                  </a:cubicBezTo>
                  <a:cubicBezTo>
                    <a:pt x="11584" y="16093"/>
                    <a:pt x="12202" y="15951"/>
                    <a:pt x="12633" y="15680"/>
                  </a:cubicBezTo>
                  <a:cubicBezTo>
                    <a:pt x="13064" y="15409"/>
                    <a:pt x="13270" y="15036"/>
                    <a:pt x="13270" y="14552"/>
                  </a:cubicBezTo>
                  <a:cubicBezTo>
                    <a:pt x="13270" y="14153"/>
                    <a:pt x="13070" y="13842"/>
                    <a:pt x="12652" y="13606"/>
                  </a:cubicBezTo>
                  <a:cubicBezTo>
                    <a:pt x="12221" y="13367"/>
                    <a:pt x="11477" y="13158"/>
                    <a:pt x="10433" y="12985"/>
                  </a:cubicBezTo>
                  <a:cubicBezTo>
                    <a:pt x="9278" y="12794"/>
                    <a:pt x="8385" y="12496"/>
                    <a:pt x="7803" y="12110"/>
                  </a:cubicBezTo>
                  <a:cubicBezTo>
                    <a:pt x="7210" y="11710"/>
                    <a:pt x="6897" y="11199"/>
                    <a:pt x="6892" y="10591"/>
                  </a:cubicBezTo>
                  <a:cubicBezTo>
                    <a:pt x="6886" y="9899"/>
                    <a:pt x="7266" y="9321"/>
                    <a:pt x="8023" y="8877"/>
                  </a:cubicBezTo>
                  <a:cubicBezTo>
                    <a:pt x="8534" y="8574"/>
                    <a:pt x="9147" y="8376"/>
                    <a:pt x="9833" y="8282"/>
                  </a:cubicBezTo>
                  <a:lnTo>
                    <a:pt x="9822" y="7225"/>
                  </a:lnTo>
                  <a:lnTo>
                    <a:pt x="11665" y="7216"/>
                  </a:lnTo>
                  <a:lnTo>
                    <a:pt x="11671" y="8242"/>
                  </a:lnTo>
                  <a:cubicBezTo>
                    <a:pt x="12496" y="8322"/>
                    <a:pt x="13183" y="8527"/>
                    <a:pt x="13727" y="8841"/>
                  </a:cubicBezTo>
                  <a:cubicBezTo>
                    <a:pt x="14451" y="9272"/>
                    <a:pt x="14851" y="9867"/>
                    <a:pt x="14907" y="10617"/>
                  </a:cubicBezTo>
                  <a:lnTo>
                    <a:pt x="14914" y="10748"/>
                  </a:lnTo>
                  <a:lnTo>
                    <a:pt x="13114" y="10754"/>
                  </a:lnTo>
                  <a:lnTo>
                    <a:pt x="13089" y="10650"/>
                  </a:lnTo>
                  <a:cubicBezTo>
                    <a:pt x="13002" y="10183"/>
                    <a:pt x="12783" y="9832"/>
                    <a:pt x="12427" y="9610"/>
                  </a:cubicBezTo>
                  <a:cubicBezTo>
                    <a:pt x="12077" y="9392"/>
                    <a:pt x="11565" y="9277"/>
                    <a:pt x="10895" y="9282"/>
                  </a:cubicBezTo>
                  <a:cubicBezTo>
                    <a:pt x="10196" y="9282"/>
                    <a:pt x="9640" y="9401"/>
                    <a:pt x="9259" y="9632"/>
                  </a:cubicBezTo>
                  <a:cubicBezTo>
                    <a:pt x="8878" y="9858"/>
                    <a:pt x="8698" y="10160"/>
                    <a:pt x="8702" y="10572"/>
                  </a:cubicBezTo>
                  <a:cubicBezTo>
                    <a:pt x="8702" y="10924"/>
                    <a:pt x="8878" y="11204"/>
                    <a:pt x="9229" y="11408"/>
                  </a:cubicBezTo>
                  <a:cubicBezTo>
                    <a:pt x="9584" y="11621"/>
                    <a:pt x="10216" y="11808"/>
                    <a:pt x="11115" y="11954"/>
                  </a:cubicBezTo>
                  <a:cubicBezTo>
                    <a:pt x="12421" y="12172"/>
                    <a:pt x="13414" y="12492"/>
                    <a:pt x="14076" y="12914"/>
                  </a:cubicBezTo>
                  <a:cubicBezTo>
                    <a:pt x="14732" y="13335"/>
                    <a:pt x="15076" y="13877"/>
                    <a:pt x="15076" y="14521"/>
                  </a:cubicBezTo>
                  <a:cubicBezTo>
                    <a:pt x="15082" y="15289"/>
                    <a:pt x="14676" y="15929"/>
                    <a:pt x="13864" y="16422"/>
                  </a:cubicBezTo>
                  <a:cubicBezTo>
                    <a:pt x="13864" y="16422"/>
                    <a:pt x="13864" y="16422"/>
                    <a:pt x="13864" y="16422"/>
                  </a:cubicBezTo>
                  <a:close/>
                  <a:moveTo>
                    <a:pt x="13995" y="4271"/>
                  </a:moveTo>
                  <a:lnTo>
                    <a:pt x="13995" y="4298"/>
                  </a:lnTo>
                  <a:lnTo>
                    <a:pt x="7161" y="4325"/>
                  </a:lnTo>
                  <a:lnTo>
                    <a:pt x="7372" y="4045"/>
                  </a:lnTo>
                  <a:lnTo>
                    <a:pt x="7754" y="3756"/>
                  </a:lnTo>
                  <a:lnTo>
                    <a:pt x="13245" y="3739"/>
                  </a:lnTo>
                  <a:lnTo>
                    <a:pt x="14789" y="0"/>
                  </a:lnTo>
                  <a:lnTo>
                    <a:pt x="6535" y="31"/>
                  </a:lnTo>
                  <a:lnTo>
                    <a:pt x="7722" y="3668"/>
                  </a:lnTo>
                  <a:cubicBezTo>
                    <a:pt x="6866" y="2984"/>
                    <a:pt x="4761" y="1540"/>
                    <a:pt x="2855" y="2042"/>
                  </a:cubicBezTo>
                  <a:lnTo>
                    <a:pt x="3061" y="2446"/>
                  </a:lnTo>
                  <a:cubicBezTo>
                    <a:pt x="4687" y="2020"/>
                    <a:pt x="6673" y="3472"/>
                    <a:pt x="7372" y="4045"/>
                  </a:cubicBezTo>
                  <a:cubicBezTo>
                    <a:pt x="6210" y="4348"/>
                    <a:pt x="4699" y="4569"/>
                    <a:pt x="3805" y="4001"/>
                  </a:cubicBezTo>
                  <a:lnTo>
                    <a:pt x="3399" y="4329"/>
                  </a:lnTo>
                  <a:cubicBezTo>
                    <a:pt x="3930" y="4667"/>
                    <a:pt x="4605" y="4783"/>
                    <a:pt x="5310" y="4783"/>
                  </a:cubicBezTo>
                  <a:cubicBezTo>
                    <a:pt x="5729" y="4783"/>
                    <a:pt x="6155" y="4734"/>
                    <a:pt x="6566" y="4667"/>
                  </a:cubicBezTo>
                  <a:cubicBezTo>
                    <a:pt x="2687" y="6563"/>
                    <a:pt x="-26" y="10769"/>
                    <a:pt x="0" y="13957"/>
                  </a:cubicBezTo>
                  <a:cubicBezTo>
                    <a:pt x="32" y="18189"/>
                    <a:pt x="4886" y="21600"/>
                    <a:pt x="10828" y="21573"/>
                  </a:cubicBezTo>
                  <a:cubicBezTo>
                    <a:pt x="16782" y="21556"/>
                    <a:pt x="21574" y="18105"/>
                    <a:pt x="21543" y="13877"/>
                  </a:cubicBezTo>
                  <a:cubicBezTo>
                    <a:pt x="21518" y="10468"/>
                    <a:pt x="18344" y="5897"/>
                    <a:pt x="13995" y="4271"/>
                  </a:cubicBezTo>
                  <a:cubicBezTo>
                    <a:pt x="13995" y="4271"/>
                    <a:pt x="13995" y="4271"/>
                    <a:pt x="13995" y="427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5297043" y="4240435"/>
              <a:ext cx="513778" cy="424625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6228112" y="4279582"/>
            <a:ext cx="496157" cy="415672"/>
            <a:chOff x="6228112" y="4279582"/>
            <a:chExt cx="496157" cy="415672"/>
          </a:xfrm>
        </p:grpSpPr>
        <p:sp>
          <p:nvSpPr>
            <p:cNvPr id="12" name="Freeform 12"/>
            <p:cNvSpPr/>
            <p:nvPr/>
          </p:nvSpPr>
          <p:spPr>
            <a:xfrm>
              <a:off x="6312789" y="4402646"/>
              <a:ext cx="324707" cy="292608"/>
            </a:xfrm>
            <a:custGeom>
              <a:rect l="l" t="t" r="r" b="b"/>
              <a:pathLst>
                <a:path w="161" h="145">
                  <a:moveTo>
                    <a:pt x="0" y="62"/>
                  </a:moveTo>
                  <a:lnTo>
                    <a:pt x="0" y="145"/>
                  </a:lnTo>
                  <a:lnTo>
                    <a:pt x="31" y="145"/>
                  </a:lnTo>
                  <a:lnTo>
                    <a:pt x="130" y="145"/>
                  </a:lnTo>
                  <a:lnTo>
                    <a:pt x="161" y="145"/>
                  </a:lnTo>
                  <a:lnTo>
                    <a:pt x="161" y="62"/>
                  </a:lnTo>
                  <a:lnTo>
                    <a:pt x="81" y="0"/>
                  </a:lnTo>
                  <a:lnTo>
                    <a:pt x="0" y="6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6228112" y="4279582"/>
              <a:ext cx="496157" cy="248221"/>
            </a:xfrm>
            <a:custGeom>
              <a:rect l="l" t="t" r="r" b="b"/>
              <a:pathLst>
                <a:path w="246" h="123">
                  <a:moveTo>
                    <a:pt x="225" y="80"/>
                  </a:moveTo>
                  <a:lnTo>
                    <a:pt x="225" y="21"/>
                  </a:lnTo>
                  <a:lnTo>
                    <a:pt x="182" y="21"/>
                  </a:lnTo>
                  <a:lnTo>
                    <a:pt x="182" y="47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0" y="97"/>
                  </a:lnTo>
                  <a:lnTo>
                    <a:pt x="21" y="123"/>
                  </a:lnTo>
                  <a:lnTo>
                    <a:pt x="123" y="42"/>
                  </a:lnTo>
                  <a:lnTo>
                    <a:pt x="225" y="123"/>
                  </a:lnTo>
                  <a:lnTo>
                    <a:pt x="246" y="97"/>
                  </a:lnTo>
                  <a:lnTo>
                    <a:pt x="225" y="8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1002893" y="1341847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识别和评估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417207" y="1341847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沟通和协商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02893" y="4228595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调解和仲裁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7417207" y="4228595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实施和跟进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冲突解决的步骤</a:t>
              </a:r>
            </a:p>
          </p:txBody>
        </p:sp>
      </p:grpSp>
      <p:sp>
        <p:nvSpPr>
          <p:cNvPr id="40" name="TextBox 40"/>
          <p:cNvSpPr txBox="1"/>
          <p:nvPr/>
        </p:nvSpPr>
        <p:spPr>
          <a:xfrm>
            <a:off x="1002893" y="1707444"/>
            <a:ext cx="3771900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明确冲突的性质、级别和影响范围，分析冲突的根源。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417207" y="1707444"/>
            <a:ext cx="3771900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通过开放、坦诚的沟通，寻求双方或多方都能接受的解决方案。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1002893" y="4594193"/>
            <a:ext cx="3771900" cy="16668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在必要时，引入第三方进行调解或仲裁，以达成共识。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7417207" y="4594193"/>
            <a:ext cx="3771900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落实解决方案，并持续关注冲突解决后的效果和反馈。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417731" y="2063687"/>
            <a:ext cx="1240346" cy="962406"/>
            <a:chOff x="2417731" y="2063687"/>
            <a:chExt cx="1240346" cy="962406"/>
          </a:xfrm>
        </p:grpSpPr>
        <p:sp>
          <p:nvSpPr>
            <p:cNvPr id="3" name="Freeform 3"/>
            <p:cNvSpPr/>
            <p:nvPr/>
          </p:nvSpPr>
          <p:spPr>
            <a:xfrm>
              <a:off x="2995231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2417731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2591991" y="2965418"/>
            <a:ext cx="906780" cy="396240"/>
            <a:chOff x="2591991" y="2965418"/>
            <a:chExt cx="906780" cy="396240"/>
          </a:xfrm>
        </p:grpSpPr>
        <p:sp>
          <p:nvSpPr>
            <p:cNvPr id="6" name="TextBox 6"/>
            <p:cNvSpPr txBox="1"/>
            <p:nvPr/>
          </p:nvSpPr>
          <p:spPr>
            <a:xfrm>
              <a:off x="2591991" y="2965418"/>
              <a:ext cx="9067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8595360" y="2063687"/>
            <a:ext cx="1240346" cy="962406"/>
            <a:chOff x="8595360" y="2063687"/>
            <a:chExt cx="1240346" cy="962406"/>
          </a:xfrm>
        </p:grpSpPr>
        <p:sp>
          <p:nvSpPr>
            <p:cNvPr id="8" name="Freeform 8"/>
            <p:cNvSpPr/>
            <p:nvPr/>
          </p:nvSpPr>
          <p:spPr>
            <a:xfrm>
              <a:off x="9172766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595360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8769620" y="2965418"/>
            <a:ext cx="906780" cy="396240"/>
            <a:chOff x="8769620" y="2965418"/>
            <a:chExt cx="906780" cy="396240"/>
          </a:xfrm>
        </p:grpSpPr>
        <p:sp>
          <p:nvSpPr>
            <p:cNvPr id="11" name="TextBox 11"/>
            <p:cNvSpPr txBox="1"/>
            <p:nvPr/>
          </p:nvSpPr>
          <p:spPr>
            <a:xfrm>
              <a:off x="8769620" y="2965418"/>
              <a:ext cx="9067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5258181" y="1559433"/>
            <a:ext cx="1600105" cy="1242060"/>
            <a:chOff x="5258181" y="1559433"/>
            <a:chExt cx="1600105" cy="1242060"/>
          </a:xfrm>
        </p:grpSpPr>
        <p:sp>
          <p:nvSpPr>
            <p:cNvPr id="13" name="Freeform 13"/>
            <p:cNvSpPr/>
            <p:nvPr/>
          </p:nvSpPr>
          <p:spPr>
            <a:xfrm rot="3243678">
              <a:off x="6003131" y="2277046"/>
              <a:ext cx="515112" cy="199454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5258181" y="1559433"/>
              <a:ext cx="1600105" cy="1242060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5481304" y="2723007"/>
            <a:ext cx="1173480" cy="396240"/>
            <a:chOff x="5481304" y="2723007"/>
            <a:chExt cx="1173480" cy="396240"/>
          </a:xfrm>
        </p:grpSpPr>
        <p:sp>
          <p:nvSpPr>
            <p:cNvPr id="16" name="TextBox 16"/>
            <p:cNvSpPr txBox="1"/>
            <p:nvPr/>
          </p:nvSpPr>
          <p:spPr>
            <a:xfrm>
              <a:off x="5481304" y="2723007"/>
              <a:ext cx="11734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100%</a:t>
              </a:r>
            </a:p>
          </p:txBody>
        </p:sp>
      </p:grp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预防冲突的策略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1482995" y="3429572"/>
            <a:ext cx="2944273" cy="1699450"/>
            <a:chOff x="1482995" y="3429572"/>
            <a:chExt cx="2944273" cy="1699450"/>
          </a:xfrm>
        </p:grpSpPr>
        <p:sp>
          <p:nvSpPr>
            <p:cNvPr id="40" name="AutoShape 40"/>
            <p:cNvSpPr/>
            <p:nvPr/>
          </p:nvSpPr>
          <p:spPr>
            <a:xfrm>
              <a:off x="1482995" y="3429572"/>
              <a:ext cx="2944273" cy="1699450"/>
            </a:xfrm>
            <a:prstGeom prst="roundRect">
              <a:avLst>
                <a:gd name="adj" fmla="val 19953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1" name="Group 41"/>
          <p:cNvGrpSpPr/>
          <p:nvPr/>
        </p:nvGrpSpPr>
        <p:grpSpPr>
          <a:xfrm>
            <a:off x="4595860" y="3248978"/>
            <a:ext cx="2944273" cy="1880045"/>
            <a:chOff x="4595860" y="3248978"/>
            <a:chExt cx="2944273" cy="1880045"/>
          </a:xfrm>
        </p:grpSpPr>
        <p:sp>
          <p:nvSpPr>
            <p:cNvPr id="42" name="AutoShape 42"/>
            <p:cNvSpPr/>
            <p:nvPr/>
          </p:nvSpPr>
          <p:spPr>
            <a:xfrm>
              <a:off x="4595860" y="3248978"/>
              <a:ext cx="2944273" cy="1880045"/>
            </a:xfrm>
            <a:prstGeom prst="roundRect">
              <a:avLst>
                <a:gd name="adj" fmla="val 19953"/>
              </a:avLst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3" name="Group 43"/>
          <p:cNvGrpSpPr/>
          <p:nvPr/>
        </p:nvGrpSpPr>
        <p:grpSpPr>
          <a:xfrm>
            <a:off x="7710249" y="3429572"/>
            <a:ext cx="2942844" cy="1699450"/>
            <a:chOff x="7710249" y="3429572"/>
            <a:chExt cx="2942844" cy="1699450"/>
          </a:xfrm>
        </p:grpSpPr>
        <p:sp>
          <p:nvSpPr>
            <p:cNvPr id="44" name="AutoShape 44"/>
            <p:cNvSpPr/>
            <p:nvPr/>
          </p:nvSpPr>
          <p:spPr>
            <a:xfrm>
              <a:off x="7710249" y="3429572"/>
              <a:ext cx="2942844" cy="1699450"/>
            </a:xfrm>
            <a:prstGeom prst="roundRect">
              <a:avLst>
                <a:gd name="adj" fmla="val 19953"/>
              </a:avLst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5" name="TextBox 45"/>
          <p:cNvSpPr txBox="1"/>
          <p:nvPr/>
        </p:nvSpPr>
        <p:spPr>
          <a:xfrm>
            <a:off x="1645039" y="3909822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确保信息传递畅通，减少误解和矛盾。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4757904" y="3802476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确保每个部门和个人都清楚自己的职责和目标，减少目标不一致的情况。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7828464" y="3909822"/>
            <a:ext cx="2662490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通过团队活动、培训等加强团队凝聚力和合作精神，减少资源竞争和利益冲突。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164503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建立良好的沟通机制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757600" y="3350143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制定明确的职责和目标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787157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加强团队建设与合作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高效团队建设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https://d.book118.com/207165156002006046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2024-09-20T22:48:27.201</cp:lastPrinted>
  <dcterms:created xsi:type="dcterms:W3CDTF">2024-09-20T14:48:27Z</dcterms:created>
  <dcterms:modified xsi:type="dcterms:W3CDTF">2024-09-20T14:48:28Z</dcterms:modified>
</cp:coreProperties>
</file>