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8"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tags" Target="tags/tag70.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tags" Target="../tags/tag1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2.xml"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tags" Target="../tags/tag18.xml" /><Relationship Id="rId8" Type="http://schemas.openxmlformats.org/officeDocument/2006/relationships/tags" Target="../tags/tag1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20.xml" /><Relationship Id="rId2" Type="http://schemas.openxmlformats.org/officeDocument/2006/relationships/tags" Target="../tags/tag21.xml" /><Relationship Id="rId3" Type="http://schemas.openxmlformats.org/officeDocument/2006/relationships/tags" Target="../tags/tag22.xml" /><Relationship Id="rId4" Type="http://schemas.openxmlformats.org/officeDocument/2006/relationships/tags" Target="../tags/tag2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24.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27.xml" /><Relationship Id="rId2" Type="http://schemas.openxmlformats.org/officeDocument/2006/relationships/tags" Target="../tags/tag28.xml" /><Relationship Id="rId3" Type="http://schemas.openxmlformats.org/officeDocument/2006/relationships/tags" Target="../tags/tag29.xml" /><Relationship Id="rId4" Type="http://schemas.openxmlformats.org/officeDocument/2006/relationships/tags" Target="../tags/tag30.xml" /><Relationship Id="rId5" Type="http://schemas.openxmlformats.org/officeDocument/2006/relationships/tags" Target="../tags/tag31.xml" /><Relationship Id="rId6" Type="http://schemas.openxmlformats.org/officeDocument/2006/relationships/tags" Target="../tags/tag3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38.xml" /><Relationship Id="rId2" Type="http://schemas.openxmlformats.org/officeDocument/2006/relationships/tags" Target="../tags/tag39.xml" /><Relationship Id="rId3" Type="http://schemas.openxmlformats.org/officeDocument/2006/relationships/tags" Target="../tags/tag40.xml" /><Relationship Id="rId4" Type="http://schemas.openxmlformats.org/officeDocument/2006/relationships/tags" Target="../tags/tag4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42.xml"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07C73EE-8FE9-4D51-ADDA-A0768D3A84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FF0233-CC5E-4B05-A239-4813C0963A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8AE1E5-EFC3-406F-8434-06E5A03BAF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71D514-4A06-437D-A67B-8B6DDCDF3E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A7E59F-66D8-45A3-8DEF-D278247B77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63E86C3-4ADD-4BD5-A600-A3F2E3B6754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2D5723-17C3-4F9A-AB3D-69F45AFE1F0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52C5DF-0EBF-423B-ADB6-741FCB55CD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A7772F-C183-4425-B4FA-8707F458CB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150925-05D3-4F2E-9D99-3CA10699FA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43D0D8-D8A0-4E9E-8696-DBA2A065F2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pic>
        <p:nvPicPr>
          <p:cNvPr id="22" name="图片 21" descr="古风手绘花朵 (24)"/>
          <p:cNvPicPr>
            <a:picLocks noChangeAspect="1"/>
          </p:cNvPicPr>
          <p:nvPr userDrawn="1"/>
        </p:nvPicPr>
        <p:blipFill>
          <a:blip r:embed="rId1"/>
          <a:srcRect l="47295" t="60662"/>
          <a:stretch>
            <a:fillRect/>
          </a:stretch>
        </p:blipFill>
        <p:spPr>
          <a:xfrm>
            <a:off x="7282815" y="1584325"/>
            <a:ext cx="4930775" cy="5263515"/>
          </a:xfrm>
          <a:prstGeom prst="rect">
            <a:avLst/>
          </a:prstGeom>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930" y="3808730"/>
            <a:ext cx="10852237" cy="624845"/>
          </a:xfrm>
        </p:spPr>
        <p:txBody>
          <a:bodyPr lIns="101600" tIns="38100" rIns="63500" bIns="38100" anchor="t" anchorCtr="0">
            <a:noAutofit/>
          </a:bodyPr>
          <a:lstStyle>
            <a:lvl1pPr>
              <a:defRPr sz="3600" b="0" u="none" strike="noStrike" kern="1200" cap="none" spc="300" normalizeH="0">
                <a:solidFill>
                  <a:schemeClr val="tx1"/>
                </a:solidFill>
                <a:effectLst>
                  <a:outerShdw blurRad="38100" dist="38100" dir="2700000" algn="tl">
                    <a:srgbClr val="000000">
                      <a:alpha val="43137"/>
                    </a:srgbClr>
                  </a:outerShdw>
                </a:effectLst>
                <a:uFillTx/>
              </a:defRPr>
            </a:lvl1pPr>
          </a:lstStyle>
          <a:p>
            <a:r>
              <a:rPr lang="zh-CN" altLang="en-US"/>
              <a:t>单击此处编辑母版标题样式</a:t>
            </a:r>
            <a:endParaRPr lang="zh-CN" altLang="en-US"/>
          </a:p>
        </p:txBody>
      </p:sp>
      <p:sp>
        <p:nvSpPr>
          <p:cNvPr id="3" name="文本占位符 2"/>
          <p:cNvSpPr>
            <a:spLocks noGrp="1"/>
          </p:cNvSpPr>
          <p:nvPr>
            <p:ph type="body" idx="1"/>
            <p:custDataLst>
              <p:tags r:id="rId2"/>
            </p:custDataLst>
          </p:nvPr>
        </p:nvSpPr>
        <p:spPr>
          <a:xfrm>
            <a:off x="669925" y="4511675"/>
            <a:ext cx="10852237" cy="1077985"/>
          </a:xfrm>
        </p:spPr>
        <p:txBody>
          <a:bodyPr lIns="101600" tIns="38100" rIns="76200" bIns="38100">
            <a:noAutofit/>
          </a:bodyPr>
          <a:lstStyle>
            <a:lvl1pPr marL="0" indent="0" eaLnBrk="1" fontAlgn="auto" latinLnBrk="0" hangingPunct="1">
              <a:buNone/>
              <a:defRPr kumimoji="0" lang="zh-CN" altLang="en-US" sz="1600" b="0" i="0" u="none" strike="noStrike" kern="1200" cap="none" spc="150" normalizeH="0" baseline="0" noProof="1">
                <a:solidFill>
                  <a:schemeClr val="tx1"/>
                </a:solidFill>
                <a:uFillTx/>
                <a:latin typeface="+mn-lt"/>
                <a:ea typeface="+mn-ea"/>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3"/>
            </p:custDataLst>
          </p:nvPr>
        </p:nvSpPr>
        <p:spPr>
          <a:xfrm>
            <a:off x="879742" y="6349833"/>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a:xfrm>
            <a:off x="4116000" y="6349833"/>
            <a:ext cx="396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custDataLst>
              <p:tags r:id="rId5"/>
            </p:custDataLst>
          </p:nvPr>
        </p:nvSpPr>
        <p:spPr>
          <a:xfrm>
            <a:off x="8610600" y="6349833"/>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32000"/>
            <a:ext cx="10852237" cy="648000"/>
          </a:xfrm>
        </p:spPr>
        <p:txBody>
          <a:bodyPr vert="horz" lIns="101600" tIns="38100" rIns="76200" bIns="38100" rtlCol="0" anchor="ctr" anchorCtr="0">
            <a:noAutofit/>
          </a:bodyPr>
          <a:lstStyle>
            <a:lvl1pPr marL="0" marR="0" lvl="0" algn="l" defTabSz="914400" rtl="0" eaLnBrk="1" fontAlgn="auto" latinLnBrk="0" hangingPunct="1">
              <a:lnSpc>
                <a:spcPct val="100000"/>
              </a:lnSpc>
              <a:buNone/>
              <a:defRPr kumimoji="0" lang="zh-CN" altLang="en-US" sz="2800" b="1" i="0" u="none" strike="noStrike" kern="1200" cap="none" spc="200" normalizeH="0" baseline="0" noProof="1">
                <a:solidFill>
                  <a:schemeClr val="tx1"/>
                </a:solidFill>
                <a:uFillTx/>
                <a:latin typeface="+mj-lt"/>
                <a:ea typeface="+mj-ea"/>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2"/>
            </p:custDataLst>
          </p:nvPr>
        </p:nvSpPr>
        <p:spPr>
          <a:xfrm>
            <a:off x="669930" y="1296000"/>
            <a:ext cx="5283242" cy="5040000"/>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3"/>
            </p:custDataLst>
          </p:nvPr>
        </p:nvSpPr>
        <p:spPr>
          <a:xfrm>
            <a:off x="6238877" y="1296000"/>
            <a:ext cx="5283242" cy="5040000"/>
          </a:xfrm>
        </p:spPr>
        <p:txBody>
          <a:bodyPr>
            <a:noAutofit/>
          </a:bodyPr>
          <a:lstStyle>
            <a:lvl1pPr>
              <a:defRPr sz="1600">
                <a:solidFill>
                  <a:schemeClr val="tx1">
                    <a:lumMod val="75000"/>
                    <a:lumOff val="25000"/>
                  </a:schemeClr>
                </a:solidFill>
              </a:defRPr>
            </a:lvl1pPr>
            <a:lvl2pPr>
              <a:defRPr sz="1600">
                <a:solidFill>
                  <a:schemeClr val="tx1">
                    <a:lumMod val="75000"/>
                    <a:lumOff val="25000"/>
                  </a:schemeClr>
                </a:solidFill>
              </a:defRPr>
            </a:lvl2pPr>
            <a:lvl3pPr>
              <a:defRPr sz="1600">
                <a:solidFill>
                  <a:schemeClr val="tx1">
                    <a:lumMod val="75000"/>
                    <a:lumOff val="25000"/>
                  </a:schemeClr>
                </a:solidFill>
              </a:defRPr>
            </a:lvl3pPr>
            <a:lvl4pPr>
              <a:defRPr sz="1600">
                <a:solidFill>
                  <a:schemeClr val="tx1">
                    <a:lumMod val="75000"/>
                    <a:lumOff val="25000"/>
                  </a:schemeClr>
                </a:solidFill>
              </a:defRPr>
            </a:lvl4pPr>
            <a:lvl5pPr>
              <a:defRPr sz="1600">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a:xfrm>
            <a:off x="879742" y="6349833"/>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a:xfrm>
            <a:off x="4116000" y="6349833"/>
            <a:ext cx="396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灯片编号占位符 6"/>
          <p:cNvSpPr>
            <a:spLocks noGrp="1"/>
          </p:cNvSpPr>
          <p:nvPr>
            <p:ph type="sldNum" sz="quarter" idx="12"/>
            <p:custDataLst>
              <p:tags r:id="rId6"/>
            </p:custDataLst>
          </p:nvPr>
        </p:nvSpPr>
        <p:spPr>
          <a:xfrm>
            <a:off x="8610600" y="6349833"/>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32000"/>
            <a:ext cx="10852237" cy="648000"/>
          </a:xfrm>
        </p:spPr>
        <p:txBody>
          <a:bodyPr vert="horz" lIns="101600" tIns="38100" rIns="76200" bIns="38100" rtlCol="0" anchor="ctr" anchorCtr="0">
            <a:noAutofit/>
          </a:bodyPr>
          <a:lstStyle>
            <a:lvl1pPr marL="0" marR="0" lvl="0" algn="l" defTabSz="914400" rtl="0" eaLnBrk="1" fontAlgn="auto" latinLnBrk="0" hangingPunct="1">
              <a:lnSpc>
                <a:spcPct val="100000"/>
              </a:lnSpc>
              <a:buNone/>
              <a:defRPr kumimoji="0" lang="zh-CN" altLang="en-US" sz="2800" b="1" i="0" u="none" strike="noStrike" kern="1200" cap="none" spc="200" normalizeH="0" baseline="0" noProof="1">
                <a:solidFill>
                  <a:schemeClr val="tx1"/>
                </a:solidFill>
                <a:uFillTx/>
                <a:latin typeface="+mj-lt"/>
                <a:ea typeface="+mj-ea"/>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2"/>
            </p:custDataLst>
          </p:nvPr>
        </p:nvSpPr>
        <p:spPr>
          <a:xfrm>
            <a:off x="669930" y="1296000"/>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1" u="none" strike="noStrike" kern="1200" cap="none" spc="200" normalizeH="0" baseline="0">
                <a:solidFill>
                  <a:schemeClr val="tx1"/>
                </a:solidFill>
                <a:uFillTx/>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69925" y="1789043"/>
            <a:ext cx="5283200" cy="4552234"/>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4"/>
            </p:custDataLst>
          </p:nvPr>
        </p:nvSpPr>
        <p:spPr>
          <a:xfrm>
            <a:off x="6235750" y="1296000"/>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1" i="0" u="none" strike="noStrike" kern="1200" cap="none" spc="200" normalizeH="0" baseline="0" noProof="1">
                <a:solidFill>
                  <a:schemeClr val="tx1"/>
                </a:solidFill>
                <a:uFillTx/>
                <a:latin typeface="+mn-lt"/>
                <a:ea typeface="+mn-ea"/>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5"/>
            </p:custDataLst>
          </p:nvPr>
        </p:nvSpPr>
        <p:spPr>
          <a:xfrm>
            <a:off x="6235750" y="1789043"/>
            <a:ext cx="5283242" cy="4552234"/>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6"/>
            </p:custDataLst>
          </p:nvPr>
        </p:nvSpPr>
        <p:spPr>
          <a:xfrm>
            <a:off x="879742" y="6349833"/>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a:xfrm>
            <a:off x="4116000" y="6349833"/>
            <a:ext cx="396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灯片编号占位符 8"/>
          <p:cNvSpPr>
            <a:spLocks noGrp="1"/>
          </p:cNvSpPr>
          <p:nvPr>
            <p:ph type="sldNum" sz="quarter" idx="12"/>
            <p:custDataLst>
              <p:tags r:id="rId8"/>
            </p:custDataLst>
          </p:nvPr>
        </p:nvSpPr>
        <p:spPr>
          <a:xfrm>
            <a:off x="8610600" y="6349833"/>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32000"/>
            <a:ext cx="10852237" cy="648000"/>
          </a:xfrm>
        </p:spPr>
        <p:txBody>
          <a:bodyPr vert="horz" lIns="101600" tIns="38100" rIns="76200" bIns="38100" rtlCol="0" anchor="ctr" anchorCtr="0">
            <a:noAutofit/>
          </a:bodyPr>
          <a:lstStyle>
            <a:lvl1pPr marL="0" marR="0" lvl="0" algn="l" defTabSz="914400" rtl="0" eaLnBrk="1" fontAlgn="auto" latinLnBrk="0" hangingPunct="1">
              <a:lnSpc>
                <a:spcPct val="100000"/>
              </a:lnSpc>
              <a:buNone/>
              <a:defRPr kumimoji="0" lang="zh-CN" altLang="en-US" sz="2800" b="1" i="0" u="none" strike="noStrike" kern="1200" cap="none" spc="200" normalizeH="0" baseline="0" noProof="1">
                <a:solidFill>
                  <a:schemeClr val="tx1"/>
                </a:solidFill>
                <a:uFillTx/>
                <a:latin typeface="+mj-lt"/>
                <a:ea typeface="+mj-ea"/>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2"/>
            </p:custDataLst>
          </p:nvPr>
        </p:nvSpPr>
        <p:spPr>
          <a:xfrm>
            <a:off x="879742" y="6349833"/>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a:xfrm>
            <a:off x="4116000" y="6349833"/>
            <a:ext cx="396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custDataLst>
              <p:tags r:id="rId4"/>
            </p:custDataLst>
          </p:nvPr>
        </p:nvSpPr>
        <p:spPr>
          <a:xfrm>
            <a:off x="8610600" y="6349833"/>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a:xfrm>
            <a:off x="879742" y="6349833"/>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a:xfrm>
            <a:off x="4116000" y="6349833"/>
            <a:ext cx="396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灯片编号占位符 3"/>
          <p:cNvSpPr>
            <a:spLocks noGrp="1"/>
          </p:cNvSpPr>
          <p:nvPr>
            <p:ph type="sldNum" sz="quarter" idx="12"/>
            <p:custDataLst>
              <p:tags r:id="rId3"/>
            </p:custDataLst>
          </p:nvPr>
        </p:nvSpPr>
        <p:spPr>
          <a:xfrm>
            <a:off x="8610600" y="6349833"/>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69930" y="1296000"/>
            <a:ext cx="5283242" cy="5040000"/>
          </a:xfrm>
        </p:spPr>
        <p:txBody>
          <a:bodyPr vert="horz" lIns="101600" tIns="0" rIns="82550" bIns="0" rtlCol="0">
            <a:no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2"/>
            </p:custDataLst>
          </p:nvPr>
        </p:nvSpPr>
        <p:spPr>
          <a:xfrm>
            <a:off x="6238925" y="1296000"/>
            <a:ext cx="5283242" cy="5040000"/>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3"/>
            </p:custDataLst>
          </p:nvPr>
        </p:nvSpPr>
        <p:spPr>
          <a:xfrm>
            <a:off x="879742" y="6349833"/>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a:xfrm>
            <a:off x="4116000" y="6349833"/>
            <a:ext cx="396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灯片编号占位符 6"/>
          <p:cNvSpPr>
            <a:spLocks noGrp="1"/>
          </p:cNvSpPr>
          <p:nvPr>
            <p:ph type="sldNum" sz="quarter" idx="12"/>
            <p:custDataLst>
              <p:tags r:id="rId5"/>
            </p:custDataLst>
          </p:nvPr>
        </p:nvSpPr>
        <p:spPr>
          <a:xfrm>
            <a:off x="8610600" y="6349833"/>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ABC47A4-756D-490B-A52F-7D9E2C9FC05F}" type="slidenum">
              <a:rPr lang="zh-CN" altLang="en-US" smtClean="0"/>
              <a:t/>
            </a:fld>
            <a:endParaRPr lang="zh-CN" altLang="en-US"/>
          </a:p>
        </p:txBody>
      </p:sp>
      <p:sp>
        <p:nvSpPr>
          <p:cNvPr id="9" name="标题 8"/>
          <p:cNvSpPr>
            <a:spLocks noGrp="1"/>
          </p:cNvSpPr>
          <p:nvPr>
            <p:ph type="title"/>
            <p:custDataLst>
              <p:tags r:id="rId6"/>
            </p:custDataLst>
          </p:nvPr>
        </p:nvSpPr>
        <p:spPr>
          <a:xfrm>
            <a:off x="669882" y="432000"/>
            <a:ext cx="10852237" cy="648000"/>
          </a:xfrm>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custDataLst>
              <p:tags r:id="rId1"/>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solidFill>
                <a:uFillTx/>
                <a:latin typeface="+mj-lt"/>
                <a:ea typeface="+mj-ea"/>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2"/>
            </p:custDataLst>
          </p:nvPr>
        </p:nvSpPr>
        <p:spPr>
          <a:xfrm>
            <a:off x="669925" y="952500"/>
            <a:ext cx="9828101" cy="5388907"/>
          </a:xfrm>
        </p:spPr>
        <p:txBody>
          <a:bodyPr vert="eaVert"/>
          <a:lstStyle>
            <a:lvl1pPr indent="0" eaLnBrk="1" fontAlgn="auto" latinLnBrk="0" hangingPunct="1">
              <a:defRPr>
                <a:solidFill>
                  <a:schemeClr val="tx1">
                    <a:lumMod val="75000"/>
                    <a:lumOff val="25000"/>
                  </a:schemeClr>
                </a:solidFill>
              </a:defRPr>
            </a:lvl1pPr>
            <a:lvl2pPr indent="0" eaLnBrk="1" fontAlgn="auto" latinLnBrk="0" hangingPunct="1">
              <a:defRPr>
                <a:solidFill>
                  <a:schemeClr val="tx1">
                    <a:lumMod val="75000"/>
                    <a:lumOff val="25000"/>
                  </a:schemeClr>
                </a:solidFill>
              </a:defRPr>
            </a:lvl2pPr>
            <a:lvl3pPr indent="0" eaLnBrk="1" fontAlgn="auto" latinLnBrk="0" hangingPunct="1">
              <a:defRPr>
                <a:solidFill>
                  <a:schemeClr val="tx1">
                    <a:lumMod val="75000"/>
                    <a:lumOff val="25000"/>
                  </a:schemeClr>
                </a:solidFill>
              </a:defRPr>
            </a:lvl3pPr>
            <a:lvl4pPr indent="0" eaLnBrk="1" fontAlgn="auto" latinLnBrk="0" hangingPunct="1">
              <a:defRPr>
                <a:solidFill>
                  <a:schemeClr val="tx1">
                    <a:lumMod val="75000"/>
                    <a:lumOff val="25000"/>
                  </a:schemeClr>
                </a:solidFill>
              </a:defRPr>
            </a:lvl4pPr>
            <a:lvl5pPr indent="0" eaLnBrk="1" fontAlgn="auto" latinLnBrk="0" hangingPunct="1">
              <a:defRPr>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a:xfrm>
            <a:off x="879742" y="6349833"/>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a:xfrm>
            <a:off x="4116000" y="6349833"/>
            <a:ext cx="396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custDataLst>
              <p:tags r:id="rId5"/>
            </p:custDataLst>
          </p:nvPr>
        </p:nvSpPr>
        <p:spPr>
          <a:xfrm>
            <a:off x="8610600" y="6349833"/>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a:xfrm>
            <a:off x="879742" y="6349833"/>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a:xfrm>
            <a:off x="4116000" y="6349833"/>
            <a:ext cx="396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custDataLst>
              <p:tags r:id="rId3"/>
            </p:custDataLst>
          </p:nvPr>
        </p:nvSpPr>
        <p:spPr>
          <a:xfrm>
            <a:off x="8610600" y="6349833"/>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69930" y="952508"/>
            <a:ext cx="10852237" cy="504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a:xfrm>
            <a:off x="879742" y="6349833"/>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a:xfrm>
            <a:off x="4116000" y="6349833"/>
            <a:ext cx="396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custDataLst>
              <p:tags r:id="rId3"/>
            </p:custDataLst>
          </p:nvPr>
        </p:nvSpPr>
        <p:spPr>
          <a:xfrm>
            <a:off x="8610600" y="6349833"/>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669882" y="2588281"/>
            <a:ext cx="10852237" cy="899167"/>
          </a:xfrm>
        </p:spPr>
        <p:txBody>
          <a:bodyPr vert="horz" lIns="101600" tIns="38100" rIns="25400" bIns="38100" rtlCol="0" anchor="t" anchorCtr="0">
            <a:noAutofit/>
          </a:bodyPr>
          <a:lstStyle>
            <a:lvl1pPr marL="0" marR="0" algn="ctr" defTabSz="914400" rtl="0" eaLnBrk="1" fontAlgn="auto" latinLnBrk="0" hangingPunct="1">
              <a:lnSpc>
                <a:spcPct val="100000"/>
              </a:lnSpc>
              <a:buNone/>
              <a:defRPr kumimoji="0" lang="zh-CN" altLang="en-US" sz="5400" b="0" i="0" u="none" strike="noStrike" kern="1200" cap="none" spc="600" normalizeH="0" baseline="0" noProof="1">
                <a:solidFill>
                  <a:schemeClr val="tx1"/>
                </a:solidFill>
                <a:effectLst>
                  <a:outerShdw blurRad="38100" dist="38100" dir="2700000" algn="tl">
                    <a:srgbClr val="000000">
                      <a:alpha val="43137"/>
                    </a:srgbClr>
                  </a:outerShdw>
                </a:effectLst>
                <a:uFillTx/>
                <a:latin typeface="+mj-lt"/>
                <a:ea typeface="+mj-ea"/>
                <a:cs typeface="+mj-cs"/>
                <a:sym typeface="+mn-ea"/>
              </a:defRPr>
            </a:lvl1pPr>
          </a:lstStyle>
          <a:p>
            <a:pPr lvl="0"/>
            <a:r>
              <a:rPr>
                <a:sym typeface="+mn-ea"/>
              </a:rPr>
              <a:t>单击此处编辑标题</a:t>
            </a:r>
            <a:endParaRPr>
              <a:sym typeface="+mn-ea"/>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46.xml" /><Relationship Id="rId13" Type="http://schemas.openxmlformats.org/officeDocument/2006/relationships/image" Target="file:///D:\qq&#25991;&#20214;\712321467\Image\C2C\Image2\%7b75232B38-A165-1FB7-499C-2E1C792CACB5%7d.png" TargetMode="External" /><Relationship Id="rId14" Type="http://schemas.openxmlformats.org/officeDocument/2006/relationships/image" Target="../media/image2.png"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7" name="KSO_TEMPLATE" hidden="1"/>
          <p:cNvSpPr/>
          <p:nvPr>
            <p:custDataLst>
              <p:tags r:id="rId12"/>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8" name="图片 1073743875" descr="学科网 zxxk.com"/>
          <p:cNvPicPr>
            <a:picLocks noChangeAspect="1"/>
          </p:cNvPicPr>
          <p:nvPr/>
        </p:nvPicPr>
        <p:blipFill>
          <a:blip r:embed="rId14" r:link="rId13"/>
          <a:stretch>
            <a:fillRect/>
          </a:stretch>
        </p:blipFill>
        <p:spPr>
          <a:xfrm>
            <a:off x="838200" y="365125"/>
            <a:ext cx="9525" cy="9525"/>
          </a:xfrm>
          <a:prstGeom prst="rect">
            <a:avLst/>
          </a:prstGeom>
          <a:noFill/>
          <a:ln>
            <a:noFill/>
            <a:miter lim="800000"/>
          </a:ln>
        </p:spPr>
      </p:pic>
      <p:pic>
        <p:nvPicPr>
          <p:cNvPr id="9" name="图片 1073743875" descr="学科网 zxxk.com"/>
          <p:cNvPicPr>
            <a:picLocks noChangeAspect="1"/>
          </p:cNvPicPr>
          <p:nvPr/>
        </p:nvPicPr>
        <p:blipFill>
          <a:blip r:embed="rId14" r:link="rId13"/>
          <a:stretch>
            <a:fillRect/>
          </a:stretch>
        </p:blipFill>
        <p:spPr>
          <a:xfrm>
            <a:off x="838200" y="365125"/>
            <a:ext cx="9525" cy="9525"/>
          </a:xfrm>
          <a:prstGeom prst="rect">
            <a:avLst/>
          </a:prstGeom>
          <a:noFill/>
          <a:ln>
            <a:noFill/>
            <a:miter lim="800000"/>
          </a:ln>
        </p:spPr>
      </p:pic>
      <p:pic>
        <p:nvPicPr>
          <p:cNvPr id="10" name="图片 1073743875" descr="学科网 zxxk.com" title=""/>
          <p:cNvPicPr>
            <a:picLocks noChangeAspect="1"/>
          </p:cNvPicPr>
          <p:nvPr/>
        </p:nvPicPr>
        <p:blipFill>
          <a:blip r:embed="rId14" r:link="rId13"/>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2800" b="1" u="none" strike="noStrike" kern="1200" cap="none" spc="200" normalizeH="0">
          <a:solidFill>
            <a:schemeClr val="tx1"/>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mn-lt"/>
          <a:ea typeface="+mn-ea"/>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mn-lt"/>
          <a:ea typeface="+mn-ea"/>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mn-lt"/>
          <a:ea typeface="+mn-ea"/>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mn-lt"/>
          <a:ea typeface="+mn-ea"/>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tags" Target="../tags/tag4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 Id="rId3" Type="http://schemas.openxmlformats.org/officeDocument/2006/relationships/tags" Target="../tags/tag48.xml" /><Relationship Id="rId4" Type="http://schemas.openxmlformats.org/officeDocument/2006/relationships/image" Target="../media/image5.jpeg" /><Relationship Id="rId5" Type="http://schemas.openxmlformats.org/officeDocument/2006/relationships/tags" Target="../tags/tag49.xml" /><Relationship Id="rId6" Type="http://schemas.openxmlformats.org/officeDocument/2006/relationships/tags" Target="../tags/tag50.xml" /><Relationship Id="rId7" Type="http://schemas.openxmlformats.org/officeDocument/2006/relationships/tags" Target="../tags/tag5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 Id="rId3" Type="http://schemas.openxmlformats.org/officeDocument/2006/relationships/tags" Target="../tags/tag5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5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 Id="rId3" Type="http://schemas.openxmlformats.org/officeDocument/2006/relationships/tags" Target="../tags/tag5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 Id="rId3" Type="http://schemas.openxmlformats.org/officeDocument/2006/relationships/tags" Target="../tags/tag5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 Id="rId3" Type="http://schemas.openxmlformats.org/officeDocument/2006/relationships/tags" Target="../tags/tag5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tags" Target="../tags/tag5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 Id="rId3" Type="http://schemas.openxmlformats.org/officeDocument/2006/relationships/tags" Target="../tags/tag5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 Id="rId3" Type="http://schemas.openxmlformats.org/officeDocument/2006/relationships/tags" Target="../tags/tag5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jpeg" /><Relationship Id="rId3" Type="http://schemas.openxmlformats.org/officeDocument/2006/relationships/tags" Target="../tags/tag6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 Id="rId3" Type="http://schemas.openxmlformats.org/officeDocument/2006/relationships/tags" Target="../tags/tag6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 Id="rId3" Type="http://schemas.openxmlformats.org/officeDocument/2006/relationships/tags" Target="../tags/tag6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 Id="rId3" Type="http://schemas.openxmlformats.org/officeDocument/2006/relationships/tags" Target="../tags/tag6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 Id="rId3" Type="http://schemas.openxmlformats.org/officeDocument/2006/relationships/tags" Target="../tags/tag6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png" /><Relationship Id="rId5" Type="http://schemas.openxmlformats.org/officeDocument/2006/relationships/tags" Target="../tags/tag6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9.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7166041106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4" name="图片 23" title=""/>
          <p:cNvPicPr>
            <a:picLocks noChangeAspect="1"/>
          </p:cNvPicPr>
          <p:nvPr/>
        </p:nvPicPr>
        <p:blipFill>
          <a:blip r:embed="rId2"/>
          <a:srcRect l="36400" t="7154" r="44013" b="60393"/>
          <a:stretch>
            <a:fillRect/>
          </a:stretch>
        </p:blipFill>
        <p:spPr>
          <a:xfrm>
            <a:off x="6813550" y="2629535"/>
            <a:ext cx="835660" cy="738505"/>
          </a:xfrm>
          <a:prstGeom prst="ellipse">
            <a:avLst/>
          </a:prstGeom>
        </p:spPr>
      </p:pic>
      <p:pic>
        <p:nvPicPr>
          <p:cNvPr id="16" name="图片 15" title=""/>
          <p:cNvPicPr>
            <a:picLocks noChangeAspect="1"/>
          </p:cNvPicPr>
          <p:nvPr/>
        </p:nvPicPr>
        <p:blipFill>
          <a:blip r:embed="rId2"/>
          <a:srcRect l="36400" t="7154" r="44013" b="60393"/>
          <a:stretch>
            <a:fillRect/>
          </a:stretch>
        </p:blipFill>
        <p:spPr>
          <a:xfrm>
            <a:off x="5260340" y="1147445"/>
            <a:ext cx="835660" cy="738505"/>
          </a:xfrm>
          <a:prstGeom prst="ellipse">
            <a:avLst/>
          </a:prstGeom>
        </p:spPr>
      </p:pic>
      <p:pic>
        <p:nvPicPr>
          <p:cNvPr id="17" name="图片 16" title=""/>
          <p:cNvPicPr>
            <a:picLocks noChangeAspect="1"/>
          </p:cNvPicPr>
          <p:nvPr/>
        </p:nvPicPr>
        <p:blipFill>
          <a:blip r:embed="rId2"/>
          <a:srcRect l="36400" t="7154" r="44013" b="60393"/>
          <a:stretch>
            <a:fillRect/>
          </a:stretch>
        </p:blipFill>
        <p:spPr>
          <a:xfrm>
            <a:off x="3961130" y="2629535"/>
            <a:ext cx="835660" cy="738505"/>
          </a:xfrm>
          <a:prstGeom prst="ellipse">
            <a:avLst/>
          </a:prstGeom>
        </p:spPr>
      </p:pic>
      <p:pic>
        <p:nvPicPr>
          <p:cNvPr id="9" name="图片 8" title=""/>
          <p:cNvPicPr>
            <a:picLocks noChangeAspect="1"/>
          </p:cNvPicPr>
          <p:nvPr/>
        </p:nvPicPr>
        <p:blipFill>
          <a:blip r:embed="rId2"/>
          <a:srcRect l="16468" t="7959" r="19188" b="3390"/>
          <a:stretch>
            <a:fillRect/>
          </a:stretch>
        </p:blipFill>
        <p:spPr>
          <a:xfrm>
            <a:off x="0" y="0"/>
            <a:ext cx="3018155" cy="2071370"/>
          </a:xfrm>
          <a:prstGeom prst="rect">
            <a:avLst/>
          </a:prstGeom>
        </p:spPr>
      </p:pic>
      <p:sp>
        <p:nvSpPr>
          <p:cNvPr id="13" name="文本框 12" title=""/>
          <p:cNvSpPr txBox="1"/>
          <p:nvPr/>
        </p:nvSpPr>
        <p:spPr>
          <a:xfrm>
            <a:off x="789940" y="1468755"/>
            <a:ext cx="10450195" cy="30702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220000"/>
              </a:lnSpc>
            </a:pPr>
            <a:r>
              <a:rPr lang="zh-CN" sz="4000">
                <a:latin typeface="方正小标宋简体" panose="03000509000000000000" charset="-122"/>
                <a:ea typeface="方正小标宋简体" panose="03000509000000000000" charset="-122"/>
                <a:cs typeface="方正小标宋简体" panose="03000509000000000000" charset="-122"/>
                <a:sym typeface="+mn-ea"/>
              </a:rPr>
              <a:t>2024高考作文预测四</a:t>
            </a:r>
            <a:endParaRPr lang="zh-CN" sz="4800" b="1">
              <a:latin typeface="方正小标宋简体" panose="03000509000000000000" charset="-122"/>
              <a:ea typeface="方正小标宋简体" panose="03000509000000000000" charset="-122"/>
              <a:cs typeface="方正小标宋简体" panose="03000509000000000000" charset="-122"/>
              <a:sym typeface="+mn-ea"/>
            </a:endParaRPr>
          </a:p>
          <a:p>
            <a:pPr algn="ctr">
              <a:lnSpc>
                <a:spcPct val="220000"/>
              </a:lnSpc>
            </a:pPr>
            <a:r>
              <a:rPr lang="zh-CN" sz="4800" b="1">
                <a:solidFill>
                  <a:schemeClr val="tx1"/>
                </a:solidFill>
                <a:latin typeface="方正小标宋简体" panose="03000509000000000000" charset="-122"/>
                <a:ea typeface="方正小标宋简体" panose="03000509000000000000" charset="-122"/>
                <a:cs typeface="方正小标宋简体" panose="03000509000000000000" charset="-122"/>
                <a:sym typeface="+mn-ea"/>
              </a:rPr>
              <a:t>全国两会热词：乡村振兴</a:t>
            </a:r>
            <a:endParaRPr lang="zh-CN" sz="4800" b="1">
              <a:solidFill>
                <a:schemeClr val="tx1"/>
              </a:solidFill>
              <a:latin typeface="方正小标宋简体" panose="03000509000000000000" charset="-122"/>
              <a:ea typeface="方正小标宋简体" panose="03000509000000000000" charset="-122"/>
              <a:cs typeface="方正小标宋简体" panose="03000509000000000000" charset="-122"/>
              <a:sym typeface="+mn-ea"/>
            </a:endParaRPr>
          </a:p>
        </p:txBody>
      </p:sp>
      <p:pic>
        <p:nvPicPr>
          <p:cNvPr id="10" name="图片 9" title=""/>
          <p:cNvPicPr>
            <a:picLocks noChangeAspect="1"/>
          </p:cNvPicPr>
          <p:nvPr/>
        </p:nvPicPr>
        <p:blipFill>
          <a:blip r:embed="rId2"/>
          <a:srcRect l="36400" t="7154" r="44013" b="60393"/>
          <a:stretch>
            <a:fillRect/>
          </a:stretch>
        </p:blipFill>
        <p:spPr>
          <a:xfrm>
            <a:off x="3481705" y="922655"/>
            <a:ext cx="835660" cy="738505"/>
          </a:xfrm>
          <a:prstGeom prst="ellipse">
            <a:avLst/>
          </a:prstGeom>
        </p:spPr>
      </p:pic>
      <p:pic>
        <p:nvPicPr>
          <p:cNvPr id="14" name="图片 13" title=""/>
          <p:cNvPicPr>
            <a:picLocks noChangeAspect="1"/>
          </p:cNvPicPr>
          <p:nvPr/>
        </p:nvPicPr>
        <p:blipFill>
          <a:blip r:embed="rId2"/>
          <a:srcRect l="36400" t="7154" r="44013" b="60393"/>
          <a:stretch>
            <a:fillRect/>
          </a:stretch>
        </p:blipFill>
        <p:spPr>
          <a:xfrm>
            <a:off x="2182495" y="4198620"/>
            <a:ext cx="835660" cy="738505"/>
          </a:xfrm>
          <a:prstGeom prst="ellipse">
            <a:avLst/>
          </a:prstGeom>
        </p:spPr>
      </p:pic>
      <p:pic>
        <p:nvPicPr>
          <p:cNvPr id="15" name="图片 14" title=""/>
          <p:cNvPicPr>
            <a:picLocks noChangeAspect="1"/>
          </p:cNvPicPr>
          <p:nvPr/>
        </p:nvPicPr>
        <p:blipFill>
          <a:blip r:embed="rId2"/>
          <a:srcRect l="36400" t="7154" r="44013" b="60393"/>
          <a:stretch>
            <a:fillRect/>
          </a:stretch>
        </p:blipFill>
        <p:spPr>
          <a:xfrm>
            <a:off x="6813550" y="4756150"/>
            <a:ext cx="835660" cy="738505"/>
          </a:xfrm>
          <a:prstGeom prst="ellipse">
            <a:avLst/>
          </a:prstGeom>
        </p:spPr>
      </p:pic>
      <p:pic>
        <p:nvPicPr>
          <p:cNvPr id="18" name="图片 17" title=""/>
          <p:cNvPicPr>
            <a:picLocks noChangeAspect="1"/>
          </p:cNvPicPr>
          <p:nvPr/>
        </p:nvPicPr>
        <p:blipFill>
          <a:blip r:embed="rId2"/>
          <a:srcRect l="36400" t="7154" r="44013" b="60393"/>
          <a:stretch>
            <a:fillRect/>
          </a:stretch>
        </p:blipFill>
        <p:spPr>
          <a:xfrm>
            <a:off x="4889500" y="4572635"/>
            <a:ext cx="835660" cy="738505"/>
          </a:xfrm>
          <a:prstGeom prst="ellipse">
            <a:avLst/>
          </a:prstGeom>
        </p:spPr>
      </p:pic>
      <p:pic>
        <p:nvPicPr>
          <p:cNvPr id="19" name="图片 18" title=""/>
          <p:cNvPicPr>
            <a:picLocks noChangeAspect="1"/>
          </p:cNvPicPr>
          <p:nvPr/>
        </p:nvPicPr>
        <p:blipFill>
          <a:blip r:embed="rId2"/>
          <a:srcRect l="36400" t="7154" r="44013" b="60393"/>
          <a:stretch>
            <a:fillRect/>
          </a:stretch>
        </p:blipFill>
        <p:spPr>
          <a:xfrm>
            <a:off x="8593455" y="1333500"/>
            <a:ext cx="835660" cy="738505"/>
          </a:xfrm>
          <a:prstGeom prst="ellipse">
            <a:avLst/>
          </a:prstGeom>
        </p:spPr>
      </p:pic>
      <p:pic>
        <p:nvPicPr>
          <p:cNvPr id="20" name="图片 19" title=""/>
          <p:cNvPicPr>
            <a:picLocks noChangeAspect="1"/>
          </p:cNvPicPr>
          <p:nvPr/>
        </p:nvPicPr>
        <p:blipFill>
          <a:blip r:embed="rId2"/>
          <a:srcRect l="36400" t="7154" r="44013" b="60393"/>
          <a:stretch>
            <a:fillRect/>
          </a:stretch>
        </p:blipFill>
        <p:spPr>
          <a:xfrm>
            <a:off x="9147810" y="4198620"/>
            <a:ext cx="835660" cy="738505"/>
          </a:xfrm>
          <a:prstGeom prst="ellipse">
            <a:avLst/>
          </a:prstGeom>
        </p:spPr>
      </p:pic>
      <p:pic>
        <p:nvPicPr>
          <p:cNvPr id="21" name="图片 20" title=""/>
          <p:cNvPicPr>
            <a:picLocks noChangeAspect="1"/>
          </p:cNvPicPr>
          <p:nvPr/>
        </p:nvPicPr>
        <p:blipFill>
          <a:blip r:embed="rId2"/>
          <a:srcRect l="36400" t="7154" r="44013" b="60393"/>
          <a:stretch>
            <a:fillRect/>
          </a:stretch>
        </p:blipFill>
        <p:spPr>
          <a:xfrm>
            <a:off x="10726420" y="5645150"/>
            <a:ext cx="835660" cy="738505"/>
          </a:xfrm>
          <a:prstGeom prst="ellipse">
            <a:avLst/>
          </a:prstGeom>
        </p:spPr>
      </p:pic>
      <p:pic>
        <p:nvPicPr>
          <p:cNvPr id="22" name="图片 21" title=""/>
          <p:cNvPicPr>
            <a:picLocks noChangeAspect="1"/>
          </p:cNvPicPr>
          <p:nvPr/>
        </p:nvPicPr>
        <p:blipFill>
          <a:blip r:embed="rId2"/>
          <a:srcRect l="36400" t="7154" r="44013" b="60393"/>
          <a:stretch>
            <a:fillRect/>
          </a:stretch>
        </p:blipFill>
        <p:spPr>
          <a:xfrm>
            <a:off x="392430" y="2830195"/>
            <a:ext cx="835660" cy="738505"/>
          </a:xfrm>
          <a:prstGeom prst="ellipse">
            <a:avLst/>
          </a:prstGeom>
        </p:spPr>
      </p:pic>
      <p:pic>
        <p:nvPicPr>
          <p:cNvPr id="23" name="图片 22" title=""/>
          <p:cNvPicPr>
            <a:picLocks noChangeAspect="1"/>
          </p:cNvPicPr>
          <p:nvPr/>
        </p:nvPicPr>
        <p:blipFill>
          <a:blip r:embed="rId2"/>
          <a:srcRect l="36400" t="7154" r="44013" b="60393"/>
          <a:stretch>
            <a:fillRect/>
          </a:stretch>
        </p:blipFill>
        <p:spPr>
          <a:xfrm>
            <a:off x="3961130" y="70485"/>
            <a:ext cx="835660" cy="738505"/>
          </a:xfrm>
          <a:prstGeom prst="ellipse">
            <a:avLst/>
          </a:prstGeom>
        </p:spPr>
      </p:pic>
    </p:spTree>
    <p:custDataLst>
      <p:tags r:id="rId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9" dur="50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0-#ppt_w/2"/>
                                          </p:val>
                                        </p:tav>
                                        <p:tav tm="100000">
                                          <p:val>
                                            <p:strVal val="#ppt_x"/>
                                          </p:val>
                                        </p:tav>
                                      </p:tavLst>
                                    </p:anim>
                                    <p:anim calcmode="lin" valueType="num">
                                      <p:cBhvr additive="base">
                                        <p:cTn id="8" dur="500" fill="hold"/>
                                        <p:tgtEl>
                                          <p:spTgt spid="9"/>
                                        </p:tgtEl>
                                        <p:attrNameLst>
                                          <p:attrName>ppt_y</p:attrName>
                                        </p:attrNameLst>
                                      </p:cBhvr>
                                      <p:tavLst>
                                        <p:tav tm="0">
                                          <p:val>
                                            <p:strVal val="0-#ppt_h/2"/>
                                          </p:val>
                                        </p:tav>
                                        <p:tav tm="100000">
                                          <p:val>
                                            <p:strVal val="#ppt_y"/>
                                          </p:val>
                                        </p:tav>
                                      </p:tavLst>
                                    </p:anim>
                                  </p:childTnLst>
                                </p:cTn>
                              </p:par>
                              <p:par>
                                <p:cTn id="9" presetID="2" presetClass="entr" presetSubtype="9" dur="500" fill="hold" nodeType="withEffect">
                                  <p:stCondLst>
                                    <p:cond delay="0"/>
                                  </p:stCondLst>
                                  <p:childTnLst>
                                    <p:set>
                                      <p:cBhvr>
                                        <p:cTn id="10" dur="1" fill="hold">
                                          <p:stCondLst>
                                            <p:cond delay="0"/>
                                          </p:stCondLst>
                                        </p:cTn>
                                        <p:tgtEl>
                                          <p:spTgt spid="23"/>
                                        </p:tgtEl>
                                        <p:attrNameLst>
                                          <p:attrName>style.visibility</p:attrName>
                                        </p:attrNameLst>
                                      </p:cBhvr>
                                      <p:to>
                                        <p:strVal val="visible"/>
                                      </p:to>
                                    </p:set>
                                    <p:anim calcmode="lin" valueType="num">
                                      <p:cBhvr additive="base">
                                        <p:cTn id="11" dur="500" fill="hold"/>
                                        <p:tgtEl>
                                          <p:spTgt spid="23"/>
                                        </p:tgtEl>
                                        <p:attrNameLst>
                                          <p:attrName>ppt_x</p:attrName>
                                        </p:attrNameLst>
                                      </p:cBhvr>
                                      <p:tavLst>
                                        <p:tav tm="0">
                                          <p:val>
                                            <p:strVal val="0-#ppt_w/2"/>
                                          </p:val>
                                        </p:tav>
                                        <p:tav tm="100000">
                                          <p:val>
                                            <p:strVal val="#ppt_x"/>
                                          </p:val>
                                        </p:tav>
                                      </p:tavLst>
                                    </p:anim>
                                    <p:anim calcmode="lin" valueType="num">
                                      <p:cBhvr additive="base">
                                        <p:cTn id="12" dur="500" fill="hold"/>
                                        <p:tgtEl>
                                          <p:spTgt spid="23"/>
                                        </p:tgtEl>
                                        <p:attrNameLst>
                                          <p:attrName>ppt_y</p:attrName>
                                        </p:attrNameLst>
                                      </p:cBhvr>
                                      <p:tavLst>
                                        <p:tav tm="0">
                                          <p:val>
                                            <p:strVal val="0-#ppt_h/2"/>
                                          </p:val>
                                        </p:tav>
                                        <p:tav tm="100000">
                                          <p:val>
                                            <p:strVal val="#ppt_y"/>
                                          </p:val>
                                        </p:tav>
                                      </p:tavLst>
                                    </p:anim>
                                  </p:childTnLst>
                                </p:cTn>
                              </p:par>
                            </p:childTnLst>
                          </p:cTn>
                        </p:par>
                      </p:childTnLst>
                    </p:cTn>
                  </p:par>
                  <p:par>
                    <p:cTn id="13" fill="hold" nodeType="clickPar">
                      <p:stCondLst>
                        <p:cond delay="indefinite"/>
                      </p:stCondLst>
                      <p:childTnLst>
                        <p:par>
                          <p:cTn id="14" fill="hold">
                            <p:stCondLst>
                              <p:cond delay="0"/>
                            </p:stCondLst>
                            <p:childTnLst>
                              <p:par>
                                <p:cTn id="15" presetID="2" presetClass="entr" presetSubtype="9" dur="50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additive="base">
                                        <p:cTn id="17" dur="500" fill="hold"/>
                                        <p:tgtEl>
                                          <p:spTgt spid="10"/>
                                        </p:tgtEl>
                                        <p:attrNameLst>
                                          <p:attrName>ppt_x</p:attrName>
                                        </p:attrNameLst>
                                      </p:cBhvr>
                                      <p:tavLst>
                                        <p:tav tm="0">
                                          <p:val>
                                            <p:strVal val="0-#ppt_w/2"/>
                                          </p:val>
                                        </p:tav>
                                        <p:tav tm="100000">
                                          <p:val>
                                            <p:strVal val="#ppt_x"/>
                                          </p:val>
                                        </p:tav>
                                      </p:tavLst>
                                    </p:anim>
                                    <p:anim calcmode="lin" valueType="num">
                                      <p:cBhvr additive="base">
                                        <p:cTn id="18" dur="500" fill="hold"/>
                                        <p:tgtEl>
                                          <p:spTgt spid="10"/>
                                        </p:tgtEl>
                                        <p:attrNameLst>
                                          <p:attrName>ppt_y</p:attrName>
                                        </p:attrNameLst>
                                      </p:cBhvr>
                                      <p:tavLst>
                                        <p:tav tm="0">
                                          <p:val>
                                            <p:strVal val="0-#ppt_h/2"/>
                                          </p:val>
                                        </p:tav>
                                        <p:tav tm="100000">
                                          <p:val>
                                            <p:strVal val="#ppt_y"/>
                                          </p:val>
                                        </p:tav>
                                      </p:tavLst>
                                    </p:anim>
                                  </p:childTnLst>
                                </p:cTn>
                              </p:par>
                            </p:childTnLst>
                          </p:cTn>
                        </p:par>
                      </p:childTnLst>
                    </p:cTn>
                  </p:par>
                  <p:par>
                    <p:cTn id="19" fill="hold" nodeType="clickPar">
                      <p:stCondLst>
                        <p:cond delay="indefinite"/>
                      </p:stCondLst>
                      <p:childTnLst>
                        <p:par>
                          <p:cTn id="20" fill="hold">
                            <p:stCondLst>
                              <p:cond delay="0"/>
                            </p:stCondLst>
                            <p:childTnLst>
                              <p:par>
                                <p:cTn id="21" presetID="2" presetClass="entr" presetSubtype="9" dur="500" fill="hold" nodeType="clickEffect">
                                  <p:stCondLst>
                                    <p:cond delay="0"/>
                                  </p:stCondLst>
                                  <p:childTnLst>
                                    <p:set>
                                      <p:cBhvr>
                                        <p:cTn id="22" dur="1" fill="hold">
                                          <p:stCondLst>
                                            <p:cond delay="0"/>
                                          </p:stCondLst>
                                        </p:cTn>
                                        <p:tgtEl>
                                          <p:spTgt spid="16"/>
                                        </p:tgtEl>
                                        <p:attrNameLst>
                                          <p:attrName>style.visibility</p:attrName>
                                        </p:attrNameLst>
                                      </p:cBhvr>
                                      <p:to>
                                        <p:strVal val="visible"/>
                                      </p:to>
                                    </p:set>
                                    <p:anim calcmode="lin" valueType="num">
                                      <p:cBhvr additive="base">
                                        <p:cTn id="23" dur="500" fill="hold"/>
                                        <p:tgtEl>
                                          <p:spTgt spid="16"/>
                                        </p:tgtEl>
                                        <p:attrNameLst>
                                          <p:attrName>ppt_x</p:attrName>
                                        </p:attrNameLst>
                                      </p:cBhvr>
                                      <p:tavLst>
                                        <p:tav tm="0">
                                          <p:val>
                                            <p:strVal val="0-#ppt_w/2"/>
                                          </p:val>
                                        </p:tav>
                                        <p:tav tm="100000">
                                          <p:val>
                                            <p:strVal val="#ppt_x"/>
                                          </p:val>
                                        </p:tav>
                                      </p:tavLst>
                                    </p:anim>
                                    <p:anim calcmode="lin" valueType="num">
                                      <p:cBhvr additive="base">
                                        <p:cTn id="24" dur="500" fill="hold"/>
                                        <p:tgtEl>
                                          <p:spTgt spid="16"/>
                                        </p:tgtEl>
                                        <p:attrNameLst>
                                          <p:attrName>ppt_y</p:attrName>
                                        </p:attrNameLst>
                                      </p:cBhvr>
                                      <p:tavLst>
                                        <p:tav tm="0">
                                          <p:val>
                                            <p:strVal val="0-#ppt_h/2"/>
                                          </p:val>
                                        </p:tav>
                                        <p:tav tm="100000">
                                          <p:val>
                                            <p:strVal val="#ppt_y"/>
                                          </p:val>
                                        </p:tav>
                                      </p:tavLst>
                                    </p:anim>
                                  </p:childTnLst>
                                </p:cTn>
                              </p:par>
                              <p:par>
                                <p:cTn id="25" presetID="2" presetClass="entr" presetSubtype="9" dur="500" fill="hold" nodeType="withEffect">
                                  <p:stCondLst>
                                    <p:cond delay="0"/>
                                  </p:stCondLst>
                                  <p:childTnLst>
                                    <p:set>
                                      <p:cBhvr>
                                        <p:cTn id="26" dur="1" fill="hold">
                                          <p:stCondLst>
                                            <p:cond delay="0"/>
                                          </p:stCondLst>
                                        </p:cTn>
                                        <p:tgtEl>
                                          <p:spTgt spid="19"/>
                                        </p:tgtEl>
                                        <p:attrNameLst>
                                          <p:attrName>style.visibility</p:attrName>
                                        </p:attrNameLst>
                                      </p:cBhvr>
                                      <p:to>
                                        <p:strVal val="visible"/>
                                      </p:to>
                                    </p:set>
                                    <p:anim calcmode="lin" valueType="num">
                                      <p:cBhvr additive="base">
                                        <p:cTn id="27" dur="500" fill="hold"/>
                                        <p:tgtEl>
                                          <p:spTgt spid="19"/>
                                        </p:tgtEl>
                                        <p:attrNameLst>
                                          <p:attrName>ppt_x</p:attrName>
                                        </p:attrNameLst>
                                      </p:cBhvr>
                                      <p:tavLst>
                                        <p:tav tm="0">
                                          <p:val>
                                            <p:strVal val="0-#ppt_w/2"/>
                                          </p:val>
                                        </p:tav>
                                        <p:tav tm="100000">
                                          <p:val>
                                            <p:strVal val="#ppt_x"/>
                                          </p:val>
                                        </p:tav>
                                      </p:tavLst>
                                    </p:anim>
                                    <p:anim calcmode="lin" valueType="num">
                                      <p:cBhvr additive="base">
                                        <p:cTn id="28" dur="500" fill="hold"/>
                                        <p:tgtEl>
                                          <p:spTgt spid="19"/>
                                        </p:tgtEl>
                                        <p:attrNameLst>
                                          <p:attrName>ppt_y</p:attrName>
                                        </p:attrNameLst>
                                      </p:cBhvr>
                                      <p:tavLst>
                                        <p:tav tm="0">
                                          <p:val>
                                            <p:strVal val="0-#ppt_h/2"/>
                                          </p:val>
                                        </p:tav>
                                        <p:tav tm="100000">
                                          <p:val>
                                            <p:strVal val="#ppt_y"/>
                                          </p:val>
                                        </p:tav>
                                      </p:tavLst>
                                    </p:anim>
                                  </p:childTnLst>
                                </p:cTn>
                              </p:par>
                              <p:par>
                                <p:cTn id="29" presetID="2" presetClass="entr" presetSubtype="9" dur="500" fill="hold" nodeType="withEffect">
                                  <p:stCondLst>
                                    <p:cond delay="0"/>
                                  </p:stCondLst>
                                  <p:childTnLst>
                                    <p:set>
                                      <p:cBhvr>
                                        <p:cTn id="30" dur="1" fill="hold">
                                          <p:stCondLst>
                                            <p:cond delay="0"/>
                                          </p:stCondLst>
                                        </p:cTn>
                                        <p:tgtEl>
                                          <p:spTgt spid="22"/>
                                        </p:tgtEl>
                                        <p:attrNameLst>
                                          <p:attrName>style.visibility</p:attrName>
                                        </p:attrNameLst>
                                      </p:cBhvr>
                                      <p:to>
                                        <p:strVal val="visible"/>
                                      </p:to>
                                    </p:set>
                                    <p:anim calcmode="lin" valueType="num">
                                      <p:cBhvr additive="base">
                                        <p:cTn id="31" dur="500" fill="hold"/>
                                        <p:tgtEl>
                                          <p:spTgt spid="22"/>
                                        </p:tgtEl>
                                        <p:attrNameLst>
                                          <p:attrName>ppt_x</p:attrName>
                                        </p:attrNameLst>
                                      </p:cBhvr>
                                      <p:tavLst>
                                        <p:tav tm="0">
                                          <p:val>
                                            <p:strVal val="0-#ppt_w/2"/>
                                          </p:val>
                                        </p:tav>
                                        <p:tav tm="100000">
                                          <p:val>
                                            <p:strVal val="#ppt_x"/>
                                          </p:val>
                                        </p:tav>
                                      </p:tavLst>
                                    </p:anim>
                                    <p:anim calcmode="lin" valueType="num">
                                      <p:cBhvr additive="base">
                                        <p:cTn id="32" dur="500" fill="hold"/>
                                        <p:tgtEl>
                                          <p:spTgt spid="22"/>
                                        </p:tgtEl>
                                        <p:attrNameLst>
                                          <p:attrName>ppt_y</p:attrName>
                                        </p:attrNameLst>
                                      </p:cBhvr>
                                      <p:tavLst>
                                        <p:tav tm="0">
                                          <p:val>
                                            <p:strVal val="0-#ppt_h/2"/>
                                          </p:val>
                                        </p:tav>
                                        <p:tav tm="100000">
                                          <p:val>
                                            <p:strVal val="#ppt_y"/>
                                          </p:val>
                                        </p:tav>
                                      </p:tavLst>
                                    </p:anim>
                                  </p:childTnLst>
                                </p:cTn>
                              </p:par>
                              <p:par>
                                <p:cTn id="33" presetID="2" presetClass="entr" presetSubtype="9" dur="500" fill="hold" nodeType="withEffect">
                                  <p:stCondLst>
                                    <p:cond delay="0"/>
                                  </p:stCondLst>
                                  <p:childTnLst>
                                    <p:set>
                                      <p:cBhvr>
                                        <p:cTn id="34" dur="1" fill="hold">
                                          <p:stCondLst>
                                            <p:cond delay="0"/>
                                          </p:stCondLst>
                                        </p:cTn>
                                        <p:tgtEl>
                                          <p:spTgt spid="18"/>
                                        </p:tgtEl>
                                        <p:attrNameLst>
                                          <p:attrName>style.visibility</p:attrName>
                                        </p:attrNameLst>
                                      </p:cBhvr>
                                      <p:to>
                                        <p:strVal val="visible"/>
                                      </p:to>
                                    </p:set>
                                    <p:anim calcmode="lin" valueType="num">
                                      <p:cBhvr additive="base">
                                        <p:cTn id="35" dur="500" fill="hold"/>
                                        <p:tgtEl>
                                          <p:spTgt spid="18"/>
                                        </p:tgtEl>
                                        <p:attrNameLst>
                                          <p:attrName>ppt_x</p:attrName>
                                        </p:attrNameLst>
                                      </p:cBhvr>
                                      <p:tavLst>
                                        <p:tav tm="0">
                                          <p:val>
                                            <p:strVal val="0-#ppt_w/2"/>
                                          </p:val>
                                        </p:tav>
                                        <p:tav tm="100000">
                                          <p:val>
                                            <p:strVal val="#ppt_x"/>
                                          </p:val>
                                        </p:tav>
                                      </p:tavLst>
                                    </p:anim>
                                    <p:anim calcmode="lin" valueType="num">
                                      <p:cBhvr additive="base">
                                        <p:cTn id="36" dur="500" fill="hold"/>
                                        <p:tgtEl>
                                          <p:spTgt spid="18"/>
                                        </p:tgtEl>
                                        <p:attrNameLst>
                                          <p:attrName>ppt_y</p:attrName>
                                        </p:attrNameLst>
                                      </p:cBhvr>
                                      <p:tavLst>
                                        <p:tav tm="0">
                                          <p:val>
                                            <p:strVal val="0-#ppt_h/2"/>
                                          </p:val>
                                        </p:tav>
                                        <p:tav tm="100000">
                                          <p:val>
                                            <p:strVal val="#ppt_y"/>
                                          </p:val>
                                        </p:tav>
                                      </p:tavLst>
                                    </p:anim>
                                  </p:childTnLst>
                                </p:cTn>
                              </p:par>
                              <p:par>
                                <p:cTn id="37" presetID="2" presetClass="entr" presetSubtype="9" dur="500" fill="hold" nodeType="withEffect">
                                  <p:stCondLst>
                                    <p:cond delay="0"/>
                                  </p:stCondLst>
                                  <p:childTnLst>
                                    <p:set>
                                      <p:cBhvr>
                                        <p:cTn id="38" dur="1" fill="hold">
                                          <p:stCondLst>
                                            <p:cond delay="0"/>
                                          </p:stCondLst>
                                        </p:cTn>
                                        <p:tgtEl>
                                          <p:spTgt spid="15"/>
                                        </p:tgtEl>
                                        <p:attrNameLst>
                                          <p:attrName>style.visibility</p:attrName>
                                        </p:attrNameLst>
                                      </p:cBhvr>
                                      <p:to>
                                        <p:strVal val="visible"/>
                                      </p:to>
                                    </p:set>
                                    <p:anim calcmode="lin" valueType="num">
                                      <p:cBhvr additive="base">
                                        <p:cTn id="39" dur="500" fill="hold"/>
                                        <p:tgtEl>
                                          <p:spTgt spid="15"/>
                                        </p:tgtEl>
                                        <p:attrNameLst>
                                          <p:attrName>ppt_x</p:attrName>
                                        </p:attrNameLst>
                                      </p:cBhvr>
                                      <p:tavLst>
                                        <p:tav tm="0">
                                          <p:val>
                                            <p:strVal val="0-#ppt_w/2"/>
                                          </p:val>
                                        </p:tav>
                                        <p:tav tm="100000">
                                          <p:val>
                                            <p:strVal val="#ppt_x"/>
                                          </p:val>
                                        </p:tav>
                                      </p:tavLst>
                                    </p:anim>
                                    <p:anim calcmode="lin" valueType="num">
                                      <p:cBhvr additive="base">
                                        <p:cTn id="40" dur="500" fill="hold"/>
                                        <p:tgtEl>
                                          <p:spTgt spid="15"/>
                                        </p:tgtEl>
                                        <p:attrNameLst>
                                          <p:attrName>ppt_y</p:attrName>
                                        </p:attrNameLst>
                                      </p:cBhvr>
                                      <p:tavLst>
                                        <p:tav tm="0">
                                          <p:val>
                                            <p:strVal val="0-#ppt_h/2"/>
                                          </p:val>
                                        </p:tav>
                                        <p:tav tm="100000">
                                          <p:val>
                                            <p:strVal val="#ppt_y"/>
                                          </p:val>
                                        </p:tav>
                                      </p:tavLst>
                                    </p:anim>
                                  </p:childTnLst>
                                </p:cTn>
                              </p:par>
                              <p:par>
                                <p:cTn id="41" presetID="2" presetClass="entr" presetSubtype="9" dur="500" fill="hold" nodeType="withEffect">
                                  <p:stCondLst>
                                    <p:cond delay="0"/>
                                  </p:stCondLst>
                                  <p:childTnLst>
                                    <p:set>
                                      <p:cBhvr>
                                        <p:cTn id="42" dur="1" fill="hold">
                                          <p:stCondLst>
                                            <p:cond delay="0"/>
                                          </p:stCondLst>
                                        </p:cTn>
                                        <p:tgtEl>
                                          <p:spTgt spid="20"/>
                                        </p:tgtEl>
                                        <p:attrNameLst>
                                          <p:attrName>style.visibility</p:attrName>
                                        </p:attrNameLst>
                                      </p:cBhvr>
                                      <p:to>
                                        <p:strVal val="visible"/>
                                      </p:to>
                                    </p:set>
                                    <p:anim calcmode="lin" valueType="num">
                                      <p:cBhvr additive="base">
                                        <p:cTn id="43" dur="500" fill="hold"/>
                                        <p:tgtEl>
                                          <p:spTgt spid="20"/>
                                        </p:tgtEl>
                                        <p:attrNameLst>
                                          <p:attrName>ppt_x</p:attrName>
                                        </p:attrNameLst>
                                      </p:cBhvr>
                                      <p:tavLst>
                                        <p:tav tm="0">
                                          <p:val>
                                            <p:strVal val="0-#ppt_w/2"/>
                                          </p:val>
                                        </p:tav>
                                        <p:tav tm="100000">
                                          <p:val>
                                            <p:strVal val="#ppt_x"/>
                                          </p:val>
                                        </p:tav>
                                      </p:tavLst>
                                    </p:anim>
                                    <p:anim calcmode="lin" valueType="num">
                                      <p:cBhvr additive="base">
                                        <p:cTn id="44" dur="500" fill="hold"/>
                                        <p:tgtEl>
                                          <p:spTgt spid="20"/>
                                        </p:tgtEl>
                                        <p:attrNameLst>
                                          <p:attrName>ppt_y</p:attrName>
                                        </p:attrNameLst>
                                      </p:cBhvr>
                                      <p:tavLst>
                                        <p:tav tm="0">
                                          <p:val>
                                            <p:strVal val="0-#ppt_h/2"/>
                                          </p:val>
                                        </p:tav>
                                        <p:tav tm="100000">
                                          <p:val>
                                            <p:strVal val="#ppt_y"/>
                                          </p:val>
                                        </p:tav>
                                      </p:tavLst>
                                    </p:anim>
                                  </p:childTnLst>
                                </p:cTn>
                              </p:par>
                              <p:par>
                                <p:cTn id="45" presetID="2" presetClass="entr" presetSubtype="9" dur="500" fill="hold" nodeType="withEffect">
                                  <p:stCondLst>
                                    <p:cond delay="0"/>
                                  </p:stCondLst>
                                  <p:childTnLst>
                                    <p:set>
                                      <p:cBhvr>
                                        <p:cTn id="46" dur="1" fill="hold">
                                          <p:stCondLst>
                                            <p:cond delay="0"/>
                                          </p:stCondLst>
                                        </p:cTn>
                                        <p:tgtEl>
                                          <p:spTgt spid="21"/>
                                        </p:tgtEl>
                                        <p:attrNameLst>
                                          <p:attrName>style.visibility</p:attrName>
                                        </p:attrNameLst>
                                      </p:cBhvr>
                                      <p:to>
                                        <p:strVal val="visible"/>
                                      </p:to>
                                    </p:set>
                                    <p:anim calcmode="lin" valueType="num">
                                      <p:cBhvr additive="base">
                                        <p:cTn id="47" dur="500" fill="hold"/>
                                        <p:tgtEl>
                                          <p:spTgt spid="21"/>
                                        </p:tgtEl>
                                        <p:attrNameLst>
                                          <p:attrName>ppt_x</p:attrName>
                                        </p:attrNameLst>
                                      </p:cBhvr>
                                      <p:tavLst>
                                        <p:tav tm="0">
                                          <p:val>
                                            <p:strVal val="0-#ppt_w/2"/>
                                          </p:val>
                                        </p:tav>
                                        <p:tav tm="100000">
                                          <p:val>
                                            <p:strVal val="#ppt_x"/>
                                          </p:val>
                                        </p:tav>
                                      </p:tavLst>
                                    </p:anim>
                                    <p:anim calcmode="lin" valueType="num">
                                      <p:cBhvr additive="base">
                                        <p:cTn id="48" dur="500" fill="hold"/>
                                        <p:tgtEl>
                                          <p:spTgt spid="21"/>
                                        </p:tgtEl>
                                        <p:attrNameLst>
                                          <p:attrName>ppt_y</p:attrName>
                                        </p:attrNameLst>
                                      </p:cBhvr>
                                      <p:tavLst>
                                        <p:tav tm="0">
                                          <p:val>
                                            <p:strVal val="0-#ppt_h/2"/>
                                          </p:val>
                                        </p:tav>
                                        <p:tav tm="100000">
                                          <p:val>
                                            <p:strVal val="#ppt_y"/>
                                          </p:val>
                                        </p:tav>
                                      </p:tavLst>
                                    </p:anim>
                                  </p:childTnLst>
                                </p:cTn>
                              </p:par>
                            </p:childTnLst>
                          </p:cTn>
                        </p:par>
                      </p:childTnLst>
                    </p:cTn>
                  </p:par>
                  <p:par>
                    <p:cTn id="49" fill="hold" nodeType="clickPar">
                      <p:stCondLst>
                        <p:cond delay="indefinite"/>
                      </p:stCondLst>
                      <p:childTnLst>
                        <p:par>
                          <p:cTn id="50" fill="hold">
                            <p:stCondLst>
                              <p:cond delay="0"/>
                            </p:stCondLst>
                            <p:childTnLst>
                              <p:par>
                                <p:cTn id="51" presetID="2" presetClass="entr" presetSubtype="9" dur="500" fill="hold" nodeType="clickEffect">
                                  <p:stCondLst>
                                    <p:cond delay="0"/>
                                  </p:stCondLst>
                                  <p:childTnLst>
                                    <p:set>
                                      <p:cBhvr>
                                        <p:cTn id="52" dur="1" fill="hold">
                                          <p:stCondLst>
                                            <p:cond delay="0"/>
                                          </p:stCondLst>
                                        </p:cTn>
                                        <p:tgtEl>
                                          <p:spTgt spid="17"/>
                                        </p:tgtEl>
                                        <p:attrNameLst>
                                          <p:attrName>style.visibility</p:attrName>
                                        </p:attrNameLst>
                                      </p:cBhvr>
                                      <p:to>
                                        <p:strVal val="visible"/>
                                      </p:to>
                                    </p:set>
                                    <p:anim calcmode="lin" valueType="num">
                                      <p:cBhvr additive="base">
                                        <p:cTn id="53" dur="500" fill="hold"/>
                                        <p:tgtEl>
                                          <p:spTgt spid="17"/>
                                        </p:tgtEl>
                                        <p:attrNameLst>
                                          <p:attrName>ppt_x</p:attrName>
                                        </p:attrNameLst>
                                      </p:cBhvr>
                                      <p:tavLst>
                                        <p:tav tm="0">
                                          <p:val>
                                            <p:strVal val="0-#ppt_w/2"/>
                                          </p:val>
                                        </p:tav>
                                        <p:tav tm="100000">
                                          <p:val>
                                            <p:strVal val="#ppt_x"/>
                                          </p:val>
                                        </p:tav>
                                      </p:tavLst>
                                    </p:anim>
                                    <p:anim calcmode="lin" valueType="num">
                                      <p:cBhvr additive="base">
                                        <p:cTn id="54" dur="500" fill="hold"/>
                                        <p:tgtEl>
                                          <p:spTgt spid="17"/>
                                        </p:tgtEl>
                                        <p:attrNameLst>
                                          <p:attrName>ppt_y</p:attrName>
                                        </p:attrNameLst>
                                      </p:cBhvr>
                                      <p:tavLst>
                                        <p:tav tm="0">
                                          <p:val>
                                            <p:strVal val="0-#ppt_h/2"/>
                                          </p:val>
                                        </p:tav>
                                        <p:tav tm="100000">
                                          <p:val>
                                            <p:strVal val="#ppt_y"/>
                                          </p:val>
                                        </p:tav>
                                      </p:tavLst>
                                    </p:anim>
                                  </p:childTnLst>
                                </p:cTn>
                              </p:par>
                              <p:par>
                                <p:cTn id="55" presetID="2" presetClass="entr" presetSubtype="9" dur="500" fill="hold" nodeType="withEffect">
                                  <p:stCondLst>
                                    <p:cond delay="0"/>
                                  </p:stCondLst>
                                  <p:childTnLst>
                                    <p:set>
                                      <p:cBhvr>
                                        <p:cTn id="56" dur="1" fill="hold">
                                          <p:stCondLst>
                                            <p:cond delay="0"/>
                                          </p:stCondLst>
                                        </p:cTn>
                                        <p:tgtEl>
                                          <p:spTgt spid="14"/>
                                        </p:tgtEl>
                                        <p:attrNameLst>
                                          <p:attrName>style.visibility</p:attrName>
                                        </p:attrNameLst>
                                      </p:cBhvr>
                                      <p:to>
                                        <p:strVal val="visible"/>
                                      </p:to>
                                    </p:set>
                                    <p:anim calcmode="lin" valueType="num">
                                      <p:cBhvr additive="base">
                                        <p:cTn id="57" dur="500" fill="hold"/>
                                        <p:tgtEl>
                                          <p:spTgt spid="14"/>
                                        </p:tgtEl>
                                        <p:attrNameLst>
                                          <p:attrName>ppt_x</p:attrName>
                                        </p:attrNameLst>
                                      </p:cBhvr>
                                      <p:tavLst>
                                        <p:tav tm="0">
                                          <p:val>
                                            <p:strVal val="0-#ppt_w/2"/>
                                          </p:val>
                                        </p:tav>
                                        <p:tav tm="100000">
                                          <p:val>
                                            <p:strVal val="#ppt_x"/>
                                          </p:val>
                                        </p:tav>
                                      </p:tavLst>
                                    </p:anim>
                                    <p:anim calcmode="lin" valueType="num">
                                      <p:cBhvr additive="base">
                                        <p:cTn id="58" dur="500" fill="hold"/>
                                        <p:tgtEl>
                                          <p:spTgt spid="14"/>
                                        </p:tgtEl>
                                        <p:attrNameLst>
                                          <p:attrName>ppt_y</p:attrName>
                                        </p:attrNameLst>
                                      </p:cBhvr>
                                      <p:tavLst>
                                        <p:tav tm="0">
                                          <p:val>
                                            <p:strVal val="0-#ppt_h/2"/>
                                          </p:val>
                                        </p:tav>
                                        <p:tav tm="100000">
                                          <p:val>
                                            <p:strVal val="#ppt_y"/>
                                          </p:val>
                                        </p:tav>
                                      </p:tavLst>
                                    </p:anim>
                                  </p:childTnLst>
                                </p:cTn>
                              </p:par>
                              <p:par>
                                <p:cTn id="59" presetID="2" presetClass="entr" presetSubtype="9" dur="500" fill="hold" nodeType="withEffect">
                                  <p:stCondLst>
                                    <p:cond delay="0"/>
                                  </p:stCondLst>
                                  <p:childTnLst>
                                    <p:set>
                                      <p:cBhvr>
                                        <p:cTn id="60" dur="1" fill="hold">
                                          <p:stCondLst>
                                            <p:cond delay="0"/>
                                          </p:stCondLst>
                                        </p:cTn>
                                        <p:tgtEl>
                                          <p:spTgt spid="24"/>
                                        </p:tgtEl>
                                        <p:attrNameLst>
                                          <p:attrName>style.visibility</p:attrName>
                                        </p:attrNameLst>
                                      </p:cBhvr>
                                      <p:to>
                                        <p:strVal val="visible"/>
                                      </p:to>
                                    </p:set>
                                    <p:anim calcmode="lin" valueType="num">
                                      <p:cBhvr additive="base">
                                        <p:cTn id="61" dur="500" fill="hold"/>
                                        <p:tgtEl>
                                          <p:spTgt spid="24"/>
                                        </p:tgtEl>
                                        <p:attrNameLst>
                                          <p:attrName>ppt_x</p:attrName>
                                        </p:attrNameLst>
                                      </p:cBhvr>
                                      <p:tavLst>
                                        <p:tav tm="0">
                                          <p:val>
                                            <p:strVal val="0-#ppt_w/2"/>
                                          </p:val>
                                        </p:tav>
                                        <p:tav tm="100000">
                                          <p:val>
                                            <p:strVal val="#ppt_x"/>
                                          </p:val>
                                        </p:tav>
                                      </p:tavLst>
                                    </p:anim>
                                    <p:anim calcmode="lin" valueType="num">
                                      <p:cBhvr additive="base">
                                        <p:cTn id="62" dur="500" fill="hold"/>
                                        <p:tgtEl>
                                          <p:spTgt spid="2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title=""/>
          <p:cNvPicPr>
            <a:picLocks noChangeAspect="1"/>
          </p:cNvPicPr>
          <p:nvPr/>
        </p:nvPicPr>
        <p:blipFill>
          <a:blip r:embed="rId2"/>
          <a:srcRect l="22519" t="7343" r="22516" b="8324"/>
          <a:stretch>
            <a:fillRect/>
          </a:stretch>
        </p:blipFill>
        <p:spPr>
          <a:xfrm rot="5400000">
            <a:off x="3466465" y="-1394460"/>
            <a:ext cx="5398135" cy="10829925"/>
          </a:xfrm>
          <a:prstGeom prst="rect">
            <a:avLst/>
          </a:prstGeom>
        </p:spPr>
      </p:pic>
      <p:sp>
        <p:nvSpPr>
          <p:cNvPr id="4" name="文本框 3" title=""/>
          <p:cNvSpPr txBox="1"/>
          <p:nvPr/>
        </p:nvSpPr>
        <p:spPr>
          <a:xfrm>
            <a:off x="1605915" y="2696845"/>
            <a:ext cx="3907790" cy="7067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b="1">
                <a:ln w="9525">
                  <a:solidFill>
                    <a:schemeClr val="bg1"/>
                  </a:solidFill>
                  <a:prstDash val="solid"/>
                </a:ln>
                <a:effectLst>
                  <a:outerShdw blurRad="12700" dist="38100" dir="2700000" algn="tl" rotWithShape="0">
                    <a:schemeClr val="bg1">
                      <a:lumMod val="50000"/>
                    </a:schemeClr>
                  </a:outerShdw>
                </a:effectLst>
                <a:sym typeface="+mn-ea"/>
              </a:rPr>
              <a:t>一、预测命题</a:t>
            </a:r>
            <a:endParaRPr lang="zh-CN" altLang="en-US" sz="4000" b="1">
              <a:ln w="9525">
                <a:solidFill>
                  <a:schemeClr val="bg1"/>
                </a:solidFill>
                <a:prstDash val="solid"/>
              </a:ln>
              <a:effectLst>
                <a:outerShdw blurRad="12700" dist="38100" dir="2700000" algn="tl" rotWithShape="0">
                  <a:schemeClr val="bg1">
                    <a:lumMod val="50000"/>
                  </a:schemeClr>
                </a:outerShdw>
              </a:effectLst>
              <a:sym typeface="+mn-ea"/>
            </a:endParaRPr>
          </a:p>
        </p:txBody>
      </p:sp>
      <p:sp>
        <p:nvSpPr>
          <p:cNvPr id="5" name="文本框 4" title=""/>
          <p:cNvSpPr txBox="1"/>
          <p:nvPr/>
        </p:nvSpPr>
        <p:spPr>
          <a:xfrm>
            <a:off x="1638300" y="4819015"/>
            <a:ext cx="4053205" cy="7067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b="1">
                <a:ln w="9525">
                  <a:solidFill>
                    <a:schemeClr val="bg1"/>
                  </a:solidFill>
                  <a:prstDash val="solid"/>
                </a:ln>
                <a:effectLst>
                  <a:outerShdw blurRad="12700" dist="38100" dir="2700000" algn="tl" rotWithShape="0">
                    <a:schemeClr val="bg1">
                      <a:lumMod val="50000"/>
                    </a:schemeClr>
                  </a:outerShdw>
                </a:effectLst>
                <a:sym typeface="+mn-ea"/>
              </a:rPr>
              <a:t>三、写作指导</a:t>
            </a:r>
            <a:endParaRPr lang="zh-CN" altLang="en-US" sz="4000" b="1">
              <a:ln w="9525">
                <a:solidFill>
                  <a:schemeClr val="bg1"/>
                </a:solidFill>
                <a:prstDash val="solid"/>
              </a:ln>
              <a:effectLst>
                <a:outerShdw blurRad="12700" dist="38100" dir="2700000" algn="tl" rotWithShape="0">
                  <a:schemeClr val="bg1">
                    <a:lumMod val="50000"/>
                  </a:schemeClr>
                </a:outerShdw>
              </a:effectLst>
              <a:sym typeface="+mn-ea"/>
            </a:endParaRPr>
          </a:p>
        </p:txBody>
      </p:sp>
      <p:sp>
        <p:nvSpPr>
          <p:cNvPr id="6" name="文本框 5" title=""/>
          <p:cNvSpPr txBox="1"/>
          <p:nvPr/>
        </p:nvSpPr>
        <p:spPr>
          <a:xfrm>
            <a:off x="6477635" y="2696845"/>
            <a:ext cx="3881120" cy="92964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b="1">
                <a:ln w="9525">
                  <a:solidFill>
                    <a:schemeClr val="bg1"/>
                  </a:solidFill>
                  <a:prstDash val="solid"/>
                </a:ln>
                <a:effectLst>
                  <a:outerShdw blurRad="12700" dist="38100" dir="2700000" algn="tl" rotWithShape="0">
                    <a:schemeClr val="bg1">
                      <a:lumMod val="50000"/>
                    </a:schemeClr>
                  </a:outerShdw>
                </a:effectLst>
                <a:sym typeface="+mn-ea"/>
              </a:rPr>
              <a:t>二、预测理由</a:t>
            </a:r>
            <a:endParaRPr lang="zh-CN" altLang="en-US" sz="4000" b="1">
              <a:ln w="9525">
                <a:solidFill>
                  <a:schemeClr val="bg1"/>
                </a:solidFill>
                <a:prstDash val="solid"/>
              </a:ln>
              <a:effectLst>
                <a:outerShdw blurRad="12700" dist="38100" dir="2700000" algn="tl" rotWithShape="0">
                  <a:schemeClr val="bg1">
                    <a:lumMod val="50000"/>
                  </a:schemeClr>
                </a:outerShdw>
              </a:effectLst>
              <a:sym typeface="+mn-ea"/>
            </a:endParaRPr>
          </a:p>
        </p:txBody>
      </p:sp>
      <p:sp>
        <p:nvSpPr>
          <p:cNvPr id="7" name="文本框 6" title=""/>
          <p:cNvSpPr txBox="1"/>
          <p:nvPr>
            <p:custDataLst>
              <p:tags r:id="rId3"/>
            </p:custDataLst>
          </p:nvPr>
        </p:nvSpPr>
        <p:spPr>
          <a:xfrm>
            <a:off x="6391910" y="4819015"/>
            <a:ext cx="3881120" cy="92964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b="1">
                <a:ln w="9525">
                  <a:solidFill>
                    <a:schemeClr val="bg1"/>
                  </a:solidFill>
                  <a:prstDash val="solid"/>
                </a:ln>
                <a:effectLst>
                  <a:outerShdw blurRad="12700" dist="38100" dir="2700000" algn="tl" rotWithShape="0">
                    <a:schemeClr val="bg1">
                      <a:lumMod val="50000"/>
                    </a:schemeClr>
                  </a:outerShdw>
                </a:effectLst>
                <a:sym typeface="+mn-ea"/>
              </a:rPr>
              <a:t>四、精彩范文</a:t>
            </a:r>
            <a:endParaRPr lang="zh-CN" altLang="en-US" sz="4000" b="1">
              <a:ln w="9525">
                <a:solidFill>
                  <a:schemeClr val="bg1"/>
                </a:solidFill>
                <a:prstDash val="solid"/>
              </a:ln>
              <a:effectLst>
                <a:outerShdw blurRad="12700" dist="38100" dir="2700000" algn="tl" rotWithShape="0">
                  <a:schemeClr val="bg1">
                    <a:lumMod val="50000"/>
                  </a:schemeClr>
                </a:outerShdw>
              </a:effectLst>
              <a:sym typeface="+mn-ea"/>
            </a:endParaRPr>
          </a:p>
        </p:txBody>
      </p:sp>
      <p:pic>
        <p:nvPicPr>
          <p:cNvPr id="8" name="图片 7" title=""/>
          <p:cNvPicPr>
            <a:picLocks noChangeAspect="1"/>
          </p:cNvPicPr>
          <p:nvPr/>
        </p:nvPicPr>
        <p:blipFill>
          <a:blip r:embed="rId4"/>
          <a:stretch>
            <a:fillRect/>
          </a:stretch>
        </p:blipFill>
        <p:spPr>
          <a:xfrm>
            <a:off x="4746625" y="635"/>
            <a:ext cx="2837180" cy="2000885"/>
          </a:xfrm>
          <a:prstGeom prst="rect">
            <a:avLst/>
          </a:prstGeom>
        </p:spPr>
      </p:pic>
      <p:sp>
        <p:nvSpPr>
          <p:cNvPr id="9" name="文本框 8" title=""/>
          <p:cNvSpPr txBox="1"/>
          <p:nvPr/>
        </p:nvSpPr>
        <p:spPr>
          <a:xfrm>
            <a:off x="3717290" y="497205"/>
            <a:ext cx="5628005" cy="1106805"/>
          </a:xfrm>
          <a:prstGeom prst="rect">
            <a:avLst/>
          </a:prstGeom>
          <a:noFill/>
        </p:spPr>
        <p:txBody>
          <a:bodyPr wrap="square" rtlCol="0">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6600" b="1">
                <a:ln w="13462">
                  <a:solidFill>
                    <a:schemeClr val="bg1"/>
                  </a:solidFill>
                  <a:prstDash val="solid"/>
                </a:ln>
                <a:solidFill>
                  <a:schemeClr val="tx1">
                    <a:lumMod val="85000"/>
                    <a:lumOff val="15000"/>
                  </a:schemeClr>
                </a:solidFill>
                <a:effectLst>
                  <a:outerShdw dist="38100" dir="2700000" algn="bl" rotWithShape="0">
                    <a:schemeClr val="accent5"/>
                  </a:outerShdw>
                </a:effectLst>
              </a:rPr>
              <a:t>目</a:t>
            </a:r>
            <a:r>
              <a:rPr lang="en-US" altLang="zh-CN" sz="6600" b="1">
                <a:ln w="13462">
                  <a:solidFill>
                    <a:schemeClr val="bg1"/>
                  </a:solidFill>
                  <a:prstDash val="solid"/>
                </a:ln>
                <a:solidFill>
                  <a:schemeClr val="tx1">
                    <a:lumMod val="85000"/>
                    <a:lumOff val="15000"/>
                  </a:schemeClr>
                </a:solidFill>
                <a:effectLst>
                  <a:outerShdw dist="38100" dir="2700000" algn="bl" rotWithShape="0">
                    <a:schemeClr val="accent5"/>
                  </a:outerShdw>
                </a:effectLst>
              </a:rPr>
              <a:t>              </a:t>
            </a:r>
            <a:r>
              <a:rPr lang="zh-CN" altLang="en-US" sz="6600" b="1">
                <a:ln w="13462">
                  <a:solidFill>
                    <a:schemeClr val="bg1"/>
                  </a:solidFill>
                  <a:prstDash val="solid"/>
                </a:ln>
                <a:solidFill>
                  <a:schemeClr val="tx1">
                    <a:lumMod val="85000"/>
                    <a:lumOff val="15000"/>
                  </a:schemeClr>
                </a:solidFill>
                <a:effectLst>
                  <a:outerShdw dist="38100" dir="2700000" algn="bl" rotWithShape="0">
                    <a:schemeClr val="accent5"/>
                  </a:outerShdw>
                </a:effectLst>
              </a:rPr>
              <a:t>录</a:t>
            </a:r>
            <a:endParaRPr lang="zh-CN" altLang="en-US" sz="6600" b="1">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pic>
        <p:nvPicPr>
          <p:cNvPr id="10" name="图片 9" title=""/>
          <p:cNvPicPr>
            <a:picLocks noChangeAspect="1"/>
          </p:cNvPicPr>
          <p:nvPr>
            <p:custDataLst>
              <p:tags r:id="rId5"/>
            </p:custDataLst>
          </p:nvPr>
        </p:nvPicPr>
        <p:blipFill>
          <a:blip r:embed="rId4"/>
          <a:stretch>
            <a:fillRect/>
          </a:stretch>
        </p:blipFill>
        <p:spPr>
          <a:xfrm>
            <a:off x="8742680" y="0"/>
            <a:ext cx="2692400" cy="2000885"/>
          </a:xfrm>
          <a:prstGeom prst="rect">
            <a:avLst/>
          </a:prstGeom>
        </p:spPr>
      </p:pic>
      <p:pic>
        <p:nvPicPr>
          <p:cNvPr id="11" name="图片 10" title=""/>
          <p:cNvPicPr>
            <a:picLocks noChangeAspect="1"/>
          </p:cNvPicPr>
          <p:nvPr>
            <p:custDataLst>
              <p:tags r:id="rId6"/>
            </p:custDataLst>
          </p:nvPr>
        </p:nvPicPr>
        <p:blipFill>
          <a:blip r:embed="rId4"/>
          <a:stretch>
            <a:fillRect/>
          </a:stretch>
        </p:blipFill>
        <p:spPr>
          <a:xfrm>
            <a:off x="750570" y="0"/>
            <a:ext cx="2837180" cy="2000885"/>
          </a:xfrm>
          <a:prstGeom prst="rect">
            <a:avLst/>
          </a:prstGeom>
        </p:spPr>
      </p:pic>
    </p:spTree>
    <p:custDataLst>
      <p:tags r:id="rId7"/>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title=""/>
          <p:cNvPicPr>
            <a:picLocks noChangeAspect="1"/>
          </p:cNvPicPr>
          <p:nvPr/>
        </p:nvPicPr>
        <p:blipFill>
          <a:blip r:embed="rId2"/>
          <a:srcRect b="5619"/>
          <a:stretch>
            <a:fillRect/>
          </a:stretch>
        </p:blipFill>
        <p:spPr>
          <a:xfrm>
            <a:off x="635" y="-19685"/>
            <a:ext cx="12191365" cy="6878320"/>
          </a:xfrm>
          <a:prstGeom prst="rect">
            <a:avLst/>
          </a:prstGeom>
        </p:spPr>
      </p:pic>
      <p:sp>
        <p:nvSpPr>
          <p:cNvPr id="4" name="矩形 3" title=""/>
          <p:cNvSpPr/>
          <p:nvPr/>
        </p:nvSpPr>
        <p:spPr>
          <a:xfrm rot="180000">
            <a:off x="2833370" y="2230120"/>
            <a:ext cx="5669280" cy="1198880"/>
          </a:xfrm>
          <a:prstGeom prst="rect">
            <a:avLst/>
          </a:prstGeom>
          <a:noFill/>
          <a:ln>
            <a:noFill/>
          </a:ln>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7200" b="1">
                <a:ln w="9525">
                  <a:solidFill>
                    <a:schemeClr val="bg1"/>
                  </a:solidFill>
                  <a:prstDash val="solid"/>
                </a:ln>
                <a:solidFill>
                  <a:schemeClr val="tx1"/>
                </a:solidFill>
                <a:effectLst>
                  <a:outerShdw blurRad="12700" dist="38100" dir="2700000" algn="tl" rotWithShape="0">
                    <a:schemeClr val="bg1">
                      <a:lumMod val="50000"/>
                    </a:schemeClr>
                  </a:outerShdw>
                </a:effectLst>
              </a:rPr>
              <a:t>一、预测命题</a:t>
            </a:r>
            <a:endParaRPr lang="zh-CN" altLang="en-US" sz="7200" b="1">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custDataLst>
      <p:tags r:id="rId3"/>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文本框 9" title=""/>
          <p:cNvSpPr txBox="1"/>
          <p:nvPr/>
        </p:nvSpPr>
        <p:spPr>
          <a:xfrm>
            <a:off x="4963160" y="85725"/>
            <a:ext cx="297561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rgbClr val="FF0000"/>
                </a:solidFill>
                <a:latin typeface="黑体" panose="02010609060101010101" charset="-122"/>
                <a:ea typeface="黑体" panose="02010609060101010101" charset="-122"/>
              </a:rPr>
              <a:t>预测命题</a:t>
            </a:r>
            <a:endParaRPr lang="zh-CN" altLang="en-US" sz="3600" b="1">
              <a:solidFill>
                <a:srgbClr val="FF0000"/>
              </a:solidFill>
              <a:latin typeface="黑体" panose="02010609060101010101" charset="-122"/>
              <a:ea typeface="黑体" panose="02010609060101010101" charset="-122"/>
            </a:endParaRPr>
          </a:p>
        </p:txBody>
      </p:sp>
      <p:sp>
        <p:nvSpPr>
          <p:cNvPr id="5" name="文本框 4" title=""/>
          <p:cNvSpPr txBox="1"/>
          <p:nvPr/>
        </p:nvSpPr>
        <p:spPr>
          <a:xfrm>
            <a:off x="0" y="555625"/>
            <a:ext cx="12192000" cy="526732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800">
                <a:latin typeface="楷体" panose="02010609060101010101" charset="-122"/>
                <a:ea typeface="楷体" panose="02010609060101010101" charset="-122"/>
                <a:cs typeface="楷体" panose="02010609060101010101" charset="-122"/>
              </a:rPr>
              <a:t>   </a:t>
            </a:r>
            <a:r>
              <a:rPr lang="en-US" altLang="zh-CN" sz="24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读下面的材料，根据要求写作。（60分）</a:t>
            </a:r>
            <a:endParaRPr lang="en-US" altLang="zh-CN" sz="2400" b="1">
              <a:solidFill>
                <a:schemeClr val="tx1"/>
              </a:solidFill>
              <a:latin typeface="宋体" panose="02010600030101010101" pitchFamily="2" charset="-122"/>
              <a:ea typeface="宋体" panose="02010600030101010101" pitchFamily="2" charset="-122"/>
              <a:cs typeface="宋体" panose="02010600030101010101" pitchFamily="2" charset="-122"/>
            </a:endParaRPr>
          </a:p>
          <a:p>
            <a:pPr indent="457200" fontAlgn="auto">
              <a:lnSpc>
                <a:spcPct val="150000"/>
              </a:lnSpc>
            </a:pPr>
            <a:r>
              <a:rPr lang="en-US" altLang="zh-CN" sz="2400" b="1">
                <a:latin typeface="楷体" panose="02010609060101010101" charset="-122"/>
                <a:ea typeface="楷体" panose="02010609060101010101" charset="-122"/>
                <a:cs typeface="楷体" panose="02010609060101010101" charset="-122"/>
                <a:sym typeface="+mn-ea"/>
              </a:rPr>
              <a:t> 今年是新中国成立75周年，是实现“十四五”规划目标任务的关键一年。</a:t>
            </a:r>
            <a:r>
              <a:rPr lang="zh-CN" altLang="en-US" sz="2400" b="1">
                <a:latin typeface="楷体" panose="02010609060101010101" charset="-122"/>
                <a:ea typeface="楷体" panose="02010609060101010101" charset="-122"/>
                <a:cs typeface="楷体" panose="02010609060101010101" charset="-122"/>
                <a:sym typeface="+mn-ea"/>
              </a:rPr>
              <a:t>在今年全国两会调查中，“乡村振兴”位居热词榜前三。超过75%的网友认为需“降低药品价格，推动独家品种的抗癌药、罕见病用药以适宜价格纳入医保”；将近63%的网友认为需要通过“加大稳岗支持力度”推进民生领域经济稳定，以助力高质量发展；面对养老问题，网友普遍呼吁要“完善社区居家养老服务网络，推动专业机构服务向社区延伸”；62%的网友认为需要“推进城乡一体化实现教育均衡”；65%的网友认为目前社区治理中还需进一步“提升社区服务水平和服务能力”。</a:t>
            </a:r>
            <a:endParaRPr lang="zh-CN" altLang="en-US" sz="2400" b="1">
              <a:latin typeface="楷体" panose="02010609060101010101" charset="-122"/>
              <a:ea typeface="楷体" panose="02010609060101010101" charset="-122"/>
              <a:cs typeface="楷体" panose="02010609060101010101" charset="-122"/>
              <a:sym typeface="+mn-ea"/>
            </a:endParaRPr>
          </a:p>
          <a:p>
            <a:pPr indent="457200" fontAlgn="auto">
              <a:lnSpc>
                <a:spcPct val="150000"/>
              </a:lnSpc>
            </a:pPr>
            <a:r>
              <a:rPr lang="en-US" altLang="zh-CN" sz="2400" b="1">
                <a:latin typeface="宋体" panose="02010600030101010101" pitchFamily="2" charset="-122"/>
                <a:ea typeface="宋体" panose="02010600030101010101" pitchFamily="2" charset="-122"/>
                <a:cs typeface="宋体" panose="02010600030101010101" pitchFamily="2" charset="-122"/>
                <a:sym typeface="+mn-ea"/>
              </a:rPr>
              <a:t> 2024</a:t>
            </a:r>
            <a:r>
              <a:rPr lang="zh-CN" altLang="en-US" sz="2400" b="1">
                <a:latin typeface="宋体" panose="02010600030101010101" pitchFamily="2" charset="-122"/>
                <a:ea typeface="宋体" panose="02010600030101010101" pitchFamily="2" charset="-122"/>
                <a:cs typeface="宋体" panose="02010600030101010101" pitchFamily="2" charset="-122"/>
                <a:sym typeface="+mn-ea"/>
              </a:rPr>
              <a:t>年乡村振兴怎么干？请写一篇文章，体现你的感悟与思考。</a:t>
            </a:r>
            <a:endParaRPr lang="zh-CN" altLang="en-US" sz="2400" b="1">
              <a:latin typeface="宋体" panose="02010600030101010101" pitchFamily="2" charset="-122"/>
              <a:ea typeface="宋体" panose="02010600030101010101" pitchFamily="2" charset="-122"/>
              <a:cs typeface="宋体" panose="02010600030101010101" pitchFamily="2" charset="-122"/>
              <a:sym typeface="+mn-ea"/>
            </a:endParaRPr>
          </a:p>
          <a:p>
            <a:pPr indent="457200" fontAlgn="auto">
              <a:lnSpc>
                <a:spcPct val="150000"/>
              </a:lnSpc>
            </a:pPr>
            <a:r>
              <a:rPr lang="en-US" altLang="zh-CN" sz="2400" b="1">
                <a:latin typeface="宋体" panose="02010600030101010101" pitchFamily="2" charset="-122"/>
                <a:ea typeface="宋体" panose="02010600030101010101" pitchFamily="2" charset="-122"/>
                <a:cs typeface="宋体" panose="02010600030101010101" pitchFamily="2" charset="-122"/>
                <a:sym typeface="+mn-ea"/>
              </a:rPr>
              <a:t> </a:t>
            </a:r>
            <a:r>
              <a:rPr lang="zh-CN" altLang="en-US" sz="2400" b="1">
                <a:latin typeface="宋体" panose="02010600030101010101" pitchFamily="2" charset="-122"/>
                <a:ea typeface="宋体" panose="02010600030101010101" pitchFamily="2" charset="-122"/>
                <a:cs typeface="宋体" panose="02010600030101010101" pitchFamily="2" charset="-122"/>
                <a:sym typeface="+mn-ea"/>
              </a:rPr>
              <a:t>要求：选准角度，确定立意，明确文体，自拟标题；不要套作，不得抄袭；不得泄露个人信息；不少于800字。</a:t>
            </a:r>
            <a:endParaRPr lang="zh-CN" altLang="en-US" sz="2400" b="1">
              <a:latin typeface="宋体" panose="02010600030101010101" pitchFamily="2" charset="-122"/>
              <a:ea typeface="宋体" panose="02010600030101010101" pitchFamily="2" charset="-122"/>
              <a:cs typeface="宋体" panose="02010600030101010101" pitchFamily="2" charset="-122"/>
              <a:sym typeface="+mn-ea"/>
            </a:endParaRPr>
          </a:p>
          <a:p>
            <a:pPr indent="457200" fontAlgn="auto">
              <a:lnSpc>
                <a:spcPct val="130000"/>
              </a:lnSpc>
            </a:pPr>
            <a:endParaRPr lang="zh-CN" altLang="en-US" sz="2400" b="1">
              <a:latin typeface="楷体" panose="02010609060101010101" charset="-122"/>
              <a:ea typeface="楷体" panose="02010609060101010101" charset="-122"/>
              <a:cs typeface="楷体" panose="02010609060101010101" charset="-122"/>
              <a:sym typeface="+mn-ea"/>
            </a:endParaRPr>
          </a:p>
        </p:txBody>
      </p:sp>
    </p:spTree>
    <p:custDataLst>
      <p:tags r:id="rId2"/>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title=""/>
          <p:cNvPicPr>
            <a:picLocks noChangeAspect="1"/>
          </p:cNvPicPr>
          <p:nvPr/>
        </p:nvPicPr>
        <p:blipFill>
          <a:blip r:embed="rId2"/>
          <a:srcRect b="5619"/>
          <a:stretch>
            <a:fillRect/>
          </a:stretch>
        </p:blipFill>
        <p:spPr>
          <a:xfrm>
            <a:off x="635" y="-19685"/>
            <a:ext cx="12191365" cy="6878320"/>
          </a:xfrm>
          <a:prstGeom prst="rect">
            <a:avLst/>
          </a:prstGeom>
        </p:spPr>
      </p:pic>
      <p:sp>
        <p:nvSpPr>
          <p:cNvPr id="4" name="矩形 3" title=""/>
          <p:cNvSpPr/>
          <p:nvPr/>
        </p:nvSpPr>
        <p:spPr>
          <a:xfrm rot="180000">
            <a:off x="2833370" y="2230120"/>
            <a:ext cx="5669280" cy="1198880"/>
          </a:xfrm>
          <a:prstGeom prst="rect">
            <a:avLst/>
          </a:prstGeom>
          <a:noFill/>
          <a:ln>
            <a:noFill/>
          </a:ln>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7200" b="1">
                <a:ln w="9525">
                  <a:solidFill>
                    <a:schemeClr val="bg1"/>
                  </a:solidFill>
                  <a:prstDash val="solid"/>
                </a:ln>
                <a:solidFill>
                  <a:schemeClr val="tx1"/>
                </a:solidFill>
                <a:effectLst>
                  <a:outerShdw blurRad="12700" dist="38100" dir="2700000" algn="tl" rotWithShape="0">
                    <a:schemeClr val="bg1">
                      <a:lumMod val="50000"/>
                    </a:schemeClr>
                  </a:outerShdw>
                </a:effectLst>
              </a:rPr>
              <a:t>二、预测理由</a:t>
            </a:r>
            <a:endParaRPr lang="zh-CN" altLang="en-US" sz="7200" b="1">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custDataLst>
      <p:tags r:id="rId3"/>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title=""/>
          <p:cNvGrpSpPr/>
          <p:nvPr/>
        </p:nvGrpSpPr>
        <p:grpSpPr>
          <a:xfrm>
            <a:off x="222250" y="577215"/>
            <a:ext cx="11586210" cy="6280785"/>
            <a:chOff x="2167" y="2254"/>
            <a:chExt cx="4303" cy="6565"/>
          </a:xfrm>
        </p:grpSpPr>
        <p:sp>
          <p:nvSpPr>
            <p:cNvPr id="2" name="矩形 1"/>
            <p:cNvSpPr/>
            <p:nvPr/>
          </p:nvSpPr>
          <p:spPr>
            <a:xfrm>
              <a:off x="2167" y="2254"/>
              <a:ext cx="4303" cy="65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矩形 2"/>
            <p:cNvSpPr/>
            <p:nvPr/>
          </p:nvSpPr>
          <p:spPr>
            <a:xfrm>
              <a:off x="2262" y="2545"/>
              <a:ext cx="4109" cy="6017"/>
            </a:xfrm>
            <a:prstGeom prst="rect">
              <a:avLst/>
            </a:prstGeom>
            <a:noFill/>
            <a:ln w="28575">
              <a:solidFill>
                <a:srgbClr val="131932"/>
              </a:solidFill>
            </a:ln>
            <a:extLst>
              <a:ext uri="{909E8E84-426E-40DD-AFC4-6F175D3DCCD1}">
                <a14:hiddenFill xmlns:a14="http://schemas.microsoft.com/office/drawing/2010/main">
                  <a:solidFill>
                    <a:srgbClr val="101327"/>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5" name="文本框 4" title=""/>
          <p:cNvSpPr txBox="1"/>
          <p:nvPr/>
        </p:nvSpPr>
        <p:spPr>
          <a:xfrm>
            <a:off x="561340" y="990600"/>
            <a:ext cx="10927080" cy="551561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buClrTx/>
              <a:buSzTx/>
              <a:buNone/>
            </a:pPr>
            <a:r>
              <a:rPr lang="en-US" altLang="zh-CN" sz="2800">
                <a:latin typeface="楷体" panose="02010609060101010101" charset="-122"/>
                <a:ea typeface="楷体" panose="02010609060101010101" charset="-122"/>
                <a:cs typeface="楷体" panose="02010609060101010101" charset="-122"/>
              </a:rPr>
              <a:t>  </a:t>
            </a:r>
            <a:r>
              <a:rPr lang="en-US" altLang="zh-CN" sz="2800" b="1">
                <a:latin typeface="黑体" panose="02010609060101010101" charset="-122"/>
                <a:ea typeface="黑体" panose="02010609060101010101" charset="-122"/>
                <a:cs typeface="黑体" panose="02010609060101010101" charset="-122"/>
              </a:rPr>
              <a:t> </a:t>
            </a:r>
            <a:r>
              <a:rPr lang="en-US" altLang="zh-CN" sz="2800" b="1">
                <a:solidFill>
                  <a:srgbClr val="FF0000"/>
                </a:solidFill>
                <a:latin typeface="黑体" panose="02010609060101010101" charset="-122"/>
                <a:ea typeface="黑体" panose="02010609060101010101" charset="-122"/>
                <a:cs typeface="黑体" panose="02010609060101010101" charset="-122"/>
              </a:rPr>
              <a:t> </a:t>
            </a:r>
            <a:r>
              <a:rPr lang="zh-CN" altLang="en-US" sz="2800" b="1">
                <a:solidFill>
                  <a:srgbClr val="FF0000"/>
                </a:solidFill>
                <a:latin typeface="黑体" panose="02010609060101010101" charset="-122"/>
                <a:ea typeface="黑体" panose="02010609060101010101" charset="-122"/>
                <a:cs typeface="黑体" panose="02010609060101010101" charset="-122"/>
              </a:rPr>
              <a:t>理由一：从近几年高考语文作文命题来看，</a:t>
            </a:r>
            <a:r>
              <a:rPr lang="en-US" altLang="zh-CN" sz="2800" b="1">
                <a:solidFill>
                  <a:srgbClr val="FF0000"/>
                </a:solidFill>
                <a:latin typeface="黑体" panose="02010609060101010101" charset="-122"/>
                <a:ea typeface="黑体" panose="02010609060101010101" charset="-122"/>
                <a:cs typeface="宋体" panose="02010600030101010101" pitchFamily="2" charset="-122"/>
              </a:rPr>
              <a:t>结合时代热点的各类命题在高考中反复出现。</a:t>
            </a:r>
            <a:r>
              <a:rPr lang="en-US" altLang="zh-CN" sz="2800" b="1">
                <a:latin typeface="宋体" panose="02010600030101010101" pitchFamily="2" charset="-122"/>
                <a:ea typeface="宋体" panose="02010600030101010101" pitchFamily="2" charset="-122"/>
                <a:cs typeface="宋体" panose="02010600030101010101" pitchFamily="2" charset="-122"/>
              </a:rPr>
              <a:t>其中以关注时代主旋律、正向引导青年立德树人的时事热点为主，引导考生在关注时事之中保持思考，研究其中的正向价值。2023年全国甲卷“人˙技术˙时间”，关注技术发展中的人；全国乙卷“一花独放不是春”关注全人类发展的普遍而深刻的道理，都引导考生关注当下时代；2022年全国乙卷的“双奥之城”；2022年全国新高考II卷的共青团成立一百周年之际推出的青年微纪录片；2021年立足于建党百年，关注“可为与有为”之间的关系……这些例子都告诉我们，要在时事之中关注“立德树人”的精神力量。</a:t>
            </a:r>
            <a:endParaRPr lang="en-US" altLang="zh-CN" sz="2800" b="1">
              <a:latin typeface="宋体" panose="02010600030101010101" pitchFamily="2" charset="-122"/>
              <a:ea typeface="宋体" panose="02010600030101010101" pitchFamily="2" charset="-122"/>
              <a:cs typeface="宋体" panose="02010600030101010101" pitchFamily="2" charset="-122"/>
            </a:endParaRPr>
          </a:p>
        </p:txBody>
      </p:sp>
      <p:sp>
        <p:nvSpPr>
          <p:cNvPr id="10" name="文本框 9" title=""/>
          <p:cNvSpPr txBox="1"/>
          <p:nvPr/>
        </p:nvSpPr>
        <p:spPr>
          <a:xfrm>
            <a:off x="4963160" y="99060"/>
            <a:ext cx="297561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rgbClr val="FF0000"/>
                </a:solidFill>
                <a:latin typeface="黑体" panose="02010609060101010101" charset="-122"/>
                <a:ea typeface="黑体" panose="02010609060101010101" charset="-122"/>
              </a:rPr>
              <a:t>预测理由</a:t>
            </a:r>
            <a:endParaRPr lang="zh-CN" altLang="en-US" sz="3600" b="1">
              <a:solidFill>
                <a:srgbClr val="FF0000"/>
              </a:solidFill>
              <a:latin typeface="黑体" panose="02010609060101010101" charset="-122"/>
              <a:ea typeface="黑体" panose="02010609060101010101" charset="-122"/>
            </a:endParaRPr>
          </a:p>
        </p:txBody>
      </p:sp>
      <p:pic>
        <p:nvPicPr>
          <p:cNvPr id="7" name="图片 6" title=""/>
          <p:cNvPicPr>
            <a:picLocks noChangeAspect="1"/>
          </p:cNvPicPr>
          <p:nvPr/>
        </p:nvPicPr>
        <p:blipFill>
          <a:blip r:embed="rId2"/>
          <a:srcRect l="8324" r="7563" b="3426"/>
          <a:stretch>
            <a:fillRect/>
          </a:stretch>
        </p:blipFill>
        <p:spPr>
          <a:xfrm>
            <a:off x="11047095" y="5797550"/>
            <a:ext cx="1144905" cy="1060450"/>
          </a:xfrm>
          <a:prstGeom prst="ellipse">
            <a:avLst/>
          </a:prstGeom>
        </p:spPr>
      </p:pic>
    </p:spTree>
    <p:custDataLst>
      <p:tags r:id="rId3"/>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title=""/>
          <p:cNvGrpSpPr/>
          <p:nvPr/>
        </p:nvGrpSpPr>
        <p:grpSpPr>
          <a:xfrm>
            <a:off x="222250" y="577215"/>
            <a:ext cx="11586210" cy="6280785"/>
            <a:chOff x="2167" y="2254"/>
            <a:chExt cx="4303" cy="6565"/>
          </a:xfrm>
        </p:grpSpPr>
        <p:sp>
          <p:nvSpPr>
            <p:cNvPr id="2" name="矩形 1"/>
            <p:cNvSpPr/>
            <p:nvPr/>
          </p:nvSpPr>
          <p:spPr>
            <a:xfrm>
              <a:off x="2167" y="2254"/>
              <a:ext cx="4303" cy="65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矩形 2"/>
            <p:cNvSpPr/>
            <p:nvPr/>
          </p:nvSpPr>
          <p:spPr>
            <a:xfrm>
              <a:off x="2262" y="2545"/>
              <a:ext cx="4109" cy="6017"/>
            </a:xfrm>
            <a:prstGeom prst="rect">
              <a:avLst/>
            </a:prstGeom>
            <a:noFill/>
            <a:ln w="28575">
              <a:solidFill>
                <a:srgbClr val="131932"/>
              </a:solidFill>
            </a:ln>
            <a:extLst>
              <a:ext uri="{909E8E84-426E-40DD-AFC4-6F175D3DCCD1}">
                <a14:hiddenFill xmlns:a14="http://schemas.microsoft.com/office/drawing/2010/main">
                  <a:solidFill>
                    <a:srgbClr val="101327"/>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5" name="文本框 4" title=""/>
          <p:cNvSpPr txBox="1"/>
          <p:nvPr/>
        </p:nvSpPr>
        <p:spPr>
          <a:xfrm>
            <a:off x="614680" y="868680"/>
            <a:ext cx="10927080" cy="551561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buClrTx/>
              <a:buSzTx/>
              <a:buNone/>
            </a:pPr>
            <a:r>
              <a:rPr lang="en-US" altLang="zh-CN" sz="2800">
                <a:latin typeface="楷体" panose="02010609060101010101" charset="-122"/>
                <a:ea typeface="楷体" panose="02010609060101010101" charset="-122"/>
                <a:cs typeface="楷体" panose="02010609060101010101" charset="-122"/>
              </a:rPr>
              <a:t>  </a:t>
            </a:r>
            <a:r>
              <a:rPr lang="en-US" altLang="zh-CN" sz="2800" b="1">
                <a:latin typeface="黑体" panose="02010609060101010101" charset="-122"/>
                <a:ea typeface="黑体" panose="02010609060101010101" charset="-122"/>
                <a:cs typeface="黑体" panose="02010609060101010101" charset="-122"/>
              </a:rPr>
              <a:t> </a:t>
            </a:r>
            <a:r>
              <a:rPr lang="en-US" altLang="zh-CN" sz="2800" b="1">
                <a:solidFill>
                  <a:srgbClr val="FF0000"/>
                </a:solidFill>
                <a:latin typeface="黑体" panose="02010609060101010101" charset="-122"/>
                <a:ea typeface="黑体" panose="02010609060101010101" charset="-122"/>
                <a:cs typeface="黑体" panose="02010609060101010101" charset="-122"/>
              </a:rPr>
              <a:t> </a:t>
            </a:r>
            <a:r>
              <a:rPr lang="zh-CN" altLang="en-US" sz="2800" b="1">
                <a:solidFill>
                  <a:srgbClr val="FF0000"/>
                </a:solidFill>
                <a:latin typeface="黑体" panose="02010609060101010101" charset="-122"/>
                <a:ea typeface="黑体" panose="02010609060101010101" charset="-122"/>
                <a:cs typeface="黑体" panose="02010609060101010101" charset="-122"/>
              </a:rPr>
              <a:t>理由二：</a:t>
            </a:r>
            <a:r>
              <a:rPr sz="2800" b="1">
                <a:solidFill>
                  <a:srgbClr val="FF0000"/>
                </a:solidFill>
                <a:latin typeface="黑体" panose="02010609060101010101" charset="-122"/>
                <a:ea typeface="黑体" panose="02010609060101010101" charset="-122"/>
                <a:sym typeface="+mn-ea"/>
              </a:rPr>
              <a:t>两会政府工作报告在今年重点工作中强调乡村振兴</a:t>
            </a:r>
            <a:r>
              <a:rPr lang="zh-CN" sz="2800" b="1">
                <a:solidFill>
                  <a:srgbClr val="FF0000"/>
                </a:solidFill>
                <a:latin typeface="黑体" panose="02010609060101010101" charset="-122"/>
                <a:ea typeface="黑体" panose="02010609060101010101" charset="-122"/>
                <a:sym typeface="+mn-ea"/>
              </a:rPr>
              <a:t>。</a:t>
            </a:r>
            <a:r>
              <a:rPr lang="en-US" altLang="zh-CN" sz="2800" b="1">
                <a:latin typeface="宋体" panose="02010600030101010101" pitchFamily="2" charset="-122"/>
                <a:ea typeface="宋体" panose="02010600030101010101" pitchFamily="2" charset="-122"/>
                <a:cs typeface="宋体" panose="02010600030101010101" pitchFamily="2" charset="-122"/>
                <a:sym typeface="+mn-ea"/>
              </a:rPr>
              <a:t>春风浩荡，万物竞发。</a:t>
            </a:r>
            <a:r>
              <a:rPr lang="en-US" altLang="zh-CN" sz="2800" b="1">
                <a:latin typeface="宋体" panose="02010600030101010101" pitchFamily="2" charset="-122"/>
                <a:ea typeface="宋体" panose="02010600030101010101" pitchFamily="2" charset="-122"/>
                <a:cs typeface="宋体" panose="02010600030101010101" pitchFamily="2" charset="-122"/>
              </a:rPr>
              <a:t>2024年3月4日-3月11日，全国两会如期召开，为扎实推进中国式现代化建设汇集民智民意，凝聚发展共识，贡献真知灼见，奏响强国之音。有人说，两会是一个窗口，让世界充分了解中国</a:t>
            </a:r>
            <a:r>
              <a:rPr lang="zh-CN" altLang="en-US" sz="2800" b="1">
                <a:latin typeface="宋体" panose="02010600030101010101" pitchFamily="2" charset="-122"/>
                <a:ea typeface="宋体" panose="02010600030101010101" pitchFamily="2" charset="-122"/>
                <a:cs typeface="宋体" panose="02010600030101010101" pitchFamily="2" charset="-122"/>
              </a:rPr>
              <a:t>。</a:t>
            </a:r>
            <a:r>
              <a:rPr lang="en-US" altLang="zh-CN" sz="2800" b="1">
                <a:latin typeface="宋体" panose="02010600030101010101" pitchFamily="2" charset="-122"/>
                <a:ea typeface="宋体" panose="02010600030101010101" pitchFamily="2" charset="-122"/>
                <a:cs typeface="宋体" panose="02010600030101010101" pitchFamily="2" charset="-122"/>
              </a:rPr>
              <a:t>也有人说，两会是一面镜子，方方面面映照着社会现实。对于高考生而言，两会更是命题热点和趋势所在。</a:t>
            </a:r>
            <a:endParaRPr lang="en-US" altLang="zh-CN" sz="2800" b="1">
              <a:latin typeface="宋体" panose="02010600030101010101" pitchFamily="2" charset="-122"/>
              <a:ea typeface="宋体" panose="02010600030101010101" pitchFamily="2" charset="-122"/>
              <a:cs typeface="宋体" panose="02010600030101010101" pitchFamily="2" charset="-122"/>
            </a:endParaRPr>
          </a:p>
          <a:p>
            <a:pPr algn="l">
              <a:lnSpc>
                <a:spcPct val="140000"/>
              </a:lnSpc>
              <a:buClrTx/>
              <a:buSzTx/>
              <a:buNone/>
            </a:pPr>
            <a:r>
              <a:rPr lang="en-US" altLang="zh-CN" sz="2800" b="1">
                <a:latin typeface="宋体" panose="02010600030101010101" pitchFamily="2" charset="-122"/>
                <a:ea typeface="宋体" panose="02010600030101010101" pitchFamily="2" charset="-122"/>
                <a:cs typeface="宋体" panose="02010600030101010101" pitchFamily="2" charset="-122"/>
              </a:rPr>
              <a:t>    两会政府工作报告</a:t>
            </a:r>
            <a:r>
              <a:rPr lang="zh-CN" altLang="en-US" sz="2800" b="1">
                <a:latin typeface="宋体" panose="02010600030101010101" pitchFamily="2" charset="-122"/>
                <a:ea typeface="宋体" panose="02010600030101010101" pitchFamily="2" charset="-122"/>
                <a:cs typeface="宋体" panose="02010600030101010101" pitchFamily="2" charset="-122"/>
              </a:rPr>
              <a:t>在</a:t>
            </a:r>
            <a:r>
              <a:rPr lang="en-US" altLang="zh-CN" sz="2800" b="1">
                <a:latin typeface="宋体" panose="02010600030101010101" pitchFamily="2" charset="-122"/>
                <a:ea typeface="宋体" panose="02010600030101010101" pitchFamily="2" charset="-122"/>
                <a:cs typeface="宋体" panose="02010600030101010101" pitchFamily="2" charset="-122"/>
              </a:rPr>
              <a:t>今年重点工作</a:t>
            </a:r>
            <a:r>
              <a:rPr lang="zh-CN" altLang="en-US" sz="2800" b="1">
                <a:latin typeface="宋体" panose="02010600030101010101" pitchFamily="2" charset="-122"/>
                <a:ea typeface="宋体" panose="02010600030101010101" pitchFamily="2" charset="-122"/>
                <a:cs typeface="宋体" panose="02010600030101010101" pitchFamily="2" charset="-122"/>
              </a:rPr>
              <a:t>中强调</a:t>
            </a:r>
            <a:r>
              <a:rPr lang="en-US" altLang="zh-CN" sz="2800" b="1">
                <a:latin typeface="宋体" panose="02010600030101010101" pitchFamily="2" charset="-122"/>
                <a:ea typeface="宋体" panose="02010600030101010101" pitchFamily="2" charset="-122"/>
                <a:cs typeface="宋体" panose="02010600030101010101" pitchFamily="2" charset="-122"/>
              </a:rPr>
              <a:t>乡村振兴：在全国实施三大主粮生产成本和收入保险政策。加强充电桩、冷链物流、寄递配送设施建设</a:t>
            </a:r>
            <a:r>
              <a:rPr lang="zh-CN" altLang="en-US" sz="2800" b="1">
                <a:latin typeface="宋体" panose="02010600030101010101" pitchFamily="2" charset="-122"/>
                <a:ea typeface="宋体" panose="02010600030101010101" pitchFamily="2" charset="-122"/>
                <a:cs typeface="宋体" panose="02010600030101010101" pitchFamily="2" charset="-122"/>
              </a:rPr>
              <a:t>。</a:t>
            </a:r>
            <a:endParaRPr lang="zh-CN" altLang="en-US" sz="2800" b="1">
              <a:latin typeface="宋体" panose="02010600030101010101" pitchFamily="2" charset="-122"/>
              <a:ea typeface="宋体" panose="02010600030101010101" pitchFamily="2" charset="-122"/>
              <a:cs typeface="宋体" panose="02010600030101010101" pitchFamily="2" charset="-122"/>
            </a:endParaRPr>
          </a:p>
        </p:txBody>
      </p:sp>
      <p:sp>
        <p:nvSpPr>
          <p:cNvPr id="10" name="文本框 9" title=""/>
          <p:cNvSpPr txBox="1"/>
          <p:nvPr/>
        </p:nvSpPr>
        <p:spPr>
          <a:xfrm>
            <a:off x="4963160" y="99060"/>
            <a:ext cx="297561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rgbClr val="FF0000"/>
                </a:solidFill>
                <a:latin typeface="黑体" panose="02010609060101010101" charset="-122"/>
                <a:ea typeface="黑体" panose="02010609060101010101" charset="-122"/>
              </a:rPr>
              <a:t>预测理由</a:t>
            </a:r>
            <a:endParaRPr lang="zh-CN" altLang="en-US" sz="3600" b="1">
              <a:solidFill>
                <a:srgbClr val="FF0000"/>
              </a:solidFill>
              <a:latin typeface="黑体" panose="02010609060101010101" charset="-122"/>
              <a:ea typeface="黑体" panose="02010609060101010101" charset="-122"/>
            </a:endParaRPr>
          </a:p>
        </p:txBody>
      </p:sp>
      <p:pic>
        <p:nvPicPr>
          <p:cNvPr id="7" name="图片 6" title=""/>
          <p:cNvPicPr>
            <a:picLocks noChangeAspect="1"/>
          </p:cNvPicPr>
          <p:nvPr/>
        </p:nvPicPr>
        <p:blipFill>
          <a:blip r:embed="rId2"/>
          <a:srcRect l="8324" r="7563" b="3426"/>
          <a:stretch>
            <a:fillRect/>
          </a:stretch>
        </p:blipFill>
        <p:spPr>
          <a:xfrm>
            <a:off x="11047095" y="5797550"/>
            <a:ext cx="1144905" cy="1060450"/>
          </a:xfrm>
          <a:prstGeom prst="ellipse">
            <a:avLst/>
          </a:prstGeom>
        </p:spPr>
      </p:pic>
    </p:spTree>
    <p:custDataLst>
      <p:tags r:id="rId3"/>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title=""/>
          <p:cNvGrpSpPr/>
          <p:nvPr/>
        </p:nvGrpSpPr>
        <p:grpSpPr>
          <a:xfrm>
            <a:off x="5619115" y="711835"/>
            <a:ext cx="6189345" cy="5929630"/>
            <a:chOff x="2167" y="2254"/>
            <a:chExt cx="4303" cy="6565"/>
          </a:xfrm>
        </p:grpSpPr>
        <p:sp>
          <p:nvSpPr>
            <p:cNvPr id="2" name="矩形 1"/>
            <p:cNvSpPr/>
            <p:nvPr/>
          </p:nvSpPr>
          <p:spPr>
            <a:xfrm>
              <a:off x="2167" y="2254"/>
              <a:ext cx="4303" cy="65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矩形 2"/>
            <p:cNvSpPr/>
            <p:nvPr/>
          </p:nvSpPr>
          <p:spPr>
            <a:xfrm>
              <a:off x="2262" y="2545"/>
              <a:ext cx="4109" cy="6017"/>
            </a:xfrm>
            <a:prstGeom prst="rect">
              <a:avLst/>
            </a:prstGeom>
            <a:noFill/>
            <a:ln w="28575">
              <a:solidFill>
                <a:srgbClr val="131932"/>
              </a:solidFill>
            </a:ln>
            <a:extLst>
              <a:ext uri="{909E8E84-426E-40DD-AFC4-6F175D3DCCD1}">
                <a14:hiddenFill xmlns:a14="http://schemas.microsoft.com/office/drawing/2010/main">
                  <a:solidFill>
                    <a:srgbClr val="101327"/>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10" name="文本框 9" title=""/>
          <p:cNvSpPr txBox="1"/>
          <p:nvPr/>
        </p:nvSpPr>
        <p:spPr>
          <a:xfrm>
            <a:off x="7749540" y="220980"/>
            <a:ext cx="297561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rgbClr val="FF0000"/>
                </a:solidFill>
                <a:latin typeface="黑体" panose="02010609060101010101" charset="-122"/>
                <a:ea typeface="黑体" panose="02010609060101010101" charset="-122"/>
              </a:rPr>
              <a:t>预测理由</a:t>
            </a:r>
            <a:endParaRPr lang="zh-CN" altLang="en-US" sz="3600" b="1">
              <a:solidFill>
                <a:srgbClr val="FF0000"/>
              </a:solidFill>
              <a:latin typeface="黑体" panose="02010609060101010101" charset="-122"/>
              <a:ea typeface="黑体" panose="02010609060101010101" charset="-122"/>
            </a:endParaRPr>
          </a:p>
        </p:txBody>
      </p:sp>
      <p:pic>
        <p:nvPicPr>
          <p:cNvPr id="100" name="图片 99" title=""/>
          <p:cNvPicPr/>
          <p:nvPr/>
        </p:nvPicPr>
        <p:blipFill>
          <a:blip r:embed="rId2"/>
          <a:stretch>
            <a:fillRect/>
          </a:stretch>
        </p:blipFill>
        <p:spPr>
          <a:xfrm>
            <a:off x="478155" y="403225"/>
            <a:ext cx="4895850" cy="6318250"/>
          </a:xfrm>
          <a:prstGeom prst="rect">
            <a:avLst/>
          </a:prstGeom>
          <a:noFill/>
          <a:ln w="9525">
            <a:noFill/>
          </a:ln>
        </p:spPr>
      </p:pic>
      <p:sp>
        <p:nvSpPr>
          <p:cNvPr id="6" name="文本框 5" title=""/>
          <p:cNvSpPr txBox="1"/>
          <p:nvPr/>
        </p:nvSpPr>
        <p:spPr>
          <a:xfrm>
            <a:off x="5755640" y="1098550"/>
            <a:ext cx="5911215" cy="52622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800" b="1">
                <a:latin typeface="宋体" panose="02010600030101010101" pitchFamily="2" charset="-122"/>
                <a:ea typeface="宋体" panose="02010600030101010101" pitchFamily="2" charset="-122"/>
                <a:cs typeface="宋体" panose="02010600030101010101" pitchFamily="2" charset="-122"/>
              </a:rPr>
              <a:t>  </a:t>
            </a:r>
            <a:r>
              <a:rPr lang="en-US" altLang="zh-CN" sz="2800" b="1">
                <a:solidFill>
                  <a:srgbClr val="FF0000"/>
                </a:solidFill>
                <a:latin typeface="黑体" panose="02010609060101010101" charset="-122"/>
                <a:ea typeface="黑体" panose="02010609060101010101" charset="-122"/>
                <a:cs typeface="黑体" panose="02010609060101010101" charset="-122"/>
              </a:rPr>
              <a:t>  </a:t>
            </a:r>
            <a:r>
              <a:rPr lang="zh-CN" altLang="en-US" sz="2800" b="1">
                <a:solidFill>
                  <a:srgbClr val="FF0000"/>
                </a:solidFill>
                <a:latin typeface="黑体" panose="02010609060101010101" charset="-122"/>
                <a:ea typeface="黑体" panose="02010609060101010101" charset="-122"/>
                <a:cs typeface="黑体" panose="02010609060101010101" charset="-122"/>
              </a:rPr>
              <a:t>理由三：从《中国高考报告(2024)》来看2024年高考命题趋势</a:t>
            </a:r>
            <a:r>
              <a:rPr lang="zh-CN" altLang="en-US" sz="2800" b="1">
                <a:latin typeface="宋体" panose="02010600030101010101" pitchFamily="2" charset="-122"/>
                <a:ea typeface="宋体" panose="02010600030101010101" pitchFamily="2" charset="-122"/>
                <a:cs typeface="宋体" panose="02010600030101010101" pitchFamily="2" charset="-122"/>
              </a:rPr>
              <a:t>，我们尤其要关注</a:t>
            </a:r>
            <a:r>
              <a:rPr lang="en-US" altLang="zh-CN" sz="2800" b="1">
                <a:latin typeface="宋体" panose="02010600030101010101" pitchFamily="2" charset="-122"/>
                <a:ea typeface="宋体" panose="02010600030101010101" pitchFamily="2" charset="-122"/>
                <a:cs typeface="宋体" panose="02010600030101010101" pitchFamily="2" charset="-122"/>
              </a:rPr>
              <a:t>:</a:t>
            </a:r>
            <a:r>
              <a:rPr lang="zh-CN" altLang="en-US" sz="2800" b="1">
                <a:solidFill>
                  <a:srgbClr val="17316C"/>
                </a:solidFill>
                <a:latin typeface="宋体" panose="02010600030101010101" pitchFamily="2" charset="-122"/>
                <a:ea typeface="宋体" panose="02010600030101010101" pitchFamily="2" charset="-122"/>
                <a:cs typeface="宋体" panose="02010600030101010101" pitchFamily="2" charset="-122"/>
              </a:rPr>
              <a:t>进一步优化情境创设</a:t>
            </a:r>
            <a:r>
              <a:rPr lang="zh-CN" altLang="en-US" sz="2800" b="1">
                <a:latin typeface="宋体" panose="02010600030101010101" pitchFamily="2" charset="-122"/>
                <a:ea typeface="宋体" panose="02010600030101010101" pitchFamily="2" charset="-122"/>
                <a:cs typeface="宋体" panose="02010600030101010101" pitchFamily="2" charset="-122"/>
              </a:rPr>
              <a:t>，加大试题的开放性、探究性和创新性，注重学用结合，</a:t>
            </a:r>
            <a:r>
              <a:rPr lang="zh-CN" altLang="en-US" sz="2800" b="1">
                <a:solidFill>
                  <a:srgbClr val="17316C"/>
                </a:solidFill>
                <a:latin typeface="宋体" panose="02010600030101010101" pitchFamily="2" charset="-122"/>
                <a:ea typeface="宋体" panose="02010600030101010101" pitchFamily="2" charset="-122"/>
                <a:cs typeface="宋体" panose="02010600030101010101" pitchFamily="2" charset="-122"/>
              </a:rPr>
              <a:t>强化思维品质考查</a:t>
            </a:r>
            <a:r>
              <a:rPr lang="zh-CN" altLang="en-US" sz="2800" b="1">
                <a:latin typeface="宋体" panose="02010600030101010101" pitchFamily="2" charset="-122"/>
                <a:ea typeface="宋体" panose="02010600030101010101" pitchFamily="2" charset="-122"/>
                <a:cs typeface="宋体" panose="02010600030101010101" pitchFamily="2" charset="-122"/>
              </a:rPr>
              <a:t>。</a:t>
            </a:r>
            <a:r>
              <a:rPr sz="2800" b="1">
                <a:latin typeface="宋体" panose="02010600030101010101" pitchFamily="2" charset="-122"/>
                <a:ea typeface="宋体" panose="02010600030101010101" pitchFamily="2" charset="-122"/>
                <a:cs typeface="宋体" panose="02010600030101010101" pitchFamily="2" charset="-122"/>
                <a:sym typeface="+mn-ea"/>
              </a:rPr>
              <a:t>坚持</a:t>
            </a:r>
            <a:r>
              <a:rPr lang="zh-CN" altLang="en-US" sz="2800" b="1">
                <a:solidFill>
                  <a:srgbClr val="17316C"/>
                </a:solidFill>
                <a:latin typeface="宋体" panose="02010600030101010101" pitchFamily="2" charset="-122"/>
                <a:ea typeface="宋体" panose="02010600030101010101" pitchFamily="2" charset="-122"/>
                <a:cs typeface="宋体" panose="02010600030101010101" pitchFamily="2" charset="-122"/>
                <a:sym typeface="+mn-ea"/>
              </a:rPr>
              <a:t>“无价值，不入题；无思维，不命题；无情境，不成题；无任务，不立题”</a:t>
            </a:r>
            <a:r>
              <a:rPr sz="2800" b="1">
                <a:latin typeface="宋体" panose="02010600030101010101" pitchFamily="2" charset="-122"/>
                <a:ea typeface="宋体" panose="02010600030101010101" pitchFamily="2" charset="-122"/>
                <a:cs typeface="宋体" panose="02010600030101010101" pitchFamily="2" charset="-122"/>
                <a:sym typeface="+mn-ea"/>
              </a:rPr>
              <a:t>的命题原则</a:t>
            </a:r>
            <a:r>
              <a:rPr lang="zh-CN" sz="2800" b="1">
                <a:latin typeface="宋体" panose="02010600030101010101" pitchFamily="2" charset="-122"/>
                <a:ea typeface="宋体" panose="02010600030101010101" pitchFamily="2" charset="-122"/>
                <a:cs typeface="宋体" panose="02010600030101010101" pitchFamily="2" charset="-122"/>
                <a:sym typeface="+mn-ea"/>
              </a:rPr>
              <a:t>。</a:t>
            </a:r>
            <a:endParaRPr lang="zh-CN" sz="2800" b="1">
              <a:latin typeface="宋体" panose="02010600030101010101" pitchFamily="2" charset="-122"/>
              <a:ea typeface="宋体" panose="02010600030101010101" pitchFamily="2" charset="-122"/>
              <a:cs typeface="宋体" panose="02010600030101010101" pitchFamily="2" charset="-122"/>
              <a:sym typeface="+mn-ea"/>
            </a:endParaRPr>
          </a:p>
        </p:txBody>
      </p:sp>
    </p:spTree>
    <p:custDataLst>
      <p:tags r:id="rId3"/>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title=""/>
          <p:cNvPicPr>
            <a:picLocks noChangeAspect="1"/>
          </p:cNvPicPr>
          <p:nvPr/>
        </p:nvPicPr>
        <p:blipFill>
          <a:blip r:embed="rId2"/>
          <a:srcRect b="5619"/>
          <a:stretch>
            <a:fillRect/>
          </a:stretch>
        </p:blipFill>
        <p:spPr>
          <a:xfrm>
            <a:off x="635" y="-19685"/>
            <a:ext cx="12191365" cy="6878320"/>
          </a:xfrm>
          <a:prstGeom prst="rect">
            <a:avLst/>
          </a:prstGeom>
        </p:spPr>
      </p:pic>
      <p:sp>
        <p:nvSpPr>
          <p:cNvPr id="4" name="矩形 3" title=""/>
          <p:cNvSpPr/>
          <p:nvPr/>
        </p:nvSpPr>
        <p:spPr>
          <a:xfrm rot="180000">
            <a:off x="2833370" y="2230120"/>
            <a:ext cx="5669280" cy="1198880"/>
          </a:xfrm>
          <a:prstGeom prst="rect">
            <a:avLst/>
          </a:prstGeom>
          <a:noFill/>
          <a:ln>
            <a:noFill/>
          </a:ln>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7200" b="1">
                <a:ln w="9525">
                  <a:solidFill>
                    <a:schemeClr val="bg1"/>
                  </a:solidFill>
                  <a:prstDash val="solid"/>
                </a:ln>
                <a:solidFill>
                  <a:schemeClr val="tx1"/>
                </a:solidFill>
                <a:effectLst>
                  <a:outerShdw blurRad="12700" dist="38100" dir="2700000" algn="tl" rotWithShape="0">
                    <a:schemeClr val="bg1">
                      <a:lumMod val="50000"/>
                    </a:schemeClr>
                  </a:outerShdw>
                </a:effectLst>
              </a:rPr>
              <a:t>三、写作指导</a:t>
            </a:r>
            <a:endParaRPr lang="zh-CN" altLang="en-US" sz="7200" b="1">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custDataLst>
      <p:tags r:id="rId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title=""/>
          <p:cNvGrpSpPr/>
          <p:nvPr/>
        </p:nvGrpSpPr>
        <p:grpSpPr>
          <a:xfrm>
            <a:off x="222250" y="711835"/>
            <a:ext cx="11586210" cy="5929630"/>
            <a:chOff x="2167" y="2254"/>
            <a:chExt cx="4303" cy="6565"/>
          </a:xfrm>
        </p:grpSpPr>
        <p:sp>
          <p:nvSpPr>
            <p:cNvPr id="2" name="矩形 1"/>
            <p:cNvSpPr/>
            <p:nvPr/>
          </p:nvSpPr>
          <p:spPr>
            <a:xfrm>
              <a:off x="2167" y="2254"/>
              <a:ext cx="4303" cy="65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矩形 2"/>
            <p:cNvSpPr/>
            <p:nvPr/>
          </p:nvSpPr>
          <p:spPr>
            <a:xfrm>
              <a:off x="2262" y="2545"/>
              <a:ext cx="4109" cy="6017"/>
            </a:xfrm>
            <a:prstGeom prst="rect">
              <a:avLst/>
            </a:prstGeom>
            <a:noFill/>
            <a:ln w="28575">
              <a:solidFill>
                <a:srgbClr val="131932"/>
              </a:solidFill>
            </a:ln>
            <a:extLst>
              <a:ext uri="{909E8E84-426E-40DD-AFC4-6F175D3DCCD1}">
                <a14:hiddenFill xmlns:a14="http://schemas.microsoft.com/office/drawing/2010/main">
                  <a:solidFill>
                    <a:srgbClr val="101327"/>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5" name="文本框 4" title=""/>
          <p:cNvSpPr txBox="1"/>
          <p:nvPr/>
        </p:nvSpPr>
        <p:spPr>
          <a:xfrm>
            <a:off x="626110" y="893445"/>
            <a:ext cx="10779125" cy="56057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algn="l" fontAlgn="auto">
              <a:lnSpc>
                <a:spcPct val="160000"/>
              </a:lnSpc>
              <a:buNone/>
            </a:pPr>
            <a:r>
              <a:rPr lang="zh-CN" sz="2800" b="1">
                <a:solidFill>
                  <a:schemeClr val="accent2">
                    <a:lumMod val="75000"/>
                  </a:schemeClr>
                </a:solidFill>
                <a:latin typeface="宋体" panose="02010600030101010101" pitchFamily="2" charset="-122"/>
                <a:ea typeface="宋体" panose="02010600030101010101" pitchFamily="2" charset="-122"/>
                <a:cs typeface="宋体" panose="02010600030101010101" pitchFamily="2" charset="-122"/>
                <a:sym typeface="+mn-ea"/>
              </a:rPr>
              <a:t>审题</a:t>
            </a:r>
            <a:r>
              <a:rPr lang="en-US" altLang="zh-CN" sz="2800" b="1">
                <a:solidFill>
                  <a:schemeClr val="accent2">
                    <a:lumMod val="75000"/>
                  </a:schemeClr>
                </a:solidFill>
                <a:latin typeface="宋体" panose="02010600030101010101" pitchFamily="2" charset="-122"/>
                <a:ea typeface="宋体" panose="02010600030101010101" pitchFamily="2" charset="-122"/>
                <a:cs typeface="宋体" panose="02010600030101010101" pitchFamily="2" charset="-122"/>
                <a:sym typeface="+mn-ea"/>
              </a:rPr>
              <a:t>——</a:t>
            </a:r>
            <a:r>
              <a:rPr lang="zh-CN" sz="2800" b="1">
                <a:solidFill>
                  <a:schemeClr val="accent2">
                    <a:lumMod val="75000"/>
                  </a:schemeClr>
                </a:solidFill>
                <a:latin typeface="宋体" panose="02010600030101010101" pitchFamily="2" charset="-122"/>
                <a:ea typeface="宋体" panose="02010600030101010101" pitchFamily="2" charset="-122"/>
                <a:cs typeface="宋体" panose="02010600030101010101" pitchFamily="2" charset="-122"/>
                <a:sym typeface="+mn-ea"/>
              </a:rPr>
              <a:t>开放性</a:t>
            </a:r>
            <a:endParaRPr lang="zh-CN" sz="2800" b="1">
              <a:solidFill>
                <a:schemeClr val="accent2">
                  <a:lumMod val="75000"/>
                </a:schemeClr>
              </a:solidFill>
              <a:latin typeface="宋体" panose="02010600030101010101" pitchFamily="2" charset="-122"/>
              <a:ea typeface="宋体" panose="02010600030101010101" pitchFamily="2" charset="-122"/>
              <a:cs typeface="宋体" panose="02010600030101010101" pitchFamily="2" charset="-122"/>
              <a:sym typeface="+mn-ea"/>
            </a:endParaRPr>
          </a:p>
          <a:p>
            <a:pPr indent="609600" algn="l" fontAlgn="auto">
              <a:lnSpc>
                <a:spcPct val="160000"/>
              </a:lnSpc>
              <a:buNone/>
            </a:pPr>
            <a:r>
              <a:rPr lang="zh-CN" sz="28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这是一篇任务驱动型作文。任务</a:t>
            </a:r>
            <a:r>
              <a:rPr lang="en-US" altLang="zh-CN" sz="28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a:t>
            </a:r>
            <a:r>
              <a:rPr lang="zh-CN" altLang="en-US" sz="28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乡村振兴怎么干？指向明确，材料列举了网友五种观点：</a:t>
            </a:r>
            <a:r>
              <a:rPr lang="en-US" altLang="zh-CN" sz="2800" b="1">
                <a:latin typeface="宋体" panose="02010600030101010101" pitchFamily="2" charset="-122"/>
                <a:ea typeface="宋体" panose="02010600030101010101" pitchFamily="2" charset="-122"/>
                <a:cs typeface="宋体" panose="02010600030101010101" pitchFamily="2" charset="-122"/>
                <a:sym typeface="+mn-ea"/>
              </a:rPr>
              <a:t>1.</a:t>
            </a:r>
            <a:r>
              <a:rPr lang="zh-CN" altLang="en-US" sz="2800" b="1">
                <a:latin typeface="宋体" panose="02010600030101010101" pitchFamily="2" charset="-122"/>
                <a:ea typeface="宋体" panose="02010600030101010101" pitchFamily="2" charset="-122"/>
                <a:cs typeface="宋体" panose="02010600030101010101" pitchFamily="2" charset="-122"/>
                <a:sym typeface="+mn-ea"/>
              </a:rPr>
              <a:t>降低药品价格，推动独家品种的抗癌药、罕见病用药以适宜价格纳入医保”；</a:t>
            </a:r>
            <a:r>
              <a:rPr lang="en-US" altLang="zh-CN" sz="2800" b="1">
                <a:latin typeface="宋体" panose="02010600030101010101" pitchFamily="2" charset="-122"/>
                <a:ea typeface="宋体" panose="02010600030101010101" pitchFamily="2" charset="-122"/>
                <a:cs typeface="宋体" panose="02010600030101010101" pitchFamily="2" charset="-122"/>
                <a:sym typeface="+mn-ea"/>
              </a:rPr>
              <a:t>2.</a:t>
            </a:r>
            <a:r>
              <a:rPr lang="zh-CN" altLang="en-US" sz="2800" b="1">
                <a:latin typeface="宋体" panose="02010600030101010101" pitchFamily="2" charset="-122"/>
                <a:ea typeface="宋体" panose="02010600030101010101" pitchFamily="2" charset="-122"/>
                <a:cs typeface="宋体" panose="02010600030101010101" pitchFamily="2" charset="-122"/>
                <a:sym typeface="+mn-ea"/>
              </a:rPr>
              <a:t>加大稳岗支持力度；</a:t>
            </a:r>
            <a:r>
              <a:rPr lang="en-US" altLang="zh-CN" sz="2800" b="1">
                <a:latin typeface="宋体" panose="02010600030101010101" pitchFamily="2" charset="-122"/>
                <a:ea typeface="宋体" panose="02010600030101010101" pitchFamily="2" charset="-122"/>
                <a:cs typeface="宋体" panose="02010600030101010101" pitchFamily="2" charset="-122"/>
                <a:sym typeface="+mn-ea"/>
              </a:rPr>
              <a:t>3.</a:t>
            </a:r>
            <a:r>
              <a:rPr lang="zh-CN" altLang="en-US" sz="2800" b="1">
                <a:latin typeface="宋体" panose="02010600030101010101" pitchFamily="2" charset="-122"/>
                <a:ea typeface="宋体" panose="02010600030101010101" pitchFamily="2" charset="-122"/>
                <a:cs typeface="宋体" panose="02010600030101010101" pitchFamily="2" charset="-122"/>
                <a:sym typeface="+mn-ea"/>
              </a:rPr>
              <a:t>完善社区居家养老服务网络，推动专业机构服务向社区延伸”；</a:t>
            </a:r>
            <a:r>
              <a:rPr lang="en-US" altLang="zh-CN" sz="2800" b="1">
                <a:latin typeface="宋体" panose="02010600030101010101" pitchFamily="2" charset="-122"/>
                <a:ea typeface="宋体" panose="02010600030101010101" pitchFamily="2" charset="-122"/>
                <a:cs typeface="宋体" panose="02010600030101010101" pitchFamily="2" charset="-122"/>
                <a:sym typeface="+mn-ea"/>
              </a:rPr>
              <a:t>4.</a:t>
            </a:r>
            <a:r>
              <a:rPr lang="zh-CN" altLang="en-US" sz="2800" b="1">
                <a:latin typeface="宋体" panose="02010600030101010101" pitchFamily="2" charset="-122"/>
                <a:ea typeface="宋体" panose="02010600030101010101" pitchFamily="2" charset="-122"/>
                <a:cs typeface="宋体" panose="02010600030101010101" pitchFamily="2" charset="-122"/>
                <a:sym typeface="+mn-ea"/>
              </a:rPr>
              <a:t>推进城乡一体化实现教育均衡；</a:t>
            </a:r>
            <a:r>
              <a:rPr lang="en-US" altLang="zh-CN" sz="2800" b="1">
                <a:latin typeface="宋体" panose="02010600030101010101" pitchFamily="2" charset="-122"/>
                <a:ea typeface="宋体" panose="02010600030101010101" pitchFamily="2" charset="-122"/>
                <a:cs typeface="宋体" panose="02010600030101010101" pitchFamily="2" charset="-122"/>
                <a:sym typeface="+mn-ea"/>
              </a:rPr>
              <a:t>5.</a:t>
            </a:r>
            <a:r>
              <a:rPr lang="zh-CN" altLang="en-US" sz="2800" b="1">
                <a:latin typeface="宋体" panose="02010600030101010101" pitchFamily="2" charset="-122"/>
                <a:ea typeface="宋体" panose="02010600030101010101" pitchFamily="2" charset="-122"/>
                <a:cs typeface="宋体" panose="02010600030101010101" pitchFamily="2" charset="-122"/>
                <a:sym typeface="+mn-ea"/>
              </a:rPr>
              <a:t>提升社区服务水平和服务能力”。</a:t>
            </a:r>
            <a:endParaRPr lang="zh-CN" altLang="en-US" sz="2800" b="1">
              <a:latin typeface="宋体" panose="02010600030101010101" pitchFamily="2" charset="-122"/>
              <a:ea typeface="宋体" panose="02010600030101010101" pitchFamily="2" charset="-122"/>
              <a:cs typeface="宋体" panose="02010600030101010101" pitchFamily="2" charset="-122"/>
              <a:sym typeface="+mn-ea"/>
            </a:endParaRPr>
          </a:p>
          <a:p>
            <a:pPr indent="609600" algn="l" fontAlgn="auto">
              <a:lnSpc>
                <a:spcPct val="160000"/>
              </a:lnSpc>
              <a:buNone/>
            </a:pPr>
            <a:r>
              <a:rPr lang="zh-CN" altLang="en-US" sz="2800" b="1">
                <a:latin typeface="宋体" panose="02010600030101010101" pitchFamily="2" charset="-122"/>
                <a:ea typeface="宋体" panose="02010600030101010101" pitchFamily="2" charset="-122"/>
                <a:cs typeface="宋体" panose="02010600030101010101" pitchFamily="2" charset="-122"/>
                <a:sym typeface="+mn-ea"/>
              </a:rPr>
              <a:t>考生可以从中选择观点，也可以另外提出自己的看法，开放性强。</a:t>
            </a:r>
            <a:endParaRPr lang="zh-CN" altLang="en-US" sz="28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p:txBody>
      </p:sp>
      <p:pic>
        <p:nvPicPr>
          <p:cNvPr id="8" name="图片 7" title=""/>
          <p:cNvPicPr>
            <a:picLocks noChangeAspect="1"/>
          </p:cNvPicPr>
          <p:nvPr/>
        </p:nvPicPr>
        <p:blipFill>
          <a:blip r:embed="rId2"/>
          <a:srcRect l="8324" r="7563" b="3426"/>
          <a:stretch>
            <a:fillRect/>
          </a:stretch>
        </p:blipFill>
        <p:spPr>
          <a:xfrm>
            <a:off x="11133455" y="5815330"/>
            <a:ext cx="1058545" cy="1042670"/>
          </a:xfrm>
          <a:prstGeom prst="ellipse">
            <a:avLst/>
          </a:prstGeom>
        </p:spPr>
      </p:pic>
      <p:sp>
        <p:nvSpPr>
          <p:cNvPr id="10" name="文本框 9" title=""/>
          <p:cNvSpPr txBox="1"/>
          <p:nvPr/>
        </p:nvSpPr>
        <p:spPr>
          <a:xfrm>
            <a:off x="4962525" y="237490"/>
            <a:ext cx="297561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rgbClr val="FF0000"/>
                </a:solidFill>
                <a:latin typeface="黑体" panose="02010609060101010101" charset="-122"/>
                <a:ea typeface="黑体" panose="02010609060101010101" charset="-122"/>
              </a:rPr>
              <a:t>写作指导</a:t>
            </a:r>
            <a:endParaRPr lang="zh-CN" altLang="en-US" sz="3600" b="1">
              <a:solidFill>
                <a:srgbClr val="FF0000"/>
              </a:solidFill>
              <a:latin typeface="黑体" panose="02010609060101010101" charset="-122"/>
              <a:ea typeface="黑体" panose="02010609060101010101" charset="-122"/>
            </a:endParaRPr>
          </a:p>
        </p:txBody>
      </p:sp>
    </p:spTree>
    <p:custDataLst>
      <p:tags r:id="rId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title=""/>
          <p:cNvGrpSpPr/>
          <p:nvPr/>
        </p:nvGrpSpPr>
        <p:grpSpPr>
          <a:xfrm>
            <a:off x="222250" y="711835"/>
            <a:ext cx="11586210" cy="5929630"/>
            <a:chOff x="2167" y="2254"/>
            <a:chExt cx="4303" cy="6565"/>
          </a:xfrm>
        </p:grpSpPr>
        <p:sp>
          <p:nvSpPr>
            <p:cNvPr id="2" name="矩形 1"/>
            <p:cNvSpPr/>
            <p:nvPr/>
          </p:nvSpPr>
          <p:spPr>
            <a:xfrm>
              <a:off x="2167" y="2254"/>
              <a:ext cx="4303" cy="65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矩形 2"/>
            <p:cNvSpPr/>
            <p:nvPr/>
          </p:nvSpPr>
          <p:spPr>
            <a:xfrm>
              <a:off x="2262" y="2545"/>
              <a:ext cx="4109" cy="6017"/>
            </a:xfrm>
            <a:prstGeom prst="rect">
              <a:avLst/>
            </a:prstGeom>
            <a:noFill/>
            <a:ln w="28575">
              <a:solidFill>
                <a:srgbClr val="131932"/>
              </a:solidFill>
            </a:ln>
            <a:extLst>
              <a:ext uri="{909E8E84-426E-40DD-AFC4-6F175D3DCCD1}">
                <a14:hiddenFill xmlns:a14="http://schemas.microsoft.com/office/drawing/2010/main">
                  <a:solidFill>
                    <a:srgbClr val="101327"/>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5" name="文本框 4" title=""/>
          <p:cNvSpPr txBox="1"/>
          <p:nvPr/>
        </p:nvSpPr>
        <p:spPr>
          <a:xfrm>
            <a:off x="626110" y="974725"/>
            <a:ext cx="5957570" cy="551561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40000"/>
              </a:lnSpc>
              <a:buNone/>
            </a:pPr>
            <a:r>
              <a:rPr sz="2800" b="1">
                <a:solidFill>
                  <a:schemeClr val="accent2">
                    <a:lumMod val="75000"/>
                  </a:schemeClr>
                </a:solidFill>
                <a:latin typeface="宋体" panose="02010600030101010101" pitchFamily="2" charset="-122"/>
                <a:ea typeface="宋体" panose="02010600030101010101" pitchFamily="2" charset="-122"/>
                <a:cs typeface="宋体" panose="02010600030101010101" pitchFamily="2" charset="-122"/>
                <a:sym typeface="+mn-ea"/>
              </a:rPr>
              <a:t>审题</a:t>
            </a:r>
            <a:r>
              <a:rPr lang="en-US" sz="2800" b="1">
                <a:solidFill>
                  <a:schemeClr val="accent2">
                    <a:lumMod val="75000"/>
                  </a:schemeClr>
                </a:solidFill>
                <a:latin typeface="宋体" panose="02010600030101010101" pitchFamily="2" charset="-122"/>
                <a:ea typeface="宋体" panose="02010600030101010101" pitchFamily="2" charset="-122"/>
                <a:cs typeface="宋体" panose="02010600030101010101" pitchFamily="2" charset="-122"/>
                <a:sym typeface="+mn-ea"/>
              </a:rPr>
              <a:t>——</a:t>
            </a:r>
            <a:r>
              <a:rPr lang="zh-CN" sz="2800" b="1">
                <a:solidFill>
                  <a:schemeClr val="accent2">
                    <a:lumMod val="75000"/>
                  </a:schemeClr>
                </a:solidFill>
                <a:latin typeface="宋体" panose="02010600030101010101" pitchFamily="2" charset="-122"/>
                <a:ea typeface="宋体" panose="02010600030101010101" pitchFamily="2" charset="-122"/>
                <a:cs typeface="宋体" panose="02010600030101010101" pitchFamily="2" charset="-122"/>
                <a:sym typeface="+mn-ea"/>
              </a:rPr>
              <a:t>限制性</a:t>
            </a:r>
            <a:endParaRPr lang="zh-CN" sz="2800" b="1">
              <a:solidFill>
                <a:schemeClr val="accent2">
                  <a:lumMod val="75000"/>
                </a:schemeClr>
              </a:solidFill>
              <a:latin typeface="宋体" panose="02010600030101010101" pitchFamily="2" charset="-122"/>
              <a:ea typeface="宋体" panose="02010600030101010101" pitchFamily="2" charset="-122"/>
              <a:cs typeface="宋体" panose="02010600030101010101" pitchFamily="2" charset="-122"/>
              <a:sym typeface="+mn-ea"/>
            </a:endParaRPr>
          </a:p>
          <a:p>
            <a:pPr indent="609600" fontAlgn="auto">
              <a:lnSpc>
                <a:spcPct val="140000"/>
              </a:lnSpc>
              <a:buNone/>
            </a:pPr>
            <a:r>
              <a:rPr lang="zh-CN" sz="2800" b="1">
                <a:latin typeface="宋体" panose="02010600030101010101" pitchFamily="2" charset="-122"/>
                <a:ea typeface="宋体" panose="02010600030101010101" pitchFamily="2" charset="-122"/>
                <a:cs typeface="宋体" panose="02010600030101010101" pitchFamily="2" charset="-122"/>
                <a:sym typeface="+mn-ea"/>
              </a:rPr>
              <a:t>本作文的驱动任务是</a:t>
            </a:r>
            <a:r>
              <a:rPr lang="en-US" altLang="zh-CN" sz="2800" b="1">
                <a:latin typeface="宋体" panose="02010600030101010101" pitchFamily="2" charset="-122"/>
                <a:ea typeface="宋体" panose="02010600030101010101" pitchFamily="2" charset="-122"/>
                <a:cs typeface="宋体" panose="02010600030101010101" pitchFamily="2" charset="-122"/>
                <a:sym typeface="+mn-ea"/>
              </a:rPr>
              <a:t>“</a:t>
            </a:r>
            <a:r>
              <a:rPr lang="zh-CN" altLang="en-US" sz="2800" b="1">
                <a:latin typeface="宋体" panose="02010600030101010101" pitchFamily="2" charset="-122"/>
                <a:ea typeface="宋体" panose="02010600030101010101" pitchFamily="2" charset="-122"/>
                <a:cs typeface="宋体" panose="02010600030101010101" pitchFamily="2" charset="-122"/>
                <a:sym typeface="+mn-ea"/>
              </a:rPr>
              <a:t>乡村振兴怎么干？</a:t>
            </a:r>
            <a:r>
              <a:rPr lang="en-US" altLang="zh-CN" sz="2800" b="1">
                <a:latin typeface="宋体" panose="02010600030101010101" pitchFamily="2" charset="-122"/>
                <a:ea typeface="宋体" panose="02010600030101010101" pitchFamily="2" charset="-122"/>
                <a:cs typeface="宋体" panose="02010600030101010101" pitchFamily="2" charset="-122"/>
                <a:sym typeface="+mn-ea"/>
              </a:rPr>
              <a:t>”</a:t>
            </a:r>
            <a:r>
              <a:rPr lang="zh-CN" altLang="en-US" sz="2800" b="1">
                <a:latin typeface="宋体" panose="02010600030101010101" pitchFamily="2" charset="-122"/>
                <a:ea typeface="宋体" panose="02010600030101010101" pitchFamily="2" charset="-122"/>
                <a:cs typeface="宋体" panose="02010600030101010101" pitchFamily="2" charset="-122"/>
                <a:sym typeface="+mn-ea"/>
              </a:rPr>
              <a:t>，背景是</a:t>
            </a:r>
            <a:r>
              <a:rPr lang="en-US" altLang="zh-CN" sz="2800" b="1">
                <a:latin typeface="宋体" panose="02010600030101010101" pitchFamily="2" charset="-122"/>
                <a:ea typeface="宋体" panose="02010600030101010101" pitchFamily="2" charset="-122"/>
                <a:cs typeface="宋体" panose="02010600030101010101" pitchFamily="2" charset="-122"/>
                <a:sym typeface="+mn-ea"/>
              </a:rPr>
              <a:t>“</a:t>
            </a:r>
            <a:r>
              <a:rPr lang="zh-CN" altLang="en-US" sz="2800" b="1">
                <a:latin typeface="宋体" panose="02010600030101010101" pitchFamily="2" charset="-122"/>
                <a:ea typeface="宋体" panose="02010600030101010101" pitchFamily="2" charset="-122"/>
                <a:cs typeface="宋体" panose="02010600030101010101" pitchFamily="2" charset="-122"/>
                <a:sym typeface="+mn-ea"/>
              </a:rPr>
              <a:t>在今年全国两会调查中，</a:t>
            </a:r>
            <a:r>
              <a:rPr lang="en-US" altLang="zh-CN" sz="2800" b="1">
                <a:latin typeface="宋体" panose="02010600030101010101" pitchFamily="2" charset="-122"/>
                <a:ea typeface="宋体" panose="02010600030101010101" pitchFamily="2" charset="-122"/>
                <a:cs typeface="宋体" panose="02010600030101010101" pitchFamily="2" charset="-122"/>
                <a:sym typeface="+mn-ea"/>
              </a:rPr>
              <a:t>‘</a:t>
            </a:r>
            <a:r>
              <a:rPr lang="zh-CN" altLang="en-US" sz="2800" b="1">
                <a:latin typeface="宋体" panose="02010600030101010101" pitchFamily="2" charset="-122"/>
                <a:ea typeface="宋体" panose="02010600030101010101" pitchFamily="2" charset="-122"/>
                <a:cs typeface="宋体" panose="02010600030101010101" pitchFamily="2" charset="-122"/>
                <a:sym typeface="+mn-ea"/>
              </a:rPr>
              <a:t>乡村振兴</a:t>
            </a:r>
            <a:r>
              <a:rPr lang="en-US" altLang="zh-CN" sz="2800" b="1">
                <a:latin typeface="宋体" panose="02010600030101010101" pitchFamily="2" charset="-122"/>
                <a:ea typeface="宋体" panose="02010600030101010101" pitchFamily="2" charset="-122"/>
                <a:cs typeface="宋体" panose="02010600030101010101" pitchFamily="2" charset="-122"/>
                <a:sym typeface="+mn-ea"/>
              </a:rPr>
              <a:t>’</a:t>
            </a:r>
            <a:r>
              <a:rPr lang="zh-CN" altLang="en-US" sz="2800" b="1">
                <a:latin typeface="宋体" panose="02010600030101010101" pitchFamily="2" charset="-122"/>
                <a:ea typeface="宋体" panose="02010600030101010101" pitchFamily="2" charset="-122"/>
                <a:cs typeface="宋体" panose="02010600030101010101" pitchFamily="2" charset="-122"/>
                <a:sym typeface="+mn-ea"/>
              </a:rPr>
              <a:t>位居热词榜前三。</a:t>
            </a:r>
            <a:r>
              <a:rPr lang="en-US" altLang="zh-CN" sz="2800" b="1">
                <a:latin typeface="宋体" panose="02010600030101010101" pitchFamily="2" charset="-122"/>
                <a:ea typeface="宋体" panose="02010600030101010101" pitchFamily="2" charset="-122"/>
                <a:cs typeface="宋体" panose="02010600030101010101" pitchFamily="2" charset="-122"/>
                <a:sym typeface="+mn-ea"/>
              </a:rPr>
              <a:t>”</a:t>
            </a:r>
            <a:r>
              <a:rPr lang="zh-CN" altLang="en-US" sz="2800" b="1">
                <a:latin typeface="宋体" panose="02010600030101010101" pitchFamily="2" charset="-122"/>
                <a:ea typeface="宋体" panose="02010600030101010101" pitchFamily="2" charset="-122"/>
                <a:cs typeface="宋体" panose="02010600030101010101" pitchFamily="2" charset="-122"/>
                <a:sym typeface="+mn-ea"/>
              </a:rPr>
              <a:t>因而，写作时重点要放在为兴村振兴列举举措以及实施这种措施的理由、可行性、办法等，如果把乡村振兴的意义写的太多，就有偏题之嫌。</a:t>
            </a:r>
            <a:endParaRPr lang="zh-CN" altLang="en-US" sz="2800" b="1">
              <a:latin typeface="宋体" panose="02010600030101010101" pitchFamily="2" charset="-122"/>
              <a:ea typeface="宋体" panose="02010600030101010101" pitchFamily="2" charset="-122"/>
              <a:cs typeface="宋体" panose="02010600030101010101" pitchFamily="2" charset="-122"/>
              <a:sym typeface="+mn-ea"/>
            </a:endParaRPr>
          </a:p>
        </p:txBody>
      </p:sp>
      <p:sp>
        <p:nvSpPr>
          <p:cNvPr id="10" name="文本框 9" title=""/>
          <p:cNvSpPr txBox="1"/>
          <p:nvPr/>
        </p:nvSpPr>
        <p:spPr>
          <a:xfrm>
            <a:off x="4962525" y="237490"/>
            <a:ext cx="297561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rgbClr val="FF0000"/>
                </a:solidFill>
                <a:latin typeface="黑体" panose="02010609060101010101" charset="-122"/>
                <a:ea typeface="黑体" panose="02010609060101010101" charset="-122"/>
              </a:rPr>
              <a:t>写作指导</a:t>
            </a:r>
            <a:endParaRPr lang="zh-CN" altLang="en-US" sz="3600" b="1">
              <a:solidFill>
                <a:srgbClr val="FF0000"/>
              </a:solidFill>
              <a:latin typeface="黑体" panose="02010609060101010101" charset="-122"/>
              <a:ea typeface="黑体" panose="02010609060101010101" charset="-122"/>
            </a:endParaRPr>
          </a:p>
        </p:txBody>
      </p:sp>
      <p:pic>
        <p:nvPicPr>
          <p:cNvPr id="105" name="图片 104" title=""/>
          <p:cNvPicPr/>
          <p:nvPr/>
        </p:nvPicPr>
        <p:blipFill>
          <a:blip r:embed="rId2"/>
          <a:srcRect b="4420"/>
          <a:stretch>
            <a:fillRect/>
          </a:stretch>
        </p:blipFill>
        <p:spPr>
          <a:xfrm>
            <a:off x="6583045" y="974725"/>
            <a:ext cx="4704715" cy="5314315"/>
          </a:xfrm>
          <a:prstGeom prst="rect">
            <a:avLst/>
          </a:prstGeom>
          <a:noFill/>
          <a:ln w="9525">
            <a:noFill/>
          </a:ln>
        </p:spPr>
      </p:pic>
    </p:spTree>
    <p:custDataLst>
      <p:tags r:id="rId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title=""/>
          <p:cNvGrpSpPr/>
          <p:nvPr/>
        </p:nvGrpSpPr>
        <p:grpSpPr>
          <a:xfrm>
            <a:off x="102235" y="887095"/>
            <a:ext cx="11948795" cy="5753735"/>
            <a:chOff x="2167" y="2254"/>
            <a:chExt cx="4303" cy="6565"/>
          </a:xfrm>
        </p:grpSpPr>
        <p:sp>
          <p:nvSpPr>
            <p:cNvPr id="2" name="矩形 1"/>
            <p:cNvSpPr/>
            <p:nvPr/>
          </p:nvSpPr>
          <p:spPr>
            <a:xfrm>
              <a:off x="2167" y="2254"/>
              <a:ext cx="4303" cy="65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矩形 2"/>
            <p:cNvSpPr/>
            <p:nvPr/>
          </p:nvSpPr>
          <p:spPr>
            <a:xfrm>
              <a:off x="2262" y="2545"/>
              <a:ext cx="4109" cy="6017"/>
            </a:xfrm>
            <a:prstGeom prst="rect">
              <a:avLst/>
            </a:prstGeom>
            <a:noFill/>
            <a:ln w="28575">
              <a:solidFill>
                <a:srgbClr val="131932"/>
              </a:solidFill>
            </a:ln>
            <a:extLst>
              <a:ext uri="{909E8E84-426E-40DD-AFC4-6F175D3DCCD1}">
                <a14:hiddenFill xmlns:a14="http://schemas.microsoft.com/office/drawing/2010/main">
                  <a:solidFill>
                    <a:srgbClr val="101327"/>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5" name="文本框 4" title=""/>
          <p:cNvSpPr txBox="1"/>
          <p:nvPr/>
        </p:nvSpPr>
        <p:spPr>
          <a:xfrm>
            <a:off x="3731895" y="1142365"/>
            <a:ext cx="6609080" cy="527304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zh-CN" sz="2800" b="1">
                <a:latin typeface="宋体" panose="02010600030101010101" pitchFamily="2" charset="-122"/>
                <a:ea typeface="宋体" panose="02010600030101010101" pitchFamily="2" charset="-122"/>
                <a:cs typeface="宋体" panose="02010600030101010101" pitchFamily="2" charset="-122"/>
                <a:sym typeface="+mn-ea"/>
              </a:rPr>
              <a:t>乡村振兴，文化先行</a:t>
            </a:r>
            <a:endParaRPr lang="zh-CN" sz="2800" b="1">
              <a:latin typeface="宋体" panose="02010600030101010101" pitchFamily="2" charset="-122"/>
              <a:ea typeface="宋体" panose="02010600030101010101" pitchFamily="2" charset="-122"/>
              <a:cs typeface="宋体" panose="02010600030101010101" pitchFamily="2" charset="-122"/>
              <a:sym typeface="+mn-ea"/>
            </a:endParaRPr>
          </a:p>
          <a:p>
            <a:pPr algn="l">
              <a:lnSpc>
                <a:spcPct val="150000"/>
              </a:lnSpc>
            </a:pPr>
            <a:r>
              <a:rPr lang="zh-CN" altLang="en-US" sz="2800" b="1">
                <a:latin typeface="宋体" panose="02010600030101010101" pitchFamily="2" charset="-122"/>
                <a:ea typeface="宋体" panose="02010600030101010101" pitchFamily="2" charset="-122"/>
                <a:cs typeface="宋体" panose="02010600030101010101" pitchFamily="2" charset="-122"/>
                <a:sym typeface="+mn-ea"/>
              </a:rPr>
              <a:t>勿让利益竞逐，破坏乡村发展</a:t>
            </a:r>
            <a:endParaRPr lang="zh-CN" altLang="en-US" sz="2800" b="1">
              <a:latin typeface="宋体" panose="02010600030101010101" pitchFamily="2" charset="-122"/>
              <a:ea typeface="宋体" panose="02010600030101010101" pitchFamily="2" charset="-122"/>
              <a:cs typeface="宋体" panose="02010600030101010101" pitchFamily="2" charset="-122"/>
              <a:sym typeface="+mn-ea"/>
            </a:endParaRPr>
          </a:p>
          <a:p>
            <a:pPr algn="l">
              <a:lnSpc>
                <a:spcPct val="150000"/>
              </a:lnSpc>
            </a:pPr>
            <a:r>
              <a:rPr lang="zh-CN" altLang="en-US" sz="2800" b="1">
                <a:latin typeface="宋体" panose="02010600030101010101" pitchFamily="2" charset="-122"/>
                <a:ea typeface="宋体" panose="02010600030101010101" pitchFamily="2" charset="-122"/>
                <a:cs typeface="宋体" panose="02010600030101010101" pitchFamily="2" charset="-122"/>
                <a:sym typeface="+mn-ea"/>
              </a:rPr>
              <a:t>因时而变愈长久，固步自封无未来</a:t>
            </a:r>
            <a:endParaRPr lang="zh-CN" altLang="en-US" sz="2800" b="1">
              <a:latin typeface="宋体" panose="02010600030101010101" pitchFamily="2" charset="-122"/>
              <a:ea typeface="宋体" panose="02010600030101010101" pitchFamily="2" charset="-122"/>
              <a:cs typeface="宋体" panose="02010600030101010101" pitchFamily="2" charset="-122"/>
              <a:sym typeface="+mn-ea"/>
            </a:endParaRPr>
          </a:p>
          <a:p>
            <a:pPr algn="l">
              <a:lnSpc>
                <a:spcPct val="150000"/>
              </a:lnSpc>
            </a:pPr>
            <a:r>
              <a:rPr lang="zh-CN" altLang="en-US" sz="2800" b="1">
                <a:latin typeface="宋体" panose="02010600030101010101" pitchFamily="2" charset="-122"/>
                <a:ea typeface="宋体" panose="02010600030101010101" pitchFamily="2" charset="-122"/>
                <a:cs typeface="宋体" panose="02010600030101010101" pitchFamily="2" charset="-122"/>
                <a:sym typeface="+mn-ea"/>
              </a:rPr>
              <a:t>行有耕读勿偏废，衣食礼义应并举</a:t>
            </a:r>
            <a:endParaRPr lang="zh-CN" altLang="en-US" sz="2800" b="1">
              <a:latin typeface="宋体" panose="02010600030101010101" pitchFamily="2" charset="-122"/>
              <a:ea typeface="宋体" panose="02010600030101010101" pitchFamily="2" charset="-122"/>
              <a:cs typeface="宋体" panose="02010600030101010101" pitchFamily="2" charset="-122"/>
              <a:sym typeface="+mn-ea"/>
            </a:endParaRPr>
          </a:p>
          <a:p>
            <a:pPr algn="l">
              <a:lnSpc>
                <a:spcPct val="150000"/>
              </a:lnSpc>
            </a:pPr>
            <a:r>
              <a:rPr lang="zh-CN" altLang="en-US" sz="2800" b="1">
                <a:latin typeface="宋体" panose="02010600030101010101" pitchFamily="2" charset="-122"/>
                <a:ea typeface="宋体" panose="02010600030101010101" pitchFamily="2" charset="-122"/>
                <a:cs typeface="宋体" panose="02010600030101010101" pitchFamily="2" charset="-122"/>
                <a:sym typeface="+mn-ea"/>
              </a:rPr>
              <a:t>耕养结合，顺时而动</a:t>
            </a:r>
            <a:endParaRPr lang="zh-CN" altLang="en-US" sz="2800" b="1">
              <a:latin typeface="宋体" panose="02010600030101010101" pitchFamily="2" charset="-122"/>
              <a:ea typeface="宋体" panose="02010600030101010101" pitchFamily="2" charset="-122"/>
              <a:cs typeface="宋体" panose="02010600030101010101" pitchFamily="2" charset="-122"/>
              <a:sym typeface="+mn-ea"/>
            </a:endParaRPr>
          </a:p>
          <a:p>
            <a:pPr algn="l">
              <a:lnSpc>
                <a:spcPct val="150000"/>
              </a:lnSpc>
            </a:pPr>
            <a:r>
              <a:rPr lang="zh-CN" altLang="en-US" sz="2800" b="1">
                <a:latin typeface="宋体" panose="02010600030101010101" pitchFamily="2" charset="-122"/>
                <a:ea typeface="宋体" panose="02010600030101010101" pitchFamily="2" charset="-122"/>
                <a:cs typeface="宋体" panose="02010600030101010101" pitchFamily="2" charset="-122"/>
                <a:sym typeface="+mn-ea"/>
              </a:rPr>
              <a:t>重农利民需变通</a:t>
            </a:r>
            <a:endParaRPr lang="zh-CN" altLang="en-US" sz="2800" b="1">
              <a:latin typeface="宋体" panose="02010600030101010101" pitchFamily="2" charset="-122"/>
              <a:ea typeface="宋体" panose="02010600030101010101" pitchFamily="2" charset="-122"/>
              <a:cs typeface="宋体" panose="02010600030101010101" pitchFamily="2" charset="-122"/>
              <a:sym typeface="+mn-ea"/>
            </a:endParaRPr>
          </a:p>
          <a:p>
            <a:pPr algn="l">
              <a:lnSpc>
                <a:spcPct val="150000"/>
              </a:lnSpc>
            </a:pPr>
            <a:r>
              <a:rPr lang="zh-CN" altLang="en-US" sz="2800" b="1">
                <a:latin typeface="宋体" panose="02010600030101010101" pitchFamily="2" charset="-122"/>
                <a:ea typeface="宋体" panose="02010600030101010101" pitchFamily="2" charset="-122"/>
                <a:cs typeface="宋体" panose="02010600030101010101" pitchFamily="2" charset="-122"/>
                <a:sym typeface="+mn-ea"/>
              </a:rPr>
              <a:t>立足农本图振兴</a:t>
            </a:r>
            <a:endParaRPr lang="zh-CN" altLang="en-US" sz="2800" b="1">
              <a:latin typeface="宋体" panose="02010600030101010101" pitchFamily="2" charset="-122"/>
              <a:ea typeface="宋体" panose="02010600030101010101" pitchFamily="2" charset="-122"/>
              <a:cs typeface="宋体" panose="02010600030101010101" pitchFamily="2" charset="-122"/>
              <a:sym typeface="+mn-ea"/>
            </a:endParaRPr>
          </a:p>
          <a:p>
            <a:pPr algn="l">
              <a:lnSpc>
                <a:spcPct val="150000"/>
              </a:lnSpc>
            </a:pPr>
            <a:r>
              <a:rPr lang="zh-CN" altLang="en-US" sz="2800" b="1">
                <a:latin typeface="宋体" panose="02010600030101010101" pitchFamily="2" charset="-122"/>
                <a:ea typeface="宋体" panose="02010600030101010101" pitchFamily="2" charset="-122"/>
                <a:cs typeface="宋体" panose="02010600030101010101" pitchFamily="2" charset="-122"/>
                <a:sym typeface="+mn-ea"/>
              </a:rPr>
              <a:t>兴农还须新耕读</a:t>
            </a:r>
            <a:endParaRPr lang="zh-CN" altLang="en-US" sz="2800" b="1">
              <a:latin typeface="宋体" panose="02010600030101010101" pitchFamily="2" charset="-122"/>
              <a:ea typeface="宋体" panose="02010600030101010101" pitchFamily="2" charset="-122"/>
              <a:cs typeface="宋体" panose="02010600030101010101" pitchFamily="2" charset="-122"/>
              <a:sym typeface="+mn-ea"/>
            </a:endParaRPr>
          </a:p>
          <a:p>
            <a:pPr algn="l">
              <a:lnSpc>
                <a:spcPct val="150000"/>
              </a:lnSpc>
            </a:pPr>
            <a:endParaRPr lang="zh-CN" altLang="en-US" sz="2800" b="1">
              <a:solidFill>
                <a:schemeClr val="tx1"/>
              </a:solidFill>
              <a:latin typeface="宋体" panose="02010600030101010101" pitchFamily="2" charset="-122"/>
              <a:ea typeface="宋体" panose="02010600030101010101" pitchFamily="2" charset="-122"/>
              <a:cs typeface="宋体" panose="02010600030101010101" pitchFamily="2" charset="-122"/>
            </a:endParaRPr>
          </a:p>
          <a:p>
            <a:pPr algn="l">
              <a:lnSpc>
                <a:spcPct val="150000"/>
              </a:lnSpc>
            </a:pPr>
            <a:endParaRPr lang="zh-CN" altLang="en-US" sz="2800" b="1">
              <a:solidFill>
                <a:schemeClr val="tx1"/>
              </a:solidFill>
              <a:latin typeface="宋体" panose="02010600030101010101" pitchFamily="2" charset="-122"/>
              <a:ea typeface="宋体" panose="02010600030101010101" pitchFamily="2" charset="-122"/>
              <a:cs typeface="宋体" panose="02010600030101010101" pitchFamily="2" charset="-122"/>
            </a:endParaRPr>
          </a:p>
        </p:txBody>
      </p:sp>
      <p:sp>
        <p:nvSpPr>
          <p:cNvPr id="10" name="文本框 9" title=""/>
          <p:cNvSpPr txBox="1"/>
          <p:nvPr/>
        </p:nvSpPr>
        <p:spPr>
          <a:xfrm>
            <a:off x="5027930" y="345440"/>
            <a:ext cx="297561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rgbClr val="FF0000"/>
                </a:solidFill>
                <a:latin typeface="黑体" panose="02010609060101010101" charset="-122"/>
                <a:ea typeface="黑体" panose="02010609060101010101" charset="-122"/>
              </a:rPr>
              <a:t>响亮标题</a:t>
            </a:r>
            <a:endParaRPr lang="zh-CN" altLang="en-US" sz="3600" b="1">
              <a:solidFill>
                <a:srgbClr val="FF0000"/>
              </a:solidFill>
              <a:latin typeface="黑体" panose="02010609060101010101" charset="-122"/>
              <a:ea typeface="黑体" panose="02010609060101010101" charset="-122"/>
            </a:endParaRPr>
          </a:p>
        </p:txBody>
      </p:sp>
      <p:pic>
        <p:nvPicPr>
          <p:cNvPr id="8" name="图片 7" title=""/>
          <p:cNvPicPr>
            <a:picLocks noChangeAspect="1"/>
          </p:cNvPicPr>
          <p:nvPr/>
        </p:nvPicPr>
        <p:blipFill>
          <a:blip r:embed="rId2"/>
          <a:srcRect l="8324" r="7563" b="3426"/>
          <a:stretch>
            <a:fillRect/>
          </a:stretch>
        </p:blipFill>
        <p:spPr>
          <a:xfrm>
            <a:off x="10885805" y="5571490"/>
            <a:ext cx="1306195" cy="1286510"/>
          </a:xfrm>
          <a:prstGeom prst="ellipse">
            <a:avLst/>
          </a:prstGeom>
        </p:spPr>
      </p:pic>
    </p:spTree>
    <p:custDataLst>
      <p:tags r:id="rId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title=""/>
          <p:cNvGrpSpPr/>
          <p:nvPr/>
        </p:nvGrpSpPr>
        <p:grpSpPr>
          <a:xfrm>
            <a:off x="102235" y="887095"/>
            <a:ext cx="11948795" cy="5753735"/>
            <a:chOff x="2167" y="2254"/>
            <a:chExt cx="4303" cy="6565"/>
          </a:xfrm>
        </p:grpSpPr>
        <p:sp>
          <p:nvSpPr>
            <p:cNvPr id="2" name="矩形 1"/>
            <p:cNvSpPr/>
            <p:nvPr/>
          </p:nvSpPr>
          <p:spPr>
            <a:xfrm>
              <a:off x="2167" y="2254"/>
              <a:ext cx="4303" cy="65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矩形 2"/>
            <p:cNvSpPr/>
            <p:nvPr/>
          </p:nvSpPr>
          <p:spPr>
            <a:xfrm>
              <a:off x="2262" y="2545"/>
              <a:ext cx="4109" cy="6017"/>
            </a:xfrm>
            <a:prstGeom prst="rect">
              <a:avLst/>
            </a:prstGeom>
            <a:noFill/>
            <a:ln w="28575">
              <a:solidFill>
                <a:srgbClr val="131932"/>
              </a:solidFill>
            </a:ln>
            <a:extLst>
              <a:ext uri="{909E8E84-426E-40DD-AFC4-6F175D3DCCD1}">
                <a14:hiddenFill xmlns:a14="http://schemas.microsoft.com/office/drawing/2010/main">
                  <a:solidFill>
                    <a:srgbClr val="101327"/>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5" name="文本框 4" title=""/>
          <p:cNvSpPr txBox="1"/>
          <p:nvPr/>
        </p:nvSpPr>
        <p:spPr>
          <a:xfrm>
            <a:off x="3474720" y="1195705"/>
            <a:ext cx="6906260" cy="527304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zh-CN" sz="2800" b="1">
                <a:latin typeface="宋体" panose="02010600030101010101" pitchFamily="2" charset="-122"/>
                <a:ea typeface="宋体" panose="02010600030101010101" pitchFamily="2" charset="-122"/>
                <a:cs typeface="宋体" panose="02010600030101010101" pitchFamily="2" charset="-122"/>
                <a:sym typeface="+mn-ea"/>
              </a:rPr>
              <a:t>乡村振兴成就美丽中国</a:t>
            </a:r>
            <a:endParaRPr lang="zh-CN" sz="2800" b="1">
              <a:latin typeface="宋体" panose="02010600030101010101" pitchFamily="2" charset="-122"/>
              <a:ea typeface="宋体" panose="02010600030101010101" pitchFamily="2" charset="-122"/>
              <a:cs typeface="宋体" panose="02010600030101010101" pitchFamily="2" charset="-122"/>
              <a:sym typeface="+mn-ea"/>
            </a:endParaRPr>
          </a:p>
          <a:p>
            <a:pPr algn="l">
              <a:lnSpc>
                <a:spcPct val="150000"/>
              </a:lnSpc>
            </a:pPr>
            <a:r>
              <a:rPr lang="zh-CN" sz="2800" b="1">
                <a:solidFill>
                  <a:schemeClr val="tx1"/>
                </a:solidFill>
                <a:latin typeface="宋体" panose="02010600030101010101" pitchFamily="2" charset="-122"/>
                <a:ea typeface="宋体" panose="02010600030101010101" pitchFamily="2" charset="-122"/>
                <a:cs typeface="宋体" panose="02010600030101010101" pitchFamily="2" charset="-122"/>
              </a:rPr>
              <a:t>用青春热血建设美好农村</a:t>
            </a:r>
            <a:endParaRPr lang="zh-CN" sz="2800" b="1">
              <a:solidFill>
                <a:schemeClr val="tx1"/>
              </a:solidFill>
              <a:latin typeface="宋体" panose="02010600030101010101" pitchFamily="2" charset="-122"/>
              <a:ea typeface="宋体" panose="02010600030101010101" pitchFamily="2" charset="-122"/>
              <a:cs typeface="宋体" panose="02010600030101010101" pitchFamily="2" charset="-122"/>
            </a:endParaRPr>
          </a:p>
          <a:p>
            <a:pPr algn="l">
              <a:lnSpc>
                <a:spcPct val="150000"/>
              </a:lnSpc>
            </a:pPr>
            <a:r>
              <a:rPr lang="zh-CN" sz="2800" b="1">
                <a:solidFill>
                  <a:schemeClr val="tx1"/>
                </a:solidFill>
                <a:latin typeface="宋体" panose="02010600030101010101" pitchFamily="2" charset="-122"/>
                <a:ea typeface="宋体" panose="02010600030101010101" pitchFamily="2" charset="-122"/>
                <a:cs typeface="宋体" panose="02010600030101010101" pitchFamily="2" charset="-122"/>
              </a:rPr>
              <a:t>千年夙愿今梦圆，乡村振兴谱新篇</a:t>
            </a:r>
            <a:endParaRPr lang="zh-CN" sz="2800" b="1">
              <a:solidFill>
                <a:schemeClr val="tx1"/>
              </a:solidFill>
              <a:latin typeface="宋体" panose="02010600030101010101" pitchFamily="2" charset="-122"/>
              <a:ea typeface="宋体" panose="02010600030101010101" pitchFamily="2" charset="-122"/>
              <a:cs typeface="宋体" panose="02010600030101010101" pitchFamily="2" charset="-122"/>
            </a:endParaRPr>
          </a:p>
          <a:p>
            <a:pPr algn="l">
              <a:lnSpc>
                <a:spcPct val="150000"/>
              </a:lnSpc>
            </a:pPr>
            <a:r>
              <a:rPr lang="zh-CN" sz="2800" b="1">
                <a:solidFill>
                  <a:schemeClr val="tx1"/>
                </a:solidFill>
                <a:latin typeface="宋体" panose="02010600030101010101" pitchFamily="2" charset="-122"/>
                <a:ea typeface="宋体" panose="02010600030101010101" pitchFamily="2" charset="-122"/>
                <a:cs typeface="宋体" panose="02010600030101010101" pitchFamily="2" charset="-122"/>
              </a:rPr>
              <a:t>在乡村振兴的田野上，书写新的人间奇迹</a:t>
            </a:r>
            <a:endParaRPr lang="zh-CN" sz="2800" b="1">
              <a:solidFill>
                <a:schemeClr val="tx1"/>
              </a:solidFill>
              <a:latin typeface="宋体" panose="02010600030101010101" pitchFamily="2" charset="-122"/>
              <a:ea typeface="宋体" panose="02010600030101010101" pitchFamily="2" charset="-122"/>
              <a:cs typeface="宋体" panose="02010600030101010101" pitchFamily="2" charset="-122"/>
            </a:endParaRPr>
          </a:p>
          <a:p>
            <a:pPr algn="l">
              <a:lnSpc>
                <a:spcPct val="150000"/>
              </a:lnSpc>
            </a:pPr>
            <a:r>
              <a:rPr lang="zh-CN" sz="2800" b="1">
                <a:solidFill>
                  <a:schemeClr val="tx1"/>
                </a:solidFill>
                <a:latin typeface="宋体" panose="02010600030101010101" pitchFamily="2" charset="-122"/>
                <a:ea typeface="宋体" panose="02010600030101010101" pitchFamily="2" charset="-122"/>
                <a:cs typeface="宋体" panose="02010600030101010101" pitchFamily="2" charset="-122"/>
              </a:rPr>
              <a:t>科技助力乡村振兴</a:t>
            </a:r>
            <a:endParaRPr lang="zh-CN" sz="2800" b="1">
              <a:solidFill>
                <a:schemeClr val="tx1"/>
              </a:solidFill>
              <a:latin typeface="宋体" panose="02010600030101010101" pitchFamily="2" charset="-122"/>
              <a:ea typeface="宋体" panose="02010600030101010101" pitchFamily="2" charset="-122"/>
              <a:cs typeface="宋体" panose="02010600030101010101" pitchFamily="2" charset="-122"/>
            </a:endParaRPr>
          </a:p>
          <a:p>
            <a:pPr algn="l">
              <a:lnSpc>
                <a:spcPct val="150000"/>
              </a:lnSpc>
            </a:pPr>
            <a:r>
              <a:rPr lang="zh-CN" sz="2800" b="1">
                <a:solidFill>
                  <a:schemeClr val="tx1"/>
                </a:solidFill>
                <a:latin typeface="宋体" panose="02010600030101010101" pitchFamily="2" charset="-122"/>
                <a:ea typeface="宋体" panose="02010600030101010101" pitchFamily="2" charset="-122"/>
                <a:cs typeface="宋体" panose="02010600030101010101" pitchFamily="2" charset="-122"/>
              </a:rPr>
              <a:t>为乡村振兴注入文化动能</a:t>
            </a:r>
            <a:endParaRPr lang="zh-CN" sz="2800" b="1">
              <a:solidFill>
                <a:schemeClr val="tx1"/>
              </a:solidFill>
              <a:latin typeface="宋体" panose="02010600030101010101" pitchFamily="2" charset="-122"/>
              <a:ea typeface="宋体" panose="02010600030101010101" pitchFamily="2" charset="-122"/>
              <a:cs typeface="宋体" panose="02010600030101010101" pitchFamily="2" charset="-122"/>
            </a:endParaRPr>
          </a:p>
          <a:p>
            <a:pPr algn="l">
              <a:lnSpc>
                <a:spcPct val="150000"/>
              </a:lnSpc>
            </a:pPr>
            <a:r>
              <a:rPr lang="zh-CN" sz="2800" b="1">
                <a:solidFill>
                  <a:schemeClr val="tx1"/>
                </a:solidFill>
                <a:latin typeface="宋体" panose="02010600030101010101" pitchFamily="2" charset="-122"/>
                <a:ea typeface="宋体" panose="02010600030101010101" pitchFamily="2" charset="-122"/>
                <a:cs typeface="宋体" panose="02010600030101010101" pitchFamily="2" charset="-122"/>
              </a:rPr>
              <a:t>乡村振兴，强国有我</a:t>
            </a:r>
            <a:endParaRPr lang="zh-CN" sz="2800" b="1">
              <a:solidFill>
                <a:schemeClr val="tx1"/>
              </a:solidFill>
              <a:latin typeface="宋体" panose="02010600030101010101" pitchFamily="2" charset="-122"/>
              <a:ea typeface="宋体" panose="02010600030101010101" pitchFamily="2" charset="-122"/>
              <a:cs typeface="宋体" panose="02010600030101010101" pitchFamily="2" charset="-122"/>
            </a:endParaRPr>
          </a:p>
          <a:p>
            <a:pPr algn="l">
              <a:lnSpc>
                <a:spcPct val="150000"/>
              </a:lnSpc>
            </a:pPr>
            <a:r>
              <a:rPr lang="zh-CN" sz="2800" b="1">
                <a:solidFill>
                  <a:schemeClr val="tx1"/>
                </a:solidFill>
                <a:latin typeface="宋体" panose="02010600030101010101" pitchFamily="2" charset="-122"/>
                <a:ea typeface="宋体" panose="02010600030101010101" pitchFamily="2" charset="-122"/>
                <a:cs typeface="宋体" panose="02010600030101010101" pitchFamily="2" charset="-122"/>
              </a:rPr>
              <a:t>用好乡村振兴人才</a:t>
            </a:r>
            <a:r>
              <a:rPr lang="en-US" altLang="zh-CN" sz="2800" b="1">
                <a:solidFill>
                  <a:schemeClr val="tx1"/>
                </a:solidFill>
                <a:latin typeface="宋体" panose="02010600030101010101" pitchFamily="2" charset="-122"/>
                <a:ea typeface="宋体" panose="02010600030101010101" pitchFamily="2" charset="-122"/>
                <a:cs typeface="宋体" panose="02010600030101010101" pitchFamily="2" charset="-122"/>
              </a:rPr>
              <a:t>“</a:t>
            </a:r>
            <a:r>
              <a:rPr lang="zh-CN" altLang="en-US" sz="2800" b="1">
                <a:solidFill>
                  <a:schemeClr val="tx1"/>
                </a:solidFill>
                <a:latin typeface="宋体" panose="02010600030101010101" pitchFamily="2" charset="-122"/>
                <a:ea typeface="宋体" panose="02010600030101010101" pitchFamily="2" charset="-122"/>
                <a:cs typeface="宋体" panose="02010600030101010101" pitchFamily="2" charset="-122"/>
              </a:rPr>
              <a:t>引擎</a:t>
            </a:r>
            <a:r>
              <a:rPr lang="en-US" altLang="zh-CN" sz="2800" b="1">
                <a:solidFill>
                  <a:schemeClr val="tx1"/>
                </a:solidFill>
                <a:latin typeface="宋体" panose="02010600030101010101" pitchFamily="2" charset="-122"/>
                <a:ea typeface="宋体" panose="02010600030101010101" pitchFamily="2" charset="-122"/>
                <a:cs typeface="宋体" panose="02010600030101010101" pitchFamily="2" charset="-122"/>
              </a:rPr>
              <a:t>”</a:t>
            </a:r>
            <a:endParaRPr lang="en-US" altLang="zh-CN" sz="2800" b="1">
              <a:solidFill>
                <a:schemeClr val="tx1"/>
              </a:solidFill>
              <a:latin typeface="宋体" panose="02010600030101010101" pitchFamily="2" charset="-122"/>
              <a:ea typeface="宋体" panose="02010600030101010101" pitchFamily="2" charset="-122"/>
              <a:cs typeface="宋体" panose="02010600030101010101" pitchFamily="2" charset="-122"/>
            </a:endParaRPr>
          </a:p>
        </p:txBody>
      </p:sp>
      <p:sp>
        <p:nvSpPr>
          <p:cNvPr id="10" name="文本框 9" title=""/>
          <p:cNvSpPr txBox="1"/>
          <p:nvPr/>
        </p:nvSpPr>
        <p:spPr>
          <a:xfrm>
            <a:off x="5027930" y="345440"/>
            <a:ext cx="297561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rgbClr val="FF0000"/>
                </a:solidFill>
                <a:latin typeface="黑体" panose="02010609060101010101" charset="-122"/>
                <a:ea typeface="黑体" panose="02010609060101010101" charset="-122"/>
              </a:rPr>
              <a:t>响亮标题</a:t>
            </a:r>
            <a:endParaRPr lang="zh-CN" altLang="en-US" sz="3600" b="1">
              <a:solidFill>
                <a:srgbClr val="FF0000"/>
              </a:solidFill>
              <a:latin typeface="黑体" panose="02010609060101010101" charset="-122"/>
              <a:ea typeface="黑体" panose="02010609060101010101" charset="-122"/>
            </a:endParaRPr>
          </a:p>
        </p:txBody>
      </p:sp>
      <p:pic>
        <p:nvPicPr>
          <p:cNvPr id="8" name="图片 7" title=""/>
          <p:cNvPicPr>
            <a:picLocks noChangeAspect="1"/>
          </p:cNvPicPr>
          <p:nvPr/>
        </p:nvPicPr>
        <p:blipFill>
          <a:blip r:embed="rId2"/>
          <a:srcRect l="8324" r="7563" b="3426"/>
          <a:stretch>
            <a:fillRect/>
          </a:stretch>
        </p:blipFill>
        <p:spPr>
          <a:xfrm>
            <a:off x="10885805" y="5571490"/>
            <a:ext cx="1306195" cy="1286510"/>
          </a:xfrm>
          <a:prstGeom prst="ellipse">
            <a:avLst/>
          </a:prstGeom>
        </p:spPr>
      </p:pic>
    </p:spTree>
    <p:custDataLst>
      <p:tags r:id="rId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title=""/>
          <p:cNvGrpSpPr/>
          <p:nvPr/>
        </p:nvGrpSpPr>
        <p:grpSpPr>
          <a:xfrm>
            <a:off x="102235" y="887095"/>
            <a:ext cx="11948795" cy="5753735"/>
            <a:chOff x="2167" y="2254"/>
            <a:chExt cx="4303" cy="6565"/>
          </a:xfrm>
        </p:grpSpPr>
        <p:sp>
          <p:nvSpPr>
            <p:cNvPr id="2" name="矩形 1"/>
            <p:cNvSpPr/>
            <p:nvPr/>
          </p:nvSpPr>
          <p:spPr>
            <a:xfrm>
              <a:off x="2167" y="2254"/>
              <a:ext cx="4303" cy="65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矩形 2"/>
            <p:cNvSpPr/>
            <p:nvPr/>
          </p:nvSpPr>
          <p:spPr>
            <a:xfrm>
              <a:off x="2262" y="2545"/>
              <a:ext cx="4109" cy="6017"/>
            </a:xfrm>
            <a:prstGeom prst="rect">
              <a:avLst/>
            </a:prstGeom>
            <a:noFill/>
            <a:ln w="28575">
              <a:solidFill>
                <a:srgbClr val="131932"/>
              </a:solidFill>
            </a:ln>
            <a:extLst>
              <a:ext uri="{909E8E84-426E-40DD-AFC4-6F175D3DCCD1}">
                <a14:hiddenFill xmlns:a14="http://schemas.microsoft.com/office/drawing/2010/main">
                  <a:solidFill>
                    <a:srgbClr val="101327"/>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5" name="文本框 4" title=""/>
          <p:cNvSpPr txBox="1"/>
          <p:nvPr/>
        </p:nvSpPr>
        <p:spPr>
          <a:xfrm>
            <a:off x="3474720" y="1142365"/>
            <a:ext cx="6906260" cy="527304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zh-CN" sz="2800" b="1">
                <a:latin typeface="宋体" panose="02010600030101010101" pitchFamily="2" charset="-122"/>
                <a:ea typeface="宋体" panose="02010600030101010101" pitchFamily="2" charset="-122"/>
                <a:cs typeface="宋体" panose="02010600030101010101" pitchFamily="2" charset="-122"/>
                <a:sym typeface="+mn-ea"/>
              </a:rPr>
              <a:t>民族要复兴，乡村必振兴</a:t>
            </a:r>
            <a:endParaRPr lang="zh-CN" sz="2800" b="1">
              <a:latin typeface="宋体" panose="02010600030101010101" pitchFamily="2" charset="-122"/>
              <a:ea typeface="宋体" panose="02010600030101010101" pitchFamily="2" charset="-122"/>
              <a:cs typeface="宋体" panose="02010600030101010101" pitchFamily="2" charset="-122"/>
              <a:sym typeface="+mn-ea"/>
            </a:endParaRPr>
          </a:p>
          <a:p>
            <a:pPr algn="l">
              <a:lnSpc>
                <a:spcPct val="150000"/>
              </a:lnSpc>
            </a:pPr>
            <a:r>
              <a:rPr lang="zh-CN" sz="2800" b="1">
                <a:solidFill>
                  <a:schemeClr val="tx1"/>
                </a:solidFill>
                <a:latin typeface="宋体" panose="02010600030101010101" pitchFamily="2" charset="-122"/>
                <a:ea typeface="宋体" panose="02010600030101010101" pitchFamily="2" charset="-122"/>
                <a:cs typeface="宋体" panose="02010600030101010101" pitchFamily="2" charset="-122"/>
              </a:rPr>
              <a:t>绘就乡村振兴的壮美画卷</a:t>
            </a:r>
            <a:endParaRPr lang="zh-CN" sz="2800" b="1">
              <a:solidFill>
                <a:schemeClr val="tx1"/>
              </a:solidFill>
              <a:latin typeface="宋体" panose="02010600030101010101" pitchFamily="2" charset="-122"/>
              <a:ea typeface="宋体" panose="02010600030101010101" pitchFamily="2" charset="-122"/>
              <a:cs typeface="宋体" panose="02010600030101010101" pitchFamily="2" charset="-122"/>
            </a:endParaRPr>
          </a:p>
          <a:p>
            <a:pPr algn="l">
              <a:lnSpc>
                <a:spcPct val="150000"/>
              </a:lnSpc>
            </a:pPr>
            <a:r>
              <a:rPr lang="zh-CN" sz="2800" b="1">
                <a:solidFill>
                  <a:schemeClr val="tx1"/>
                </a:solidFill>
                <a:latin typeface="宋体" panose="02010600030101010101" pitchFamily="2" charset="-122"/>
                <a:ea typeface="宋体" panose="02010600030101010101" pitchFamily="2" charset="-122"/>
                <a:cs typeface="宋体" panose="02010600030101010101" pitchFamily="2" charset="-122"/>
              </a:rPr>
              <a:t>把乡村振兴的蓝图变成现实</a:t>
            </a:r>
            <a:endParaRPr lang="zh-CN" sz="2800" b="1">
              <a:solidFill>
                <a:schemeClr val="tx1"/>
              </a:solidFill>
              <a:latin typeface="宋体" panose="02010600030101010101" pitchFamily="2" charset="-122"/>
              <a:ea typeface="宋体" panose="02010600030101010101" pitchFamily="2" charset="-122"/>
              <a:cs typeface="宋体" panose="02010600030101010101" pitchFamily="2" charset="-122"/>
            </a:endParaRPr>
          </a:p>
          <a:p>
            <a:pPr algn="l">
              <a:lnSpc>
                <a:spcPct val="150000"/>
              </a:lnSpc>
            </a:pPr>
            <a:r>
              <a:rPr lang="zh-CN" sz="2800" b="1">
                <a:solidFill>
                  <a:schemeClr val="tx1"/>
                </a:solidFill>
                <a:latin typeface="宋体" panose="02010600030101010101" pitchFamily="2" charset="-122"/>
                <a:ea typeface="宋体" panose="02010600030101010101" pitchFamily="2" charset="-122"/>
                <a:cs typeface="宋体" panose="02010600030101010101" pitchFamily="2" charset="-122"/>
              </a:rPr>
              <a:t>乡村治，则天下安</a:t>
            </a:r>
            <a:endParaRPr lang="zh-CN" sz="2800" b="1">
              <a:solidFill>
                <a:schemeClr val="tx1"/>
              </a:solidFill>
              <a:latin typeface="宋体" panose="02010600030101010101" pitchFamily="2" charset="-122"/>
              <a:ea typeface="宋体" panose="02010600030101010101" pitchFamily="2" charset="-122"/>
              <a:cs typeface="宋体" panose="02010600030101010101" pitchFamily="2" charset="-122"/>
            </a:endParaRPr>
          </a:p>
          <a:p>
            <a:pPr algn="l">
              <a:lnSpc>
                <a:spcPct val="150000"/>
              </a:lnSpc>
            </a:pPr>
            <a:r>
              <a:rPr lang="zh-CN" sz="2800" b="1">
                <a:solidFill>
                  <a:schemeClr val="tx1"/>
                </a:solidFill>
                <a:latin typeface="宋体" panose="02010600030101010101" pitchFamily="2" charset="-122"/>
                <a:ea typeface="宋体" panose="02010600030101010101" pitchFamily="2" charset="-122"/>
                <a:cs typeface="宋体" panose="02010600030101010101" pitchFamily="2" charset="-122"/>
              </a:rPr>
              <a:t>以绿色生态赋能乡村振兴</a:t>
            </a:r>
            <a:endParaRPr lang="zh-CN" sz="2800" b="1">
              <a:solidFill>
                <a:schemeClr val="tx1"/>
              </a:solidFill>
              <a:latin typeface="宋体" panose="02010600030101010101" pitchFamily="2" charset="-122"/>
              <a:ea typeface="宋体" panose="02010600030101010101" pitchFamily="2" charset="-122"/>
              <a:cs typeface="宋体" panose="02010600030101010101" pitchFamily="2" charset="-122"/>
            </a:endParaRPr>
          </a:p>
          <a:p>
            <a:pPr algn="l">
              <a:lnSpc>
                <a:spcPct val="150000"/>
              </a:lnSpc>
            </a:pPr>
            <a:r>
              <a:rPr lang="zh-CN" sz="2800" b="1">
                <a:solidFill>
                  <a:schemeClr val="tx1"/>
                </a:solidFill>
                <a:latin typeface="宋体" panose="02010600030101010101" pitchFamily="2" charset="-122"/>
                <a:ea typeface="宋体" panose="02010600030101010101" pitchFamily="2" charset="-122"/>
                <a:cs typeface="宋体" panose="02010600030101010101" pitchFamily="2" charset="-122"/>
              </a:rPr>
              <a:t>以产业兴旺推动乡村振兴</a:t>
            </a:r>
            <a:endParaRPr lang="zh-CN" sz="2800" b="1">
              <a:solidFill>
                <a:schemeClr val="tx1"/>
              </a:solidFill>
              <a:latin typeface="宋体" panose="02010600030101010101" pitchFamily="2" charset="-122"/>
              <a:ea typeface="宋体" panose="02010600030101010101" pitchFamily="2" charset="-122"/>
              <a:cs typeface="宋体" panose="02010600030101010101" pitchFamily="2" charset="-122"/>
            </a:endParaRPr>
          </a:p>
          <a:p>
            <a:pPr algn="l">
              <a:lnSpc>
                <a:spcPct val="150000"/>
              </a:lnSpc>
            </a:pPr>
            <a:r>
              <a:rPr lang="zh-CN" sz="2800" b="1">
                <a:solidFill>
                  <a:schemeClr val="tx1"/>
                </a:solidFill>
                <a:latin typeface="宋体" panose="02010600030101010101" pitchFamily="2" charset="-122"/>
                <a:ea typeface="宋体" panose="02010600030101010101" pitchFamily="2" charset="-122"/>
                <a:cs typeface="宋体" panose="02010600030101010101" pitchFamily="2" charset="-122"/>
              </a:rPr>
              <a:t>以市场火热驱动乡村振兴</a:t>
            </a:r>
            <a:endParaRPr lang="zh-CN" sz="2800" b="1">
              <a:solidFill>
                <a:schemeClr val="tx1"/>
              </a:solidFill>
              <a:latin typeface="宋体" panose="02010600030101010101" pitchFamily="2" charset="-122"/>
              <a:ea typeface="宋体" panose="02010600030101010101" pitchFamily="2" charset="-122"/>
              <a:cs typeface="宋体" panose="02010600030101010101" pitchFamily="2" charset="-122"/>
            </a:endParaRPr>
          </a:p>
          <a:p>
            <a:pPr algn="l">
              <a:lnSpc>
                <a:spcPct val="150000"/>
              </a:lnSpc>
            </a:pPr>
            <a:r>
              <a:rPr lang="zh-CN" sz="2800" b="1">
                <a:solidFill>
                  <a:schemeClr val="tx1"/>
                </a:solidFill>
                <a:latin typeface="宋体" panose="02010600030101010101" pitchFamily="2" charset="-122"/>
                <a:ea typeface="宋体" panose="02010600030101010101" pitchFamily="2" charset="-122"/>
                <a:cs typeface="宋体" panose="02010600030101010101" pitchFamily="2" charset="-122"/>
              </a:rPr>
              <a:t>下好乡村振兴这盘棋</a:t>
            </a:r>
            <a:endParaRPr lang="zh-CN" sz="2800" b="1">
              <a:solidFill>
                <a:schemeClr val="tx1"/>
              </a:solidFill>
              <a:latin typeface="宋体" panose="02010600030101010101" pitchFamily="2" charset="-122"/>
              <a:ea typeface="宋体" panose="02010600030101010101" pitchFamily="2" charset="-122"/>
              <a:cs typeface="宋体" panose="02010600030101010101" pitchFamily="2" charset="-122"/>
            </a:endParaRPr>
          </a:p>
        </p:txBody>
      </p:sp>
      <p:sp>
        <p:nvSpPr>
          <p:cNvPr id="10" name="文本框 9" title=""/>
          <p:cNvSpPr txBox="1"/>
          <p:nvPr/>
        </p:nvSpPr>
        <p:spPr>
          <a:xfrm>
            <a:off x="5027930" y="345440"/>
            <a:ext cx="297561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rgbClr val="FF0000"/>
                </a:solidFill>
                <a:latin typeface="黑体" panose="02010609060101010101" charset="-122"/>
                <a:ea typeface="黑体" panose="02010609060101010101" charset="-122"/>
              </a:rPr>
              <a:t>响亮标题</a:t>
            </a:r>
            <a:endParaRPr lang="zh-CN" altLang="en-US" sz="3600" b="1">
              <a:solidFill>
                <a:srgbClr val="FF0000"/>
              </a:solidFill>
              <a:latin typeface="黑体" panose="02010609060101010101" charset="-122"/>
              <a:ea typeface="黑体" panose="02010609060101010101" charset="-122"/>
            </a:endParaRPr>
          </a:p>
        </p:txBody>
      </p:sp>
      <p:pic>
        <p:nvPicPr>
          <p:cNvPr id="8" name="图片 7" title=""/>
          <p:cNvPicPr>
            <a:picLocks noChangeAspect="1"/>
          </p:cNvPicPr>
          <p:nvPr/>
        </p:nvPicPr>
        <p:blipFill>
          <a:blip r:embed="rId2"/>
          <a:srcRect l="8324" r="7563" b="3426"/>
          <a:stretch>
            <a:fillRect/>
          </a:stretch>
        </p:blipFill>
        <p:spPr>
          <a:xfrm>
            <a:off x="10885805" y="5571490"/>
            <a:ext cx="1306195" cy="1286510"/>
          </a:xfrm>
          <a:prstGeom prst="ellipse">
            <a:avLst/>
          </a:prstGeom>
        </p:spPr>
      </p:pic>
    </p:spTree>
    <p:custDataLst>
      <p:tags r:id="rId3"/>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title=""/>
          <p:cNvGrpSpPr/>
          <p:nvPr/>
        </p:nvGrpSpPr>
        <p:grpSpPr>
          <a:xfrm>
            <a:off x="102235" y="414020"/>
            <a:ext cx="11948795" cy="6443980"/>
            <a:chOff x="2167" y="2254"/>
            <a:chExt cx="4303" cy="6565"/>
          </a:xfrm>
        </p:grpSpPr>
        <p:sp>
          <p:nvSpPr>
            <p:cNvPr id="2" name="矩形 1"/>
            <p:cNvSpPr/>
            <p:nvPr/>
          </p:nvSpPr>
          <p:spPr>
            <a:xfrm>
              <a:off x="2167" y="2254"/>
              <a:ext cx="4303" cy="65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矩形 2"/>
            <p:cNvSpPr/>
            <p:nvPr/>
          </p:nvSpPr>
          <p:spPr>
            <a:xfrm>
              <a:off x="2262" y="2545"/>
              <a:ext cx="4109" cy="6017"/>
            </a:xfrm>
            <a:prstGeom prst="rect">
              <a:avLst/>
            </a:prstGeom>
            <a:noFill/>
            <a:ln w="28575">
              <a:solidFill>
                <a:srgbClr val="131932"/>
              </a:solidFill>
            </a:ln>
            <a:extLst>
              <a:ext uri="{909E8E84-426E-40DD-AFC4-6F175D3DCCD1}">
                <a14:hiddenFill xmlns:a14="http://schemas.microsoft.com/office/drawing/2010/main">
                  <a:solidFill>
                    <a:srgbClr val="101327"/>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5" name="文本框 4" title=""/>
          <p:cNvSpPr txBox="1"/>
          <p:nvPr/>
        </p:nvSpPr>
        <p:spPr>
          <a:xfrm>
            <a:off x="513080" y="1049655"/>
            <a:ext cx="11262995" cy="563753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60000"/>
              </a:lnSpc>
            </a:pPr>
            <a:r>
              <a:rPr lang="en-US" altLang="zh-CN" sz="2800" b="1">
                <a:latin typeface="宋体" panose="02010600030101010101" pitchFamily="2" charset="-122"/>
                <a:ea typeface="宋体" panose="02010600030101010101" pitchFamily="2" charset="-122"/>
                <a:cs typeface="宋体" panose="02010600030101010101" pitchFamily="2" charset="-122"/>
              </a:rPr>
              <a:t>    </a:t>
            </a:r>
            <a:r>
              <a:rPr lang="en-US" altLang="zh-CN" sz="2800" b="1">
                <a:solidFill>
                  <a:srgbClr val="FF0000"/>
                </a:solidFill>
                <a:latin typeface="宋体" panose="02010600030101010101" pitchFamily="2" charset="-122"/>
                <a:ea typeface="宋体" panose="02010600030101010101" pitchFamily="2" charset="-122"/>
                <a:cs typeface="宋体" panose="02010600030101010101" pitchFamily="2" charset="-122"/>
              </a:rPr>
              <a:t>张玉滚——担起乡村未来的80后教师</a:t>
            </a:r>
            <a:endParaRPr lang="en-US" altLang="zh-CN" sz="2800" b="1">
              <a:solidFill>
                <a:srgbClr val="FF0000"/>
              </a:solidFill>
              <a:latin typeface="宋体" panose="02010600030101010101" pitchFamily="2" charset="-122"/>
              <a:ea typeface="宋体" panose="02010600030101010101" pitchFamily="2" charset="-122"/>
              <a:cs typeface="宋体" panose="02010600030101010101" pitchFamily="2" charset="-122"/>
            </a:endParaRPr>
          </a:p>
          <a:p>
            <a:pPr>
              <a:lnSpc>
                <a:spcPct val="160000"/>
              </a:lnSpc>
            </a:pPr>
            <a:r>
              <a:rPr lang="en-US" altLang="zh-CN" sz="2800" b="1">
                <a:solidFill>
                  <a:srgbClr val="FF0000"/>
                </a:solidFill>
                <a:latin typeface="宋体" panose="02010600030101010101" pitchFamily="2" charset="-122"/>
                <a:ea typeface="宋体" panose="02010600030101010101" pitchFamily="2" charset="-122"/>
                <a:cs typeface="宋体" panose="02010600030101010101" pitchFamily="2" charset="-122"/>
              </a:rPr>
              <a:t>    </a:t>
            </a:r>
            <a:r>
              <a:rPr lang="en-US" altLang="zh-CN" sz="2800" b="1">
                <a:latin typeface="宋体" panose="02010600030101010101" pitchFamily="2" charset="-122"/>
                <a:ea typeface="宋体" panose="02010600030101010101" pitchFamily="2" charset="-122"/>
                <a:cs typeface="宋体" panose="02010600030101010101" pitchFamily="2" charset="-122"/>
              </a:rPr>
              <a:t>张玉滚大学毕业后，放弃在城市的工作机会，回到家乡，从一名每月拿30元钱补助、年底再分100斤粮食的民办教师干起，一干就是17年。学校地处偏僻，路没修好时，他靠一根扁担，一挑就是5年，把学生的课本、文具挑进了大山。他是这里的全能教师，手执教鞭能上课，掂起勺子能做饭，握起剪刀能裁缝，打开药箱能治病。由于常年操劳，“80后”的他鬓角斑白、脸上布满皱纹。</a:t>
            </a:r>
            <a:endParaRPr lang="en-US" altLang="zh-CN" sz="2800" b="1">
              <a:latin typeface="宋体" panose="02010600030101010101" pitchFamily="2" charset="-122"/>
              <a:ea typeface="宋体" panose="02010600030101010101" pitchFamily="2" charset="-122"/>
              <a:cs typeface="宋体" panose="02010600030101010101" pitchFamily="2" charset="-122"/>
            </a:endParaRPr>
          </a:p>
        </p:txBody>
      </p:sp>
      <p:sp>
        <p:nvSpPr>
          <p:cNvPr id="10" name="文本框 9" title=""/>
          <p:cNvSpPr txBox="1"/>
          <p:nvPr/>
        </p:nvSpPr>
        <p:spPr>
          <a:xfrm>
            <a:off x="5027930" y="66675"/>
            <a:ext cx="297561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rgbClr val="FF0000"/>
                </a:solidFill>
                <a:latin typeface="黑体" panose="02010609060101010101" charset="-122"/>
                <a:ea typeface="黑体" panose="02010609060101010101" charset="-122"/>
                <a:sym typeface="+mn-ea"/>
              </a:rPr>
              <a:t>人物素材</a:t>
            </a:r>
            <a:endParaRPr lang="zh-CN" altLang="en-US" sz="3600" b="1">
              <a:solidFill>
                <a:srgbClr val="FF0000"/>
              </a:solidFill>
              <a:latin typeface="黑体" panose="02010609060101010101" charset="-122"/>
              <a:ea typeface="黑体" panose="02010609060101010101" charset="-122"/>
              <a:sym typeface="+mn-ea"/>
            </a:endParaRPr>
          </a:p>
        </p:txBody>
      </p:sp>
      <p:pic>
        <p:nvPicPr>
          <p:cNvPr id="6" name="图片 5" title=""/>
          <p:cNvPicPr>
            <a:picLocks noChangeAspect="1"/>
          </p:cNvPicPr>
          <p:nvPr/>
        </p:nvPicPr>
        <p:blipFill>
          <a:blip r:embed="rId2"/>
          <a:srcRect l="8324" r="7563" b="3426"/>
          <a:stretch>
            <a:fillRect/>
          </a:stretch>
        </p:blipFill>
        <p:spPr>
          <a:xfrm>
            <a:off x="10885805" y="5571490"/>
            <a:ext cx="1306195" cy="1286510"/>
          </a:xfrm>
          <a:prstGeom prst="ellipse">
            <a:avLst/>
          </a:prstGeom>
        </p:spPr>
      </p:pic>
    </p:spTree>
    <p:custDataLst>
      <p:tags r:id="rId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title=""/>
          <p:cNvGrpSpPr/>
          <p:nvPr/>
        </p:nvGrpSpPr>
        <p:grpSpPr>
          <a:xfrm>
            <a:off x="102235" y="683895"/>
            <a:ext cx="11948795" cy="6174105"/>
            <a:chOff x="2167" y="2254"/>
            <a:chExt cx="4303" cy="6565"/>
          </a:xfrm>
        </p:grpSpPr>
        <p:sp>
          <p:nvSpPr>
            <p:cNvPr id="2" name="矩形 1"/>
            <p:cNvSpPr/>
            <p:nvPr/>
          </p:nvSpPr>
          <p:spPr>
            <a:xfrm>
              <a:off x="2167" y="2254"/>
              <a:ext cx="4303" cy="65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矩形 2"/>
            <p:cNvSpPr/>
            <p:nvPr/>
          </p:nvSpPr>
          <p:spPr>
            <a:xfrm>
              <a:off x="2262" y="2545"/>
              <a:ext cx="4109" cy="6017"/>
            </a:xfrm>
            <a:prstGeom prst="rect">
              <a:avLst/>
            </a:prstGeom>
            <a:noFill/>
            <a:ln w="28575">
              <a:solidFill>
                <a:srgbClr val="131932"/>
              </a:solidFill>
            </a:ln>
            <a:extLst>
              <a:ext uri="{909E8E84-426E-40DD-AFC4-6F175D3DCCD1}">
                <a14:hiddenFill xmlns:a14="http://schemas.microsoft.com/office/drawing/2010/main">
                  <a:solidFill>
                    <a:srgbClr val="101327"/>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5" name="文本框 4" title=""/>
          <p:cNvSpPr txBox="1"/>
          <p:nvPr/>
        </p:nvSpPr>
        <p:spPr>
          <a:xfrm>
            <a:off x="513715" y="1009015"/>
            <a:ext cx="11262360" cy="527304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endParaRPr lang="en-US" altLang="zh-CN" sz="2800" b="1">
              <a:latin typeface="宋体" panose="02010600030101010101" pitchFamily="2" charset="-122"/>
              <a:ea typeface="宋体" panose="02010600030101010101" pitchFamily="2" charset="-122"/>
              <a:cs typeface="宋体" panose="02010600030101010101" pitchFamily="2" charset="-122"/>
            </a:endParaRPr>
          </a:p>
        </p:txBody>
      </p:sp>
      <p:sp>
        <p:nvSpPr>
          <p:cNvPr id="6" name="文本框 5" title=""/>
          <p:cNvSpPr txBox="1"/>
          <p:nvPr/>
        </p:nvSpPr>
        <p:spPr>
          <a:xfrm>
            <a:off x="4913630" y="184785"/>
            <a:ext cx="2998470"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b="1">
                <a:solidFill>
                  <a:srgbClr val="FF0000"/>
                </a:solidFill>
                <a:latin typeface="黑体" panose="02010609060101010101" charset="-122"/>
                <a:ea typeface="黑体" panose="02010609060101010101" charset="-122"/>
                <a:sym typeface="+mn-ea"/>
              </a:rPr>
              <a:t> </a:t>
            </a:r>
            <a:r>
              <a:rPr lang="zh-CN" altLang="en-US" sz="3600" b="1">
                <a:solidFill>
                  <a:srgbClr val="FF0000"/>
                </a:solidFill>
                <a:latin typeface="黑体" panose="02010609060101010101" charset="-122"/>
                <a:ea typeface="黑体" panose="02010609060101010101" charset="-122"/>
                <a:sym typeface="+mn-ea"/>
              </a:rPr>
              <a:t>人物素材</a:t>
            </a:r>
            <a:endParaRPr lang="zh-CN" altLang="en-US" sz="3600" b="1">
              <a:solidFill>
                <a:srgbClr val="FF0000"/>
              </a:solidFill>
              <a:latin typeface="黑体" panose="02010609060101010101" charset="-122"/>
              <a:ea typeface="黑体" panose="02010609060101010101" charset="-122"/>
              <a:sym typeface="+mn-ea"/>
            </a:endParaRPr>
          </a:p>
        </p:txBody>
      </p:sp>
      <p:pic>
        <p:nvPicPr>
          <p:cNvPr id="103" name="图片 102" title=""/>
          <p:cNvPicPr/>
          <p:nvPr/>
        </p:nvPicPr>
        <p:blipFill>
          <a:blip r:embed="rId2"/>
          <a:stretch>
            <a:fillRect/>
          </a:stretch>
        </p:blipFill>
        <p:spPr>
          <a:xfrm>
            <a:off x="6108700" y="925195"/>
            <a:ext cx="5667375" cy="5690870"/>
          </a:xfrm>
          <a:prstGeom prst="rect">
            <a:avLst/>
          </a:prstGeom>
          <a:noFill/>
          <a:ln w="9525">
            <a:noFill/>
          </a:ln>
        </p:spPr>
      </p:pic>
      <p:pic>
        <p:nvPicPr>
          <p:cNvPr id="104" name="图片 103" title=""/>
          <p:cNvPicPr/>
          <p:nvPr/>
        </p:nvPicPr>
        <p:blipFill>
          <a:blip r:embed="rId3"/>
          <a:stretch>
            <a:fillRect/>
          </a:stretch>
        </p:blipFill>
        <p:spPr>
          <a:xfrm>
            <a:off x="406400" y="957580"/>
            <a:ext cx="5501005" cy="5658485"/>
          </a:xfrm>
          <a:prstGeom prst="rect">
            <a:avLst/>
          </a:prstGeom>
          <a:noFill/>
          <a:ln w="9525">
            <a:noFill/>
          </a:ln>
        </p:spPr>
      </p:pic>
      <p:pic>
        <p:nvPicPr>
          <p:cNvPr id="7" name="Picture 7"/>
          <p:cNvPicPr>
            <a:picLocks noChangeAspect="1"/>
          </p:cNvPicPr>
          <p:nvPr/>
        </p:nvPicPr>
        <p:blipFill>
          <a:blip r:embed="rId4"/>
          <a:stretch>
            <a:fillRect/>
          </a:stretch>
        </p:blipFill>
        <p:spPr>
          <a:xfrm flipH="1">
            <a:off x="11849100" y="10515600"/>
            <a:ext cx="0" cy="0"/>
          </a:xfrm>
          <a:prstGeom prst="rect">
            <a:avLst/>
          </a:prstGeom>
          <a:ln>
            <a:noFill/>
          </a:ln>
        </p:spPr>
      </p:pic>
    </p:spTree>
    <p:custDataLst>
      <p:tags r:id="rId5"/>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title=""/>
          <p:cNvGrpSpPr/>
          <p:nvPr/>
        </p:nvGrpSpPr>
        <p:grpSpPr>
          <a:xfrm>
            <a:off x="102235" y="683895"/>
            <a:ext cx="11948795" cy="6174105"/>
            <a:chOff x="2167" y="2254"/>
            <a:chExt cx="4303" cy="6565"/>
          </a:xfrm>
        </p:grpSpPr>
        <p:sp>
          <p:nvSpPr>
            <p:cNvPr id="2" name="矩形 1"/>
            <p:cNvSpPr/>
            <p:nvPr/>
          </p:nvSpPr>
          <p:spPr>
            <a:xfrm>
              <a:off x="2167" y="2254"/>
              <a:ext cx="4303" cy="65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矩形 2"/>
            <p:cNvSpPr/>
            <p:nvPr/>
          </p:nvSpPr>
          <p:spPr>
            <a:xfrm>
              <a:off x="2262" y="2545"/>
              <a:ext cx="4109" cy="6017"/>
            </a:xfrm>
            <a:prstGeom prst="rect">
              <a:avLst/>
            </a:prstGeom>
            <a:noFill/>
            <a:ln w="28575">
              <a:solidFill>
                <a:srgbClr val="131932"/>
              </a:solidFill>
            </a:ln>
            <a:extLst>
              <a:ext uri="{909E8E84-426E-40DD-AFC4-6F175D3DCCD1}">
                <a14:hiddenFill xmlns:a14="http://schemas.microsoft.com/office/drawing/2010/main">
                  <a:solidFill>
                    <a:srgbClr val="101327"/>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5" name="文本框 4" title=""/>
          <p:cNvSpPr txBox="1"/>
          <p:nvPr/>
        </p:nvSpPr>
        <p:spPr>
          <a:xfrm>
            <a:off x="513715" y="1009015"/>
            <a:ext cx="11262360" cy="527304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endParaRPr lang="en-US" altLang="zh-CN" sz="2800" b="1">
              <a:latin typeface="宋体" panose="02010600030101010101" pitchFamily="2" charset="-122"/>
              <a:ea typeface="宋体" panose="02010600030101010101" pitchFamily="2" charset="-122"/>
              <a:cs typeface="宋体" panose="02010600030101010101" pitchFamily="2" charset="-122"/>
            </a:endParaRPr>
          </a:p>
        </p:txBody>
      </p:sp>
      <p:sp>
        <p:nvSpPr>
          <p:cNvPr id="100" name="文本框 99" title=""/>
          <p:cNvSpPr txBox="1"/>
          <p:nvPr/>
        </p:nvSpPr>
        <p:spPr>
          <a:xfrm>
            <a:off x="513715" y="927735"/>
            <a:ext cx="11097895" cy="551561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buClrTx/>
              <a:buSzTx/>
              <a:buNone/>
            </a:pPr>
            <a:r>
              <a:rPr lang="en-US" altLang="zh-CN" sz="2800" b="1">
                <a:latin typeface="宋体" panose="02010600030101010101" pitchFamily="2" charset="-122"/>
                <a:ea typeface="宋体" panose="02010600030101010101" pitchFamily="2" charset="-122"/>
                <a:cs typeface="宋体" panose="02010600030101010101" pitchFamily="2" charset="-122"/>
              </a:rPr>
              <a:t>   </a:t>
            </a:r>
            <a:r>
              <a:rPr lang="en-US" altLang="zh-CN" sz="2800" b="1">
                <a:solidFill>
                  <a:srgbClr val="FF0000"/>
                </a:solidFill>
                <a:latin typeface="宋体" panose="02010600030101010101" pitchFamily="2" charset="-122"/>
                <a:ea typeface="宋体" panose="02010600030101010101" pitchFamily="2" charset="-122"/>
                <a:cs typeface="宋体" panose="02010600030101010101" pitchFamily="2" charset="-122"/>
              </a:rPr>
              <a:t> 申纪兰——初心不改的农村的先进模范代表</a:t>
            </a:r>
            <a:endParaRPr lang="en-US" altLang="zh-CN" sz="2800" b="1">
              <a:solidFill>
                <a:srgbClr val="FF0000"/>
              </a:solidFill>
              <a:latin typeface="宋体" panose="02010600030101010101" pitchFamily="2" charset="-122"/>
              <a:ea typeface="宋体" panose="02010600030101010101" pitchFamily="2" charset="-122"/>
              <a:cs typeface="宋体" panose="02010600030101010101" pitchFamily="2" charset="-122"/>
            </a:endParaRPr>
          </a:p>
          <a:p>
            <a:pPr algn="l">
              <a:lnSpc>
                <a:spcPct val="140000"/>
              </a:lnSpc>
              <a:buClrTx/>
              <a:buSzTx/>
              <a:buNone/>
            </a:pPr>
            <a:r>
              <a:rPr lang="en-US" altLang="zh-CN" sz="2800" b="1">
                <a:solidFill>
                  <a:srgbClr val="FF0000"/>
                </a:solidFill>
                <a:latin typeface="宋体" panose="02010600030101010101" pitchFamily="2" charset="-122"/>
                <a:ea typeface="宋体" panose="02010600030101010101" pitchFamily="2" charset="-122"/>
                <a:cs typeface="宋体" panose="02010600030101010101" pitchFamily="2" charset="-122"/>
              </a:rPr>
              <a:t>   </a:t>
            </a:r>
            <a:r>
              <a:rPr lang="en-US" altLang="zh-CN" sz="2800" b="1">
                <a:solidFill>
                  <a:schemeClr val="tx1"/>
                </a:solidFill>
                <a:latin typeface="宋体" panose="02010600030101010101" pitchFamily="2" charset="-122"/>
                <a:ea typeface="宋体" panose="02010600030101010101" pitchFamily="2" charset="-122"/>
                <a:cs typeface="宋体" panose="02010600030101010101" pitchFamily="2" charset="-122"/>
              </a:rPr>
              <a:t> 申纪兰，女，汉族，中共党员，1929年12月出生，山西平顺人，山西省平顺县西沟村党总支副书记，山西省妇联原主任，长治市人大常委会原副主任，平顺县委原副书记。改革开放以来，她不断探索山区发展道路，全面发展农、林、牧、副生产，带领平顺县西沟村人治山治沟、兴企办厂，逐浪市场经济大潮，奋力建设小康新村，西沟村的发展始终走在山西前列。她是唯一连任十三届的全国人大代表，初心不改、矢志不渝。荣获“全国劳动模范”“全国优秀共产党员”“全国道德模范”等称号。</a:t>
            </a:r>
            <a:endParaRPr lang="en-US" altLang="zh-CN" sz="2800" b="1">
              <a:solidFill>
                <a:schemeClr val="tx1"/>
              </a:solidFill>
              <a:latin typeface="宋体" panose="02010600030101010101" pitchFamily="2" charset="-122"/>
              <a:ea typeface="宋体" panose="02010600030101010101" pitchFamily="2" charset="-122"/>
              <a:cs typeface="宋体" panose="02010600030101010101" pitchFamily="2" charset="-122"/>
            </a:endParaRPr>
          </a:p>
        </p:txBody>
      </p:sp>
      <p:sp>
        <p:nvSpPr>
          <p:cNvPr id="6" name="文本框 5" title=""/>
          <p:cNvSpPr txBox="1"/>
          <p:nvPr/>
        </p:nvSpPr>
        <p:spPr>
          <a:xfrm>
            <a:off x="4913630" y="184785"/>
            <a:ext cx="2998470"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b="1">
                <a:solidFill>
                  <a:srgbClr val="FF0000"/>
                </a:solidFill>
                <a:latin typeface="黑体" panose="02010609060101010101" charset="-122"/>
                <a:ea typeface="黑体" panose="02010609060101010101" charset="-122"/>
                <a:sym typeface="+mn-ea"/>
              </a:rPr>
              <a:t> </a:t>
            </a:r>
            <a:r>
              <a:rPr lang="zh-CN" altLang="en-US" sz="3600" b="1">
                <a:solidFill>
                  <a:srgbClr val="FF0000"/>
                </a:solidFill>
                <a:latin typeface="黑体" panose="02010609060101010101" charset="-122"/>
                <a:ea typeface="黑体" panose="02010609060101010101" charset="-122"/>
                <a:sym typeface="+mn-ea"/>
              </a:rPr>
              <a:t>人物素材</a:t>
            </a:r>
            <a:endParaRPr lang="zh-CN" altLang="en-US" sz="3600" b="1">
              <a:solidFill>
                <a:srgbClr val="FF0000"/>
              </a:solidFill>
              <a:latin typeface="黑体" panose="02010609060101010101" charset="-122"/>
              <a:ea typeface="黑体" panose="02010609060101010101" charset="-122"/>
              <a:sym typeface="+mn-ea"/>
            </a:endParaRPr>
          </a:p>
        </p:txBody>
      </p:sp>
    </p:spTree>
    <p:custDataLst>
      <p:tags r:id="rId2"/>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title=""/>
          <p:cNvGrpSpPr/>
          <p:nvPr/>
        </p:nvGrpSpPr>
        <p:grpSpPr>
          <a:xfrm>
            <a:off x="102235" y="683895"/>
            <a:ext cx="11948795" cy="6174105"/>
            <a:chOff x="2167" y="2254"/>
            <a:chExt cx="4303" cy="6565"/>
          </a:xfrm>
        </p:grpSpPr>
        <p:sp>
          <p:nvSpPr>
            <p:cNvPr id="2" name="矩形 1"/>
            <p:cNvSpPr/>
            <p:nvPr/>
          </p:nvSpPr>
          <p:spPr>
            <a:xfrm>
              <a:off x="2167" y="2254"/>
              <a:ext cx="4303" cy="65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矩形 2"/>
            <p:cNvSpPr/>
            <p:nvPr/>
          </p:nvSpPr>
          <p:spPr>
            <a:xfrm>
              <a:off x="2262" y="2545"/>
              <a:ext cx="4109" cy="6017"/>
            </a:xfrm>
            <a:prstGeom prst="rect">
              <a:avLst/>
            </a:prstGeom>
            <a:noFill/>
            <a:ln w="28575">
              <a:solidFill>
                <a:srgbClr val="131932"/>
              </a:solidFill>
            </a:ln>
            <a:extLst>
              <a:ext uri="{909E8E84-426E-40DD-AFC4-6F175D3DCCD1}">
                <a14:hiddenFill xmlns:a14="http://schemas.microsoft.com/office/drawing/2010/main">
                  <a:solidFill>
                    <a:srgbClr val="101327"/>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5" name="文本框 4" title=""/>
          <p:cNvSpPr txBox="1"/>
          <p:nvPr/>
        </p:nvSpPr>
        <p:spPr>
          <a:xfrm>
            <a:off x="513715" y="1009015"/>
            <a:ext cx="11262360" cy="527304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endParaRPr lang="en-US" altLang="zh-CN" sz="2800" b="1">
              <a:latin typeface="宋体" panose="02010600030101010101" pitchFamily="2" charset="-122"/>
              <a:ea typeface="宋体" panose="02010600030101010101" pitchFamily="2" charset="-122"/>
              <a:cs typeface="宋体" panose="02010600030101010101" pitchFamily="2" charset="-122"/>
            </a:endParaRPr>
          </a:p>
        </p:txBody>
      </p:sp>
      <p:sp>
        <p:nvSpPr>
          <p:cNvPr id="100" name="文本框 99" title=""/>
          <p:cNvSpPr txBox="1"/>
          <p:nvPr/>
        </p:nvSpPr>
        <p:spPr>
          <a:xfrm>
            <a:off x="513715" y="927735"/>
            <a:ext cx="11097895" cy="56889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None/>
            </a:pPr>
            <a:r>
              <a:rPr lang="en-US" altLang="zh-CN" sz="2800" b="1">
                <a:latin typeface="宋体" panose="02010600030101010101" pitchFamily="2" charset="-122"/>
                <a:ea typeface="宋体" panose="02010600030101010101" pitchFamily="2" charset="-122"/>
                <a:cs typeface="宋体" panose="02010600030101010101" pitchFamily="2" charset="-122"/>
              </a:rPr>
              <a:t>   </a:t>
            </a:r>
            <a:r>
              <a:rPr lang="en-US" altLang="zh-CN" sz="2800" b="1">
                <a:solidFill>
                  <a:srgbClr val="FF0000"/>
                </a:solidFill>
                <a:latin typeface="宋体" panose="02010600030101010101" pitchFamily="2" charset="-122"/>
                <a:ea typeface="宋体" panose="02010600030101010101" pitchFamily="2" charset="-122"/>
                <a:cs typeface="宋体" panose="02010600030101010101" pitchFamily="2" charset="-122"/>
              </a:rPr>
              <a:t> 吴金印——乡镇基层党员干部的优秀代表</a:t>
            </a:r>
            <a:endParaRPr lang="en-US" altLang="zh-CN" sz="2800" b="1">
              <a:solidFill>
                <a:srgbClr val="FF0000"/>
              </a:solidFill>
              <a:latin typeface="宋体" panose="02010600030101010101" pitchFamily="2" charset="-122"/>
              <a:ea typeface="宋体" panose="02010600030101010101" pitchFamily="2" charset="-122"/>
              <a:cs typeface="宋体" panose="02010600030101010101" pitchFamily="2" charset="-122"/>
            </a:endParaRPr>
          </a:p>
          <a:p>
            <a:pPr algn="l">
              <a:lnSpc>
                <a:spcPct val="130000"/>
              </a:lnSpc>
              <a:buClrTx/>
              <a:buSzTx/>
              <a:buNone/>
            </a:pPr>
            <a:r>
              <a:rPr lang="en-US" altLang="zh-CN" sz="2800" b="1">
                <a:solidFill>
                  <a:srgbClr val="FF0000"/>
                </a:solidFill>
                <a:latin typeface="宋体" panose="02010600030101010101" pitchFamily="2" charset="-122"/>
                <a:ea typeface="宋体" panose="02010600030101010101" pitchFamily="2" charset="-122"/>
                <a:cs typeface="宋体" panose="02010600030101010101" pitchFamily="2" charset="-122"/>
              </a:rPr>
              <a:t>    </a:t>
            </a:r>
            <a:r>
              <a:rPr lang="en-US" altLang="zh-CN" sz="2800" b="1">
                <a:solidFill>
                  <a:schemeClr val="tx1"/>
                </a:solidFill>
                <a:latin typeface="宋体" panose="02010600030101010101" pitchFamily="2" charset="-122"/>
                <a:ea typeface="宋体" panose="02010600030101010101" pitchFamily="2" charset="-122"/>
                <a:cs typeface="宋体" panose="02010600030101010101" pitchFamily="2" charset="-122"/>
              </a:rPr>
              <a:t>吴金印，男，汉族，中共党员，1942年7月出生，河南卫辉人，河南省卫辉市唐庄镇党委书记，新乡市人大常委会原副主任，第十五届中央候补委员。他担任乡镇党委书记40多年来，不忘初心、牢记使命，把群众当亲人，扎根农村基层，苦干实干，带领群众治水开洞、修筑大坝水库、营造良田，干出了使荒山野沟变成米粮川的不平凡业绩。任唐庄镇党委书记期间，带领群众兴建林果园、蔬菜园，创办乡镇集体企业，把一穷二白的唐庄建设成了全国综合实力千强镇、省经济发达镇，被誉为“乡镇党委书记的榜样”。荣获“全国优秀共产党员”“全国优秀党务工作者”称号和“全国五一劳动奖章”。 </a:t>
            </a:r>
            <a:endParaRPr lang="en-US" altLang="zh-CN" sz="2800" b="1">
              <a:solidFill>
                <a:schemeClr val="tx1"/>
              </a:solidFill>
              <a:latin typeface="宋体" panose="02010600030101010101" pitchFamily="2" charset="-122"/>
              <a:ea typeface="宋体" panose="02010600030101010101" pitchFamily="2" charset="-122"/>
              <a:cs typeface="宋体" panose="02010600030101010101" pitchFamily="2" charset="-122"/>
            </a:endParaRPr>
          </a:p>
        </p:txBody>
      </p:sp>
      <p:sp>
        <p:nvSpPr>
          <p:cNvPr id="6" name="文本框 5" title=""/>
          <p:cNvSpPr txBox="1"/>
          <p:nvPr/>
        </p:nvSpPr>
        <p:spPr>
          <a:xfrm>
            <a:off x="4913630" y="184785"/>
            <a:ext cx="2998470"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b="1">
                <a:solidFill>
                  <a:srgbClr val="FF0000"/>
                </a:solidFill>
                <a:latin typeface="黑体" panose="02010609060101010101" charset="-122"/>
                <a:ea typeface="黑体" panose="02010609060101010101" charset="-122"/>
                <a:sym typeface="+mn-ea"/>
              </a:rPr>
              <a:t> </a:t>
            </a:r>
            <a:r>
              <a:rPr lang="zh-CN" altLang="en-US" sz="3600" b="1">
                <a:solidFill>
                  <a:srgbClr val="FF0000"/>
                </a:solidFill>
                <a:latin typeface="黑体" panose="02010609060101010101" charset="-122"/>
                <a:ea typeface="黑体" panose="02010609060101010101" charset="-122"/>
                <a:sym typeface="+mn-ea"/>
              </a:rPr>
              <a:t>人物素材</a:t>
            </a:r>
            <a:endParaRPr lang="zh-CN" altLang="en-US" sz="3600" b="1">
              <a:solidFill>
                <a:srgbClr val="FF0000"/>
              </a:solidFill>
              <a:latin typeface="黑体" panose="02010609060101010101" charset="-122"/>
              <a:ea typeface="黑体" panose="02010609060101010101" charset="-122"/>
              <a:sym typeface="+mn-ea"/>
            </a:endParaRPr>
          </a:p>
        </p:txBody>
      </p:sp>
    </p:spTree>
    <p:custDataLst>
      <p:tags r:id="rId2"/>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title=""/>
          <p:cNvGrpSpPr/>
          <p:nvPr/>
        </p:nvGrpSpPr>
        <p:grpSpPr>
          <a:xfrm>
            <a:off x="102235" y="683895"/>
            <a:ext cx="11948795" cy="6174105"/>
            <a:chOff x="2167" y="2254"/>
            <a:chExt cx="4303" cy="6565"/>
          </a:xfrm>
        </p:grpSpPr>
        <p:sp>
          <p:nvSpPr>
            <p:cNvPr id="2" name="矩形 1"/>
            <p:cNvSpPr/>
            <p:nvPr/>
          </p:nvSpPr>
          <p:spPr>
            <a:xfrm>
              <a:off x="2167" y="2254"/>
              <a:ext cx="4303" cy="65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矩形 2"/>
            <p:cNvSpPr/>
            <p:nvPr/>
          </p:nvSpPr>
          <p:spPr>
            <a:xfrm>
              <a:off x="2262" y="2545"/>
              <a:ext cx="4109" cy="6017"/>
            </a:xfrm>
            <a:prstGeom prst="rect">
              <a:avLst/>
            </a:prstGeom>
            <a:noFill/>
            <a:ln w="28575">
              <a:solidFill>
                <a:srgbClr val="131932"/>
              </a:solidFill>
            </a:ln>
            <a:extLst>
              <a:ext uri="{909E8E84-426E-40DD-AFC4-6F175D3DCCD1}">
                <a14:hiddenFill xmlns:a14="http://schemas.microsoft.com/office/drawing/2010/main">
                  <a:solidFill>
                    <a:srgbClr val="101327"/>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5" name="文本框 4" title=""/>
          <p:cNvSpPr txBox="1"/>
          <p:nvPr/>
        </p:nvSpPr>
        <p:spPr>
          <a:xfrm>
            <a:off x="513715" y="1009015"/>
            <a:ext cx="11262360" cy="527304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endParaRPr lang="en-US" altLang="zh-CN" sz="2800" b="1">
              <a:latin typeface="宋体" panose="02010600030101010101" pitchFamily="2" charset="-122"/>
              <a:ea typeface="宋体" panose="02010600030101010101" pitchFamily="2" charset="-122"/>
              <a:cs typeface="宋体" panose="02010600030101010101" pitchFamily="2" charset="-122"/>
            </a:endParaRPr>
          </a:p>
        </p:txBody>
      </p:sp>
      <p:sp>
        <p:nvSpPr>
          <p:cNvPr id="100" name="文本框 99" title=""/>
          <p:cNvSpPr txBox="1"/>
          <p:nvPr/>
        </p:nvSpPr>
        <p:spPr>
          <a:xfrm>
            <a:off x="366395" y="927735"/>
            <a:ext cx="11410315" cy="577596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buClrTx/>
              <a:buSzTx/>
              <a:buNone/>
            </a:pPr>
            <a:r>
              <a:rPr lang="en-US" altLang="zh-CN" sz="2800" b="1">
                <a:latin typeface="宋体" panose="02010600030101010101" pitchFamily="2" charset="-122"/>
                <a:ea typeface="宋体" panose="02010600030101010101" pitchFamily="2" charset="-122"/>
                <a:cs typeface="宋体" panose="02010600030101010101" pitchFamily="2" charset="-122"/>
              </a:rPr>
              <a:t>   </a:t>
            </a:r>
            <a:r>
              <a:rPr lang="en-US" altLang="zh-CN" sz="2800" b="1">
                <a:solidFill>
                  <a:srgbClr val="FF0000"/>
                </a:solidFill>
                <a:latin typeface="宋体" panose="02010600030101010101" pitchFamily="2" charset="-122"/>
                <a:ea typeface="宋体" panose="02010600030101010101" pitchFamily="2" charset="-122"/>
                <a:cs typeface="宋体" panose="02010600030101010101" pitchFamily="2" charset="-122"/>
              </a:rPr>
              <a:t> 余留芬——深度贫困地区带领村民脱贫攻坚的优秀代表</a:t>
            </a:r>
            <a:endParaRPr lang="en-US" altLang="zh-CN" sz="2800" b="1">
              <a:solidFill>
                <a:srgbClr val="FF0000"/>
              </a:solidFill>
              <a:latin typeface="宋体" panose="02010600030101010101" pitchFamily="2" charset="-122"/>
              <a:ea typeface="宋体" panose="02010600030101010101" pitchFamily="2" charset="-122"/>
              <a:cs typeface="宋体" panose="02010600030101010101" pitchFamily="2" charset="-122"/>
            </a:endParaRPr>
          </a:p>
          <a:p>
            <a:pPr algn="l">
              <a:lnSpc>
                <a:spcPct val="120000"/>
              </a:lnSpc>
              <a:buClrTx/>
              <a:buSzTx/>
              <a:buNone/>
            </a:pPr>
            <a:r>
              <a:rPr lang="en-US" altLang="zh-CN" sz="2800" b="1">
                <a:solidFill>
                  <a:srgbClr val="FF0000"/>
                </a:solidFill>
                <a:latin typeface="宋体" panose="02010600030101010101" pitchFamily="2" charset="-122"/>
                <a:ea typeface="宋体" panose="02010600030101010101" pitchFamily="2" charset="-122"/>
                <a:cs typeface="宋体" panose="02010600030101010101" pitchFamily="2" charset="-122"/>
              </a:rPr>
              <a:t>    </a:t>
            </a:r>
            <a:r>
              <a:rPr lang="en-US" altLang="zh-CN" sz="2800" b="1">
                <a:solidFill>
                  <a:schemeClr val="tx1"/>
                </a:solidFill>
                <a:latin typeface="宋体" panose="02010600030101010101" pitchFamily="2" charset="-122"/>
                <a:ea typeface="宋体" panose="02010600030101010101" pitchFamily="2" charset="-122"/>
                <a:cs typeface="宋体" panose="02010600030101010101" pitchFamily="2" charset="-122"/>
              </a:rPr>
              <a:t>余留芬，女，汉族，中共党员，1969年8月出生，贵州盘州人，贵州省盘州市淤泥乡岩博联村党委书记、岩博村党委书记，党的十七大、十八大、十九大代表。她以发展经济、富裕百姓为己任，扎根基层、改革创新，坚持抓党建促脱贫和人才强村战略，狠抓产业脱贫和产业引领发展，组织动员群众修路通水、买林场、办酒场，大力发展集体经济产业，使岩博村从一个人均纯收入不足800元、1/3村民没过温饱线、村级债务缠身的贫困村，发展成为人均纯收入1.86万元、集体资产达7600万元、远近闻名的“先进村、文明村、示范村、小康村”。荣获“全国优秀共产党员”“全国三八红旗手标兵”“全国脱贫攻坚奖奋进奖”“贵州省劳动模范”等称号。</a:t>
            </a:r>
            <a:endParaRPr lang="en-US" altLang="zh-CN" sz="2800" b="1">
              <a:solidFill>
                <a:schemeClr val="tx1"/>
              </a:solidFill>
              <a:latin typeface="宋体" panose="02010600030101010101" pitchFamily="2" charset="-122"/>
              <a:ea typeface="宋体" panose="02010600030101010101" pitchFamily="2" charset="-122"/>
              <a:cs typeface="宋体" panose="02010600030101010101" pitchFamily="2" charset="-122"/>
            </a:endParaRPr>
          </a:p>
        </p:txBody>
      </p:sp>
      <p:sp>
        <p:nvSpPr>
          <p:cNvPr id="6" name="文本框 5" title=""/>
          <p:cNvSpPr txBox="1"/>
          <p:nvPr/>
        </p:nvSpPr>
        <p:spPr>
          <a:xfrm>
            <a:off x="4913630" y="184785"/>
            <a:ext cx="2998470"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b="1">
                <a:solidFill>
                  <a:srgbClr val="FF0000"/>
                </a:solidFill>
                <a:latin typeface="黑体" panose="02010609060101010101" charset="-122"/>
                <a:ea typeface="黑体" panose="02010609060101010101" charset="-122"/>
                <a:sym typeface="+mn-ea"/>
              </a:rPr>
              <a:t> </a:t>
            </a:r>
            <a:r>
              <a:rPr lang="zh-CN" altLang="en-US" sz="3600" b="1">
                <a:solidFill>
                  <a:srgbClr val="FF0000"/>
                </a:solidFill>
                <a:latin typeface="黑体" panose="02010609060101010101" charset="-122"/>
                <a:ea typeface="黑体" panose="02010609060101010101" charset="-122"/>
                <a:sym typeface="+mn-ea"/>
              </a:rPr>
              <a:t>人物素材</a:t>
            </a:r>
            <a:endParaRPr lang="zh-CN" altLang="en-US" sz="3600" b="1">
              <a:solidFill>
                <a:srgbClr val="FF0000"/>
              </a:solidFill>
              <a:latin typeface="黑体" panose="02010609060101010101" charset="-122"/>
              <a:ea typeface="黑体" panose="02010609060101010101" charset="-122"/>
              <a:sym typeface="+mn-ea"/>
            </a:endParaRPr>
          </a:p>
        </p:txBody>
      </p:sp>
    </p:spTree>
    <p:custDataLst>
      <p:tags r:id="rId2"/>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title=""/>
          <p:cNvGrpSpPr/>
          <p:nvPr/>
        </p:nvGrpSpPr>
        <p:grpSpPr>
          <a:xfrm>
            <a:off x="102235" y="683895"/>
            <a:ext cx="11948795" cy="6174105"/>
            <a:chOff x="2167" y="2254"/>
            <a:chExt cx="4303" cy="6565"/>
          </a:xfrm>
        </p:grpSpPr>
        <p:sp>
          <p:nvSpPr>
            <p:cNvPr id="2" name="矩形 1"/>
            <p:cNvSpPr/>
            <p:nvPr/>
          </p:nvSpPr>
          <p:spPr>
            <a:xfrm>
              <a:off x="2167" y="2254"/>
              <a:ext cx="4303" cy="65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矩形 2"/>
            <p:cNvSpPr/>
            <p:nvPr/>
          </p:nvSpPr>
          <p:spPr>
            <a:xfrm>
              <a:off x="2262" y="2545"/>
              <a:ext cx="4109" cy="6017"/>
            </a:xfrm>
            <a:prstGeom prst="rect">
              <a:avLst/>
            </a:prstGeom>
            <a:noFill/>
            <a:ln w="28575">
              <a:solidFill>
                <a:srgbClr val="131932"/>
              </a:solidFill>
            </a:ln>
            <a:extLst>
              <a:ext uri="{909E8E84-426E-40DD-AFC4-6F175D3DCCD1}">
                <a14:hiddenFill xmlns:a14="http://schemas.microsoft.com/office/drawing/2010/main">
                  <a:solidFill>
                    <a:srgbClr val="101327"/>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5" name="文本框 4" title=""/>
          <p:cNvSpPr txBox="1"/>
          <p:nvPr/>
        </p:nvSpPr>
        <p:spPr>
          <a:xfrm>
            <a:off x="513715" y="1009015"/>
            <a:ext cx="11262360" cy="527304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endParaRPr lang="en-US" altLang="zh-CN" sz="2800" b="1">
              <a:latin typeface="宋体" panose="02010600030101010101" pitchFamily="2" charset="-122"/>
              <a:ea typeface="宋体" panose="02010600030101010101" pitchFamily="2" charset="-122"/>
              <a:cs typeface="宋体" panose="02010600030101010101" pitchFamily="2" charset="-122"/>
            </a:endParaRPr>
          </a:p>
        </p:txBody>
      </p:sp>
      <p:sp>
        <p:nvSpPr>
          <p:cNvPr id="100" name="文本框 99" title=""/>
          <p:cNvSpPr txBox="1"/>
          <p:nvPr/>
        </p:nvSpPr>
        <p:spPr>
          <a:xfrm>
            <a:off x="366395" y="954405"/>
            <a:ext cx="11410315" cy="56889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None/>
            </a:pPr>
            <a:r>
              <a:rPr lang="en-US" altLang="zh-CN" sz="2800" b="1">
                <a:latin typeface="宋体" panose="02010600030101010101" pitchFamily="2" charset="-122"/>
                <a:ea typeface="宋体" panose="02010600030101010101" pitchFamily="2" charset="-122"/>
                <a:cs typeface="宋体" panose="02010600030101010101" pitchFamily="2" charset="-122"/>
              </a:rPr>
              <a:t>   </a:t>
            </a:r>
            <a:r>
              <a:rPr lang="en-US" altLang="zh-CN" sz="2800" b="1">
                <a:solidFill>
                  <a:srgbClr val="FF0000"/>
                </a:solidFill>
                <a:latin typeface="宋体" panose="02010600030101010101" pitchFamily="2" charset="-122"/>
                <a:ea typeface="宋体" panose="02010600030101010101" pitchFamily="2" charset="-122"/>
                <a:cs typeface="宋体" panose="02010600030101010101" pitchFamily="2" charset="-122"/>
              </a:rPr>
              <a:t> 廷·巴特尔——扎根牧区、带领牧民脱贫致富的优秀基层干部</a:t>
            </a:r>
            <a:endParaRPr lang="en-US" altLang="zh-CN" sz="2800" b="1">
              <a:solidFill>
                <a:srgbClr val="FF0000"/>
              </a:solidFill>
              <a:latin typeface="宋体" panose="02010600030101010101" pitchFamily="2" charset="-122"/>
              <a:ea typeface="宋体" panose="02010600030101010101" pitchFamily="2" charset="-122"/>
              <a:cs typeface="宋体" panose="02010600030101010101" pitchFamily="2" charset="-122"/>
            </a:endParaRPr>
          </a:p>
          <a:p>
            <a:pPr algn="l">
              <a:lnSpc>
                <a:spcPct val="130000"/>
              </a:lnSpc>
              <a:buClrTx/>
              <a:buSzTx/>
              <a:buNone/>
            </a:pPr>
            <a:r>
              <a:rPr lang="en-US" altLang="zh-CN" sz="2800" b="1">
                <a:solidFill>
                  <a:srgbClr val="FF0000"/>
                </a:solidFill>
                <a:latin typeface="宋体" panose="02010600030101010101" pitchFamily="2" charset="-122"/>
                <a:ea typeface="宋体" panose="02010600030101010101" pitchFamily="2" charset="-122"/>
                <a:cs typeface="宋体" panose="02010600030101010101" pitchFamily="2" charset="-122"/>
              </a:rPr>
              <a:t>    </a:t>
            </a:r>
            <a:r>
              <a:rPr lang="en-US" altLang="zh-CN" sz="2800" b="1">
                <a:solidFill>
                  <a:schemeClr val="tx1"/>
                </a:solidFill>
                <a:latin typeface="宋体" panose="02010600030101010101" pitchFamily="2" charset="-122"/>
                <a:ea typeface="宋体" panose="02010600030101010101" pitchFamily="2" charset="-122"/>
                <a:cs typeface="宋体" panose="02010600030101010101" pitchFamily="2" charset="-122"/>
              </a:rPr>
              <a:t>廷·巴特尔，男，蒙古族，中共党员，1955年6月出生，内蒙古呼和浩特人，内蒙古自治区锡林郭勒盟阿巴嘎旗洪格尔高勒镇萨如拉图雅极调整畜群结构，进行精细化、科学化养殖，牧民人均纯收入从40年前的40元增加到现在的1.88万元，草原得到合理保护和利用，实现了生态保护与牧民增收的双赢。荣获“全国劳动模范”“全嘎查党支部原书记。1974年他从呼和浩特市来到洪格尔高勒镇萨如拉图雅嘎查下乡，由一名城市青年成为普通牧民。不断探索草原生态保护与经济发展的结合点，带领牧民划区轮牧、建设草原、积国优秀共产党员”“全国民族团结进步模范个人”等称号。</a:t>
            </a:r>
            <a:endParaRPr lang="en-US" altLang="zh-CN" sz="2800" b="1">
              <a:solidFill>
                <a:schemeClr val="tx1"/>
              </a:solidFill>
              <a:latin typeface="宋体" panose="02010600030101010101" pitchFamily="2" charset="-122"/>
              <a:ea typeface="宋体" panose="02010600030101010101" pitchFamily="2" charset="-122"/>
              <a:cs typeface="宋体" panose="02010600030101010101" pitchFamily="2" charset="-122"/>
            </a:endParaRPr>
          </a:p>
        </p:txBody>
      </p:sp>
      <p:sp>
        <p:nvSpPr>
          <p:cNvPr id="6" name="文本框 5" title=""/>
          <p:cNvSpPr txBox="1"/>
          <p:nvPr/>
        </p:nvSpPr>
        <p:spPr>
          <a:xfrm>
            <a:off x="4913630" y="184785"/>
            <a:ext cx="2998470"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b="1">
                <a:solidFill>
                  <a:srgbClr val="FF0000"/>
                </a:solidFill>
                <a:latin typeface="黑体" panose="02010609060101010101" charset="-122"/>
                <a:ea typeface="黑体" panose="02010609060101010101" charset="-122"/>
                <a:sym typeface="+mn-ea"/>
              </a:rPr>
              <a:t> </a:t>
            </a:r>
            <a:r>
              <a:rPr lang="zh-CN" altLang="en-US" sz="3600" b="1">
                <a:solidFill>
                  <a:srgbClr val="FF0000"/>
                </a:solidFill>
                <a:latin typeface="黑体" panose="02010609060101010101" charset="-122"/>
                <a:ea typeface="黑体" panose="02010609060101010101" charset="-122"/>
                <a:sym typeface="+mn-ea"/>
              </a:rPr>
              <a:t>人物素材</a:t>
            </a:r>
            <a:endParaRPr lang="zh-CN" altLang="en-US" sz="3600" b="1">
              <a:solidFill>
                <a:srgbClr val="FF0000"/>
              </a:solidFill>
              <a:latin typeface="黑体" panose="02010609060101010101" charset="-122"/>
              <a:ea typeface="黑体" panose="02010609060101010101" charset="-122"/>
              <a:sym typeface="+mn-ea"/>
            </a:endParaRPr>
          </a:p>
        </p:txBody>
      </p:sp>
    </p:spTree>
    <p:custDataLst>
      <p:tags r:id="rId2"/>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https://d.book118.com/207166041106006051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46.xml><?xml version="1.0" encoding="utf-8"?>
<p:tagLst xmlns:p="http://schemas.openxmlformats.org/presentationml/2006/main">
  <p:tag name="KSO_WM_BEAUTIFY_FLAG" val="#wm#"/>
  <p:tag name="KSO_WM_TAG_VERSION" val="1.0"/>
  <p:tag name="KSO_WM_TEMPLATE_CATEGORY" val="custom"/>
  <p:tag name="KSO_WM_TEMPLATE_INDEX" val="20187308"/>
  <p:tag name="KSO_WM_TEMPLATE_SUBCATEGORY" val="0"/>
  <p:tag name="KSO_WM_TEMPLATE_THUMBS_INDEX" val="1、2、3、6、8、10、11、12、15"/>
</p:tagLst>
</file>

<file path=ppt/tags/tag47.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48.xml><?xml version="1.0" encoding="utf-8"?>
<p:tagLst xmlns:p="http://schemas.openxmlformats.org/presentationml/2006/main">
  <p:tag name="KSO_WM_BEAUTIFY_FLAG" val=""/>
</p:tagLst>
</file>

<file path=ppt/tags/tag49.xml><?xml version="1.0" encoding="utf-8"?>
<p:tagLst xmlns:p="http://schemas.openxmlformats.org/presentationml/2006/main">
  <p:tag name="KSO_WM_BEAUTIFY_FLAG" val=""/>
</p:tagLst>
</file>

<file path=ppt/tags/tag50.xml><?xml version="1.0" encoding="utf-8"?>
<p:tagLst xmlns:p="http://schemas.openxmlformats.org/presentationml/2006/main">
  <p:tag name="KSO_WM_BEAUTIFY_FLAG" val=""/>
</p:tagLst>
</file>

<file path=ppt/tags/tag51.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52.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53.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54.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55.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56.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57.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58.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59.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60.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61.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62.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63.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64.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65.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66.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67.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68.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69.xml><?xml version="1.0" encoding="utf-8"?>
<p:tagLst xmlns:p="http://schemas.openxmlformats.org/presentationml/2006/main">
  <p:tag name="KSO_WM_BEAUTIFY_FLAG" val="#wm#"/>
  <p:tag name="KSO_WM_SPECIAL_SOURCE" val="bdnull"/>
  <p:tag name="KSO_WM_TEMPLATE_CATEGORY" val="custom"/>
  <p:tag name="KSO_WM_TEMPLATE_INDEX" val="20187308"/>
</p:tagLst>
</file>

<file path=ppt/tags/tag7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21</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方正小标宋简体</vt:lpstr>
      <vt:lpstr>黑体</vt:lpstr>
      <vt:lpstr>楷体</vt:lpstr>
      <vt:lpstr>宋体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2024-09-24T16:20:24.932</cp:lastPrinted>
  <dcterms:created xsi:type="dcterms:W3CDTF">2024-09-24T08:20:24Z</dcterms:created>
  <dcterms:modified xsi:type="dcterms:W3CDTF">2024-09-24T08:20:26Z</dcterms:modified>
</cp:coreProperties>
</file>