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1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9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2533F-E26B-4818-B3DE-046C35EE5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763EE-831B-49A6-A500-F74107F61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EEED35-405A-4D9B-900B-1F5122FC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FD75D-B1FB-47DC-9F56-5FD560A69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59F6AB-F646-4D6E-830A-5BAE7E7AD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8A346E-938E-4CA2-9F81-AFB288BC7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76F6D4-48F2-476A-BBED-61BA896B7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A70B61-BCC1-4D18-BED2-03ED28CC2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495CC-3F84-4EC0-889F-399F47DAA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8BEB8-DF1B-4B1D-8B3C-56A8F80A9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B6130F-D58C-4254-8592-F6FE2A3AA9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409" r:id="rId2"/>
    <p:sldLayoutId id="2147484410" r:id="rId3"/>
    <p:sldLayoutId id="2147484411" r:id="rId4"/>
    <p:sldLayoutId id="2147484412" r:id="rId5"/>
    <p:sldLayoutId id="2147484413" r:id="rId6"/>
    <p:sldLayoutId id="2147484414" r:id="rId7"/>
    <p:sldLayoutId id="2147484415" r:id="rId8"/>
    <p:sldLayoutId id="2147484416" r:id="rId9"/>
    <p:sldLayoutId id="2147484417" r:id="rId10"/>
    <p:sldLayoutId id="214748441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7.xml" /><Relationship Id="rId11" Type="http://schemas.openxmlformats.org/officeDocument/2006/relationships/tags" Target="../tags/tag198.xml" /><Relationship Id="rId12" Type="http://schemas.openxmlformats.org/officeDocument/2006/relationships/tags" Target="../tags/tag199.xml" /><Relationship Id="rId13" Type="http://schemas.openxmlformats.org/officeDocument/2006/relationships/tags" Target="../tags/tag200.xml" /><Relationship Id="rId14" Type="http://schemas.openxmlformats.org/officeDocument/2006/relationships/tags" Target="../tags/tag201.xml" /><Relationship Id="rId15" Type="http://schemas.openxmlformats.org/officeDocument/2006/relationships/tags" Target="../tags/tag202.xml" /><Relationship Id="rId16" Type="http://schemas.openxmlformats.org/officeDocument/2006/relationships/tags" Target="../tags/tag203.xml" /><Relationship Id="rId17" Type="http://schemas.openxmlformats.org/officeDocument/2006/relationships/tags" Target="../tags/tag204.xml" /><Relationship Id="rId18" Type="http://schemas.openxmlformats.org/officeDocument/2006/relationships/tags" Target="../tags/tag205.xml" /><Relationship Id="rId19" Type="http://schemas.openxmlformats.org/officeDocument/2006/relationships/tags" Target="../tags/tag206.xml" /><Relationship Id="rId2" Type="http://schemas.openxmlformats.org/officeDocument/2006/relationships/tags" Target="../tags/tag189.xml" /><Relationship Id="rId20" Type="http://schemas.openxmlformats.org/officeDocument/2006/relationships/tags" Target="../tags/tag207.xml" /><Relationship Id="rId21" Type="http://schemas.openxmlformats.org/officeDocument/2006/relationships/tags" Target="../tags/tag208.xml" /><Relationship Id="rId22" Type="http://schemas.openxmlformats.org/officeDocument/2006/relationships/tags" Target="../tags/tag209.xml" /><Relationship Id="rId23" Type="http://schemas.openxmlformats.org/officeDocument/2006/relationships/tags" Target="../tags/tag210.xml" /><Relationship Id="rId24" Type="http://schemas.openxmlformats.org/officeDocument/2006/relationships/tags" Target="../tags/tag211.xml" /><Relationship Id="rId25" Type="http://schemas.openxmlformats.org/officeDocument/2006/relationships/tags" Target="../tags/tag212.xml" /><Relationship Id="rId26" Type="http://schemas.openxmlformats.org/officeDocument/2006/relationships/tags" Target="../tags/tag213.xml" /><Relationship Id="rId27" Type="http://schemas.openxmlformats.org/officeDocument/2006/relationships/tags" Target="../tags/tag214.xml" /><Relationship Id="rId28" Type="http://schemas.openxmlformats.org/officeDocument/2006/relationships/tags" Target="../tags/tag215.xml" /><Relationship Id="rId29" Type="http://schemas.openxmlformats.org/officeDocument/2006/relationships/tags" Target="../tags/tag216.xml" /><Relationship Id="rId3" Type="http://schemas.openxmlformats.org/officeDocument/2006/relationships/tags" Target="../tags/tag190.xml" /><Relationship Id="rId30" Type="http://schemas.openxmlformats.org/officeDocument/2006/relationships/tags" Target="../tags/tag217.xml" /><Relationship Id="rId4" Type="http://schemas.openxmlformats.org/officeDocument/2006/relationships/tags" Target="../tags/tag191.xml" /><Relationship Id="rId5" Type="http://schemas.openxmlformats.org/officeDocument/2006/relationships/tags" Target="../tags/tag192.xml" /><Relationship Id="rId6" Type="http://schemas.openxmlformats.org/officeDocument/2006/relationships/tags" Target="../tags/tag193.xml" /><Relationship Id="rId7" Type="http://schemas.openxmlformats.org/officeDocument/2006/relationships/tags" Target="../tags/tag194.xml" /><Relationship Id="rId8" Type="http://schemas.openxmlformats.org/officeDocument/2006/relationships/tags" Target="../tags/tag195.xml" /><Relationship Id="rId9" Type="http://schemas.openxmlformats.org/officeDocument/2006/relationships/tags" Target="../tags/tag19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24" Type="http://schemas.openxmlformats.org/officeDocument/2006/relationships/tags" Target="../tags/tag283.xml" /><Relationship Id="rId25" Type="http://schemas.openxmlformats.org/officeDocument/2006/relationships/tags" Target="../tags/tag284.xml" /><Relationship Id="rId26" Type="http://schemas.openxmlformats.org/officeDocument/2006/relationships/tags" Target="../tags/tag285.xml" /><Relationship Id="rId27" Type="http://schemas.openxmlformats.org/officeDocument/2006/relationships/tags" Target="../tags/tag286.xml" /><Relationship Id="rId28" Type="http://schemas.openxmlformats.org/officeDocument/2006/relationships/tags" Target="../tags/tag287.xml" /><Relationship Id="rId29" Type="http://schemas.openxmlformats.org/officeDocument/2006/relationships/tags" Target="../tags/tag288.xml" /><Relationship Id="rId3" Type="http://schemas.openxmlformats.org/officeDocument/2006/relationships/tags" Target="../tags/tag262.xml" /><Relationship Id="rId30" Type="http://schemas.openxmlformats.org/officeDocument/2006/relationships/tags" Target="../tags/tag289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90.xml" /><Relationship Id="rId3" Type="http://schemas.openxmlformats.org/officeDocument/2006/relationships/tags" Target="../tags/tag291.xml" /><Relationship Id="rId4" Type="http://schemas.openxmlformats.org/officeDocument/2006/relationships/tags" Target="../tags/tag29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00136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安全感知与风险防控技能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作者：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1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安全感知能力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风险防控技能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安全意识和文化培养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技术手段在安全感知与风险防控中的应用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总结与展望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安全感知能力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0625"/>
          </a:bodyPr>
          <a:lstStyle/>
          <a:p>
            <a:r>
              <a:rPr lang="zh-CN" altLang="en-US"/>
              <a:t>感知环境中的安全因素</a:t>
            </a:r>
            <a:endParaRPr lang="zh-CN" altLang="en-US"/>
          </a:p>
        </p:txBody>
      </p:sp>
      <p:sp>
        <p:nvSpPr>
          <p:cNvPr id="1049216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0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24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2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2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评估风险等级，采取相应的防范措施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4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保持警觉，及时发现并应对突发情况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6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观察周围环境，发现潜在的安全隐患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38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识别危险源，判断可能发生的危险情况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识别潜在的安全风险</a:t>
            </a:r>
            <a:endParaRPr lang="zh-CN" altLang="en-US"/>
          </a:p>
        </p:txBody>
      </p:sp>
      <p:sp>
        <p:nvSpPr>
          <p:cNvPr id="104929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186694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00" name="矩形 65"/>
          <p:cNvSpPr/>
          <p:nvPr>
            <p:custDataLst>
              <p:tags r:id="rId3"/>
            </p:custDataLst>
          </p:nvPr>
        </p:nvSpPr>
        <p:spPr>
          <a:xfrm>
            <a:off x="1069608" y="1692497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文本框 66"/>
          <p:cNvSpPr txBox="1"/>
          <p:nvPr>
            <p:custDataLst>
              <p:tags r:id="rId4"/>
            </p:custDataLst>
          </p:nvPr>
        </p:nvSpPr>
        <p:spPr>
          <a:xfrm>
            <a:off x="1460993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观察力：通过细致观察，发现潜在的安全隐患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0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20060" y="1319530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6" name="矩形 69"/>
          <p:cNvSpPr/>
          <p:nvPr>
            <p:custDataLst>
              <p:tags r:id="rId6"/>
            </p:custDataLst>
          </p:nvPr>
        </p:nvSpPr>
        <p:spPr>
          <a:xfrm>
            <a:off x="6402316" y="1692497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文本框 70"/>
          <p:cNvSpPr txBox="1"/>
          <p:nvPr>
            <p:custDataLst>
              <p:tags r:id="rId7"/>
            </p:custDataLst>
          </p:nvPr>
        </p:nvSpPr>
        <p:spPr>
          <a:xfrm>
            <a:off x="6794359" y="1590540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判断力：根据经验和知识，判断安全风险的大小和可能性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186694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12" name="文本框 74"/>
          <p:cNvSpPr txBox="1"/>
          <p:nvPr>
            <p:custDataLst>
              <p:tags r:id="rId9"/>
            </p:custDataLst>
          </p:nvPr>
        </p:nvSpPr>
        <p:spPr>
          <a:xfrm>
            <a:off x="1460993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沟通协作：与团队成员、上级或下属沟通，共同识别安全风险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14" name="矩形 73"/>
          <p:cNvSpPr/>
          <p:nvPr>
            <p:custDataLst>
              <p:tags r:id="rId10"/>
            </p:custDataLst>
          </p:nvPr>
        </p:nvSpPr>
        <p:spPr>
          <a:xfrm>
            <a:off x="1069608" y="4311161"/>
            <a:ext cx="223752" cy="22375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9919" y="3938194"/>
            <a:ext cx="4536613" cy="231166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84"/>
          <p:cNvSpPr/>
          <p:nvPr>
            <p:custDataLst>
              <p:tags r:id="rId12"/>
            </p:custDataLst>
          </p:nvPr>
        </p:nvSpPr>
        <p:spPr>
          <a:xfrm>
            <a:off x="6462832" y="4311161"/>
            <a:ext cx="223752" cy="2237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85"/>
          <p:cNvSpPr txBox="1"/>
          <p:nvPr>
            <p:custDataLst>
              <p:tags r:id="rId13"/>
            </p:custDataLst>
          </p:nvPr>
        </p:nvSpPr>
        <p:spPr>
          <a:xfrm>
            <a:off x="6854218" y="4208546"/>
            <a:ext cx="3988026" cy="13072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应对措施：制定并执行应对措施，降低潜在安全风险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判断安全状况并采取措施</a:t>
            </a:r>
            <a:endParaRPr lang="zh-CN" altLang="en-US"/>
          </a:p>
        </p:txBody>
      </p:sp>
      <p:sp>
        <p:nvSpPr>
          <p:cNvPr id="1049380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2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4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6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8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了解安全风险：通过观察和分析，识别潜在的安全风险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持续监控：对安全状况进行持续监控，及时发现并处理新的风险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采取措施：根据判断结果，采取相应的措施来保障安全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判断安全状况：根据收集到的信息，判断当前的安全状况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建立安全感知机制</a:t>
            </a:r>
            <a:endParaRPr lang="zh-CN" altLang="en-US"/>
          </a:p>
        </p:txBody>
      </p:sp>
      <p:sp>
        <p:nvSpPr>
          <p:cNvPr id="1049482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8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9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9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实践案例：分享一些成功建立安全感知机制的案例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0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未来展望：探讨未来安全感知机制的发展趋势和挑战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2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定义和概念：解释安全感知机制是什么，为什么需要建立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04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建立方法：介绍如何建立有效的安全感知机制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6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风险防控技能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制定风险防控策略</a:t>
            </a:r>
            <a:endParaRPr lang="zh-CN" altLang="en-US"/>
          </a:p>
        </p:txBody>
      </p:sp>
      <p:sp>
        <p:nvSpPr>
          <p:cNvPr id="104969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9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识别风险：对可能存在的风险进行识别和分类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评估风险：对每个风险进行评估，包括发生的概率和可能造成的损失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制定策略：根据风险评估结果，制定相应的防控策略，包括预防措施、应急预案等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实施策略：将防控策略落实到具体的工作中，确保其有效执行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实施风险评估和监控</a:t>
            </a:r>
            <a:endParaRPr lang="zh-CN" altLang="en-US"/>
          </a:p>
        </p:txBody>
      </p:sp>
      <p:sp>
        <p:nvSpPr>
          <p:cNvPr id="1049774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风险评估：识别潜在的安全风险，评估其可能性和影响程度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监控措施：建立有效的监控机制，实时监测安全风险的变化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预警系统：及时发出安全风险预警，采取相应的应对措施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持续改进：不断优化风险评估和监控方法，提高安全防范能力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3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采取风险应对措施</a:t>
            </a:r>
            <a:endParaRPr lang="zh-CN" altLang="en-US"/>
          </a:p>
        </p:txBody>
      </p:sp>
      <p:sp>
        <p:nvSpPr>
          <p:cNvPr id="1049840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制定风险应对计划：明确风险应对目标、策略和措施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4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实施风险应对措施：根据风险应对计划，采取相应的措施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监控和评估风险：对风险应对措施进行监控和评估，确保其有效性和可行性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5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6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调整风险应对计划：根据监控和评估结果，及时调整风险应对计划，以适应新的风险情况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2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持续改进风险防控体系</a:t>
            </a:r>
            <a:endParaRPr lang="zh-CN" altLang="en-US"/>
          </a:p>
        </p:txBody>
      </p:sp>
      <p:sp>
        <p:nvSpPr>
          <p:cNvPr id="1049922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24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26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28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30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32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34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36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38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40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42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944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46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48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950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2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4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6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958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定期评估现有风险防控措施的有效性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0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持续改进风险防控体系，确保其适应业务发展需求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2" name="正文"/>
          <p:cNvSpPr txBox="1"/>
          <p:nvPr>
            <p:custDataLst>
              <p:tags r:id="rId29"/>
            </p:custDataLst>
          </p:nvPr>
        </p:nvSpPr>
        <p:spPr>
          <a:xfrm>
            <a:off x="7063330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鼓励员工参与风险防控工作，提高整体意识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正文"/>
          <p:cNvSpPr txBox="1"/>
          <p:nvPr>
            <p:custDataLst>
              <p:tags r:id="rId30"/>
            </p:custDataLst>
          </p:nvPr>
        </p:nvSpPr>
        <p:spPr>
          <a:xfrm>
            <a:off x="2964336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及时更新风险防控策略和措施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5002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安全意识和文化培养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https://d.book118.com/208000136057006032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2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安全感知与风险防控技能</vt:lpstr>
      <vt:lpstr>目录</vt:lpstr>
      <vt:lpstr>添加章节标题</vt:lpstr>
      <vt:lpstr>安全感知能力</vt:lpstr>
      <vt:lpstr>感知环境中的安全因素</vt:lpstr>
      <vt:lpstr>识别潜在的安全风险</vt:lpstr>
      <vt:lpstr>判断安全状况并采取措施</vt:lpstr>
      <vt:lpstr>建立安全感知机制</vt:lpstr>
      <vt:lpstr>风险防控技能</vt:lpstr>
      <vt:lpstr>制定风险防控策略</vt:lpstr>
      <vt:lpstr>实施风险评估和监控</vt:lpstr>
      <vt:lpstr>采取风险应对措施</vt:lpstr>
      <vt:lpstr>持续改进风险防控体系</vt:lpstr>
      <vt:lpstr>安全意识和文化培养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2024-09-09T22:09:41.921</cp:lastPrinted>
  <dcterms:created xsi:type="dcterms:W3CDTF">2024-09-09T14:09:41Z</dcterms:created>
  <dcterms:modified xsi:type="dcterms:W3CDTF">2024-09-09T14:09:44Z</dcterms:modified>
</cp:coreProperties>
</file>