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722785-1A66-4146-81B3-CC0D6E5790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7A8921-9B03-4C9F-9C8F-C14F9F8D5F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4C2798-D4E4-4E6D-BECC-48283B29B7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C74E1D7-D3D5-4EE3-9102-71DDC39D21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2EBE609-11ED-47B9-84E4-393E2C5601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F159402-4E6E-4AF6-BDAC-C12A770344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E2002C5-7806-4696-881D-E43611FB4C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A182067-531B-451E-A1F9-5851791608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C065835-4666-4666-9601-BA024A6E17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46BA33-C88E-4029-A3D0-F1672D61C7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4F3C78-917D-4CDD-8B7D-D30B275296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6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08007023075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340974" y="3721608"/>
            <a:ext cx="232007" cy="23200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679110" y="3729894"/>
            <a:ext cx="215435" cy="215435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000673" y="3738180"/>
            <a:ext cx="198863" cy="198863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293221" y="3746466"/>
            <a:ext cx="182291" cy="182291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581641" y="3754752"/>
            <a:ext cx="165719" cy="165719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1233806" y="1310470"/>
            <a:ext cx="8696325" cy="2219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该如何做好软件质量管理工作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55726" y="3832004"/>
            <a:ext cx="3032483" cy="2438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51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33806" y="4402664"/>
            <a:ext cx="79629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汇报人：文小库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233806" y="5011290"/>
            <a:ext cx="7315200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2024-01-06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137413" y="4300567"/>
            <a:ext cx="4507652" cy="4507652"/>
          </a:xfrm>
          <a:prstGeom prst="ellipse">
            <a:avLst/>
          </a:prstGeom>
          <a:solidFill>
            <a:schemeClr val="accent2">
              <a:alpha val="1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12343" y="2059640"/>
            <a:ext cx="2738721" cy="2738721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5860682" y="1004888"/>
            <a:ext cx="4382213" cy="4848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软件质量管理概述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制定软件质量标准与策略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软件开发过程中的质量管理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软件质量保证与持续改进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常见软件质量问题与解决方案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软件质量管理案例分享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384673" y="2576513"/>
            <a:ext cx="253278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软件质量管理概述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可维护性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软件应易于维护、调试和修改，以适应变更和缺陷修复。</a:t>
            </a:r>
          </a:p>
        </p:txBody>
      </p:sp>
      <p:sp>
        <p:nvSpPr>
          <p:cNvPr id="6" name="Freeform 6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效率性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软件应具备高处理速度和资源利用率，以实现高效的系统性能。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易用性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软件应易于学习、使用和维护，提供良好的用户界面和用户体验。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功能性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软件应满足用户需求，具备正确的输入、输出和数据处理能力。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可靠性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软件在规定条件下和规定时间内，能够无故障地完成规定功能的能力。</a:t>
            </a:r>
          </a:p>
        </p:txBody>
      </p:sp>
      <p:cxnSp>
        <p:nvCxnSpPr>
          <p:cNvPr id="29" name="Connector 29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0" name="AutoShape 30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4" name="Connector 34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5" name="AutoShape 35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7" name="Connector 37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8" name="AutoShape 38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1" name="Connector 41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2" name="AutoShape 42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4" name="Connector 44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5" name="AutoShape 45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AutoShape 50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Freeform 52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Freeform 53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AutoShape 5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AutoShape 5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6" name="AutoShape 5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7" name="AutoShape 5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8" name="AutoShape 5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AutoShape 5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0" name="AutoShape 6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1" name="AutoShape 6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2" name="AutoShape 6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3" name="AutoShape 6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4" name="AutoShape 6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5" name="AutoShape 6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6" name="AutoShape 6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7" name="AutoShape 6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8" name="AutoShape 6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9" name="AutoShape 6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0" name="AutoShape 7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1" name="AutoShape 7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2" name="AutoShape 7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3" name="AutoShape 7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4" name="TextBox 7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软件质量定义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3221" r="13221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alpha val="100000"/>
                <a:lumMod val="60000"/>
                <a:lumMod val="4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alpha val="100000"/>
                <a:lumMod val="60000"/>
                <a:lumMod val="4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alpha val="100000"/>
                <a:lumMod val="60000"/>
                <a:lumMod val="4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alpha val="100000"/>
                <a:lumMod val="60000"/>
                <a:lumMod val="4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高质量的软件能够提供更好的用户体验，提高用户满意度和忠诚度。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提升用户体验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高质量的软件能够减少缺陷和错误，降低维护和修复成本。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降低维护成本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高质量的软件具备更高的可靠性，能够保证系统的稳定性和安全性。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增强软件可靠性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高质量的软件能够提升企业的市场竞争力，赢得更多客户和市场份额。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提高市场竞争力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软件质量的重要性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7">
            <a:solidFill>
              <a:schemeClr val="dk2">
                <a:alpha val="6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质量检验阶段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关注事后检测，通过测试和验证来确保软件质量。</a:t>
            </a:r>
          </a:p>
        </p:txBody>
      </p:sp>
      <p:sp>
        <p:nvSpPr>
          <p:cNvPr id="7" name="AutoShape 7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 w="lg" len="lg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0" name="Connector 10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 w="lg" len="lg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AutoShape 11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7">
            <a:solidFill>
              <a:schemeClr val="dk2">
                <a:alpha val="6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质量保证阶段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关注过程控制，通过制定标准和流程来确保软件质量。</a:t>
            </a:r>
          </a:p>
        </p:txBody>
      </p:sp>
      <p:sp>
        <p:nvSpPr>
          <p:cNvPr id="14" name="AutoShape 14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7">
            <a:solidFill>
              <a:schemeClr val="dk2">
                <a:alpha val="6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全面质量管理阶段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关注全员参与和全过程管理，通过全员协作和持续改进来确保软件质量。</a:t>
            </a:r>
          </a:p>
        </p:txBody>
      </p:sp>
      <p:sp>
        <p:nvSpPr>
          <p:cNvPr id="18" name="AutoShape 18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7">
            <a:solidFill>
              <a:schemeClr val="dk2">
                <a:alpha val="6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敏捷质量管理阶段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关注快速响应变化，通过灵活的流程和团队协作来确保软件质量。</a:t>
            </a:r>
          </a:p>
        </p:txBody>
      </p:sp>
      <p:sp>
        <p:nvSpPr>
          <p:cNvPr id="22" name="AutoShape 22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软件质量管理的发展历程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制定软件质量标准与策略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4429413" y="1744054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216800" y="213118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软件应满足用户需求，提供准确、可靠的功能。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4972" y="160879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功能性</a:t>
            </a:r>
          </a:p>
        </p:txBody>
      </p:sp>
      <p:sp>
        <p:nvSpPr>
          <p:cNvPr id="8" name="Freeform 8"/>
          <p:cNvSpPr/>
          <p:nvPr/>
        </p:nvSpPr>
        <p:spPr>
          <a:xfrm>
            <a:off x="4566065" y="1914535"/>
            <a:ext cx="418083" cy="363887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180959" y="168804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27972" y="213118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软件应具备良好的性能，包括响应时间、吞吐量、稳定性等。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606701" y="160879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性能性</a:t>
            </a:r>
          </a:p>
        </p:txBody>
      </p:sp>
      <p:sp>
        <p:nvSpPr>
          <p:cNvPr id="12" name="Freeform 12"/>
          <p:cNvSpPr/>
          <p:nvPr/>
        </p:nvSpPr>
        <p:spPr>
          <a:xfrm>
            <a:off x="7356302" y="1863389"/>
            <a:ext cx="332068" cy="33206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08825" y="443691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96211" y="490329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软件应具备足够的安全性，防止数据泄露、非法访问等问题。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84" y="4380910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安全性</a:t>
            </a:r>
          </a:p>
        </p:txBody>
      </p:sp>
      <p:sp>
        <p:nvSpPr>
          <p:cNvPr id="16" name="Freeform 16"/>
          <p:cNvSpPr/>
          <p:nvPr/>
        </p:nvSpPr>
        <p:spPr>
          <a:xfrm>
            <a:off x="4584167" y="4590972"/>
            <a:ext cx="332068" cy="374641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80959" y="443691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8027972" y="490329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软件应易于使用，具备良好的用户体验。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606701" y="4380910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可用性</a:t>
            </a:r>
          </a:p>
        </p:txBody>
      </p:sp>
      <p:sp>
        <p:nvSpPr>
          <p:cNvPr id="20" name="Freeform 20"/>
          <p:cNvSpPr/>
          <p:nvPr/>
        </p:nvSpPr>
        <p:spPr>
          <a:xfrm>
            <a:off x="7339272" y="4595230"/>
            <a:ext cx="366126" cy="366126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TextBox 4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确定软件质量目标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8588" y="4047424"/>
            <a:ext cx="5505365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799673" y="4047424"/>
            <a:ext cx="5613739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799673" y="1935245"/>
            <a:ext cx="5613739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78588" y="1935245"/>
            <a:ext cx="5505365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114495" y="2158706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代码规范</a:t>
            </a:r>
          </a:p>
        </p:txBody>
      </p:sp>
      <p:sp>
        <p:nvSpPr>
          <p:cNvPr id="9" name="AutoShape 9"/>
          <p:cNvSpPr/>
          <p:nvPr/>
        </p:nvSpPr>
        <p:spPr>
          <a:xfrm>
            <a:off x="4208189" y="1910609"/>
            <a:ext cx="3775622" cy="3858888"/>
          </a:xfrm>
          <a:prstGeom prst="ellipse">
            <a:avLst/>
          </a:prstGeom>
          <a:gradFill>
            <a:gsLst>
              <a:gs pos="0">
                <a:schemeClr val="lt1">
                  <a:alpha val="100000"/>
                </a:schemeClr>
              </a:gs>
              <a:gs pos="100000">
                <a:schemeClr val="lt1">
                  <a:alpha val="100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954763" y="2673647"/>
            <a:ext cx="2282475" cy="233281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32366" y="3347887"/>
            <a:ext cx="927269" cy="98433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94053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098384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7811074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制定详细的测试标准，包括单元测试、集成测试、系统测试等。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68342" y="2166108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测试标准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114495" y="4270522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缺陷管理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8668342" y="427792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文档标准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54963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11059294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497434" y="1795882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11098377" y="1797101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11049615" y="5464454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48666" y="5452263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811074" y="4762272"/>
            <a:ext cx="3267075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制定文档编写标准，确保文档的准确性和完整性。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114495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制定代码规范，确保代码的可读性、可维护性和可扩展性。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1114495" y="4762272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制定缺陷管理流程，确保缺陷得到及时处理和跟踪。</a:t>
            </a:r>
          </a:p>
        </p:txBody>
      </p:sp>
      <p:sp>
        <p:nvSpPr>
          <p:cNvPr id="27" name="AutoShape 2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TextBox 4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制定软件质量标准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>
            <a:off x="2076105" y="2148223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2130122" y="113336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持续改进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167265" y="1629392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通过收集反馈、监控数据等方式，持续改进软件质量。</a:t>
            </a:r>
          </a:p>
        </p:txBody>
      </p:sp>
      <p:sp>
        <p:nvSpPr>
          <p:cNvPr id="7" name="AutoShape 7"/>
          <p:cNvSpPr/>
          <p:nvPr/>
        </p:nvSpPr>
        <p:spPr>
          <a:xfrm rot="2700000">
            <a:off x="869478" y="1627599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106151" y="1893154"/>
            <a:ext cx="513241" cy="513241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2454057" y="3429801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TextBox 10"/>
          <p:cNvSpPr txBox="1"/>
          <p:nvPr/>
        </p:nvSpPr>
        <p:spPr>
          <a:xfrm>
            <a:off x="2508074" y="24149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预防措施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545217" y="2910971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采取预防措施，减少缺陷的产生和复现。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1247430" y="2909177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2076105" y="4711380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2130122" y="369652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风险评估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167265" y="4192549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对项目进行风险评估，制定相应的应对措施。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869478" y="4190755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2454057" y="5992957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TextBox 18"/>
          <p:cNvSpPr txBox="1"/>
          <p:nvPr/>
        </p:nvSpPr>
        <p:spPr>
          <a:xfrm>
            <a:off x="2508074" y="497810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监控与度量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2545217" y="5474127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对软件质量进行实时监控和度量，确保达到预期目标。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1247430" y="5472333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 rot="-2700000">
            <a:off x="1437430" y="3136214"/>
            <a:ext cx="604615" cy="604615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103936" y="4387558"/>
            <a:ext cx="575435" cy="575435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1532320" y="5719567"/>
            <a:ext cx="474573" cy="47457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制定软件质量管理策略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>
            <a:alphaModFix/>
          </a:blip>
          <a:srcRect l="16675" r="166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9" name="Freeform 9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制定培训计划，针对不同岗位的员工进行针对性的培训。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培训计划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培训内容包括软件质量管理理念、方法、工具等。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培训内容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对培训效果进行评估，确保培训的有效性。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培训效果评估</a:t>
            </a:r>
          </a:p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培训员工提高质量意识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软件开发过程中的质量管理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需求调研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深入了解用户需求，确保对需求的准确理解。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需求变更控制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建立需求变更流程，对变更进行评估和跟踪。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需求评审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组织团队对需求进行评审，确保需求的合理性和完整性。</a:t>
            </a:r>
          </a:p>
        </p:txBody>
      </p:sp>
      <p:sp>
        <p:nvSpPr>
          <p:cNvPr id="13" name="AutoShape 13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需求分析阶段的质量管理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38306" y="1737060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949989" y="1529205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架构设计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257619" y="2085084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根据需求分析结果，设计合理的软件架构。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7851464" y="3842688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设计评审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851464" y="439856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邀请专家或团队对设计进行评审，确保设计的合理性和可实施性。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389813" y="3842688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模块设计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5447" y="439856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对各个功能模块进行详细设计，确保模块间的协调和接口定义清晰。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348765" y="357368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426366" y="357368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107968">
            <a:off x="4312676" y="2628449"/>
            <a:ext cx="920865" cy="655621"/>
          </a:xfrm>
          <a:custGeom>
            <a:rect l="l" t="t" r="r" b="b"/>
            <a:pathLst>
              <a:path w="9753600" h="9753600">
                <a:moveTo>
                  <a:pt x="5960669" y="2885237"/>
                </a:moveTo>
                <a:lnTo>
                  <a:pt x="5960669" y="609600"/>
                </a:lnTo>
                <a:lnTo>
                  <a:pt x="9753600" y="4592117"/>
                </a:lnTo>
                <a:lnTo>
                  <a:pt x="5960669" y="8575243"/>
                </a:lnTo>
                <a:lnTo>
                  <a:pt x="5960669" y="6242304"/>
                </a:lnTo>
                <a:cubicBezTo>
                  <a:pt x="3250997" y="6242304"/>
                  <a:pt x="1354531" y="7152437"/>
                  <a:pt x="0" y="9144000"/>
                </a:cubicBezTo>
                <a:cubicBezTo>
                  <a:pt x="541934" y="6298997"/>
                  <a:pt x="2167738" y="3454603"/>
                  <a:pt x="5960669" y="2885237"/>
                </a:cubicBez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 rot="-9379564">
            <a:off x="5543762" y="4515883"/>
            <a:ext cx="920865" cy="655621"/>
          </a:xfrm>
          <a:custGeom>
            <a:rect l="l" t="t" r="r" b="b"/>
            <a:pathLst>
              <a:path w="9753600" h="9753600">
                <a:moveTo>
                  <a:pt x="5960669" y="2885237"/>
                </a:moveTo>
                <a:lnTo>
                  <a:pt x="5960669" y="609600"/>
                </a:lnTo>
                <a:lnTo>
                  <a:pt x="9753600" y="4592117"/>
                </a:lnTo>
                <a:lnTo>
                  <a:pt x="5960669" y="8575243"/>
                </a:lnTo>
                <a:lnTo>
                  <a:pt x="5960669" y="6242304"/>
                </a:lnTo>
                <a:cubicBezTo>
                  <a:pt x="3250997" y="6242304"/>
                  <a:pt x="1354531" y="7152437"/>
                  <a:pt x="0" y="9144000"/>
                </a:cubicBezTo>
                <a:cubicBezTo>
                  <a:pt x="541934" y="6298997"/>
                  <a:pt x="2167738" y="3454603"/>
                  <a:pt x="5960669" y="2885237"/>
                </a:cubicBez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15" name="Freeform 15"/>
          <p:cNvSpPr/>
          <p:nvPr/>
        </p:nvSpPr>
        <p:spPr>
          <a:xfrm rot="2700000" flipH="1">
            <a:off x="6687459" y="2628449"/>
            <a:ext cx="920865" cy="655621"/>
          </a:xfrm>
          <a:custGeom>
            <a:rect l="l" t="t" r="r" b="b"/>
            <a:pathLst>
              <a:path w="9753600" h="9753600">
                <a:moveTo>
                  <a:pt x="5960669" y="2885237"/>
                </a:moveTo>
                <a:lnTo>
                  <a:pt x="5960669" y="609600"/>
                </a:lnTo>
                <a:lnTo>
                  <a:pt x="9753600" y="4592117"/>
                </a:lnTo>
                <a:lnTo>
                  <a:pt x="5960669" y="8575243"/>
                </a:lnTo>
                <a:lnTo>
                  <a:pt x="5960669" y="6242304"/>
                </a:lnTo>
                <a:cubicBezTo>
                  <a:pt x="3250997" y="6242304"/>
                  <a:pt x="1354531" y="7152437"/>
                  <a:pt x="0" y="9144000"/>
                </a:cubicBezTo>
                <a:cubicBezTo>
                  <a:pt x="541934" y="6298997"/>
                  <a:pt x="2167738" y="3454603"/>
                  <a:pt x="5960669" y="2885237"/>
                </a:cubicBez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16" name="Freeform 16"/>
          <p:cNvSpPr/>
          <p:nvPr/>
        </p:nvSpPr>
        <p:spPr>
          <a:xfrm>
            <a:off x="5622878" y="2009366"/>
            <a:ext cx="647107" cy="647107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4660935" y="3885853"/>
            <a:ext cx="570476" cy="57047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6768961" y="3904086"/>
            <a:ext cx="582777" cy="582777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设计阶段的质量管理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7" name="AutoShape 7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制定编码规范，确保代码的可读性和可维护性。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编码规范</a:t>
            </a:r>
          </a:p>
        </p:txBody>
      </p:sp>
      <p:sp>
        <p:nvSpPr>
          <p:cNvPr id="10" name="AutoShape 10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定期进行代码审查，确保代码质量。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代码审查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编写单元测试用例，对代码进行测试，确保代码的正确性和健壮性。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单元测试</a:t>
            </a:r>
          </a:p>
        </p:txBody>
      </p:sp>
      <p:sp>
        <p:nvSpPr>
          <p:cNvPr id="21" name="Freeform 21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编码阶段的质量管理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https://d.book118.com/208007023075006043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108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2024-09-23T04:15:24.816</cp:lastPrinted>
  <dcterms:created xsi:type="dcterms:W3CDTF">2024-09-22T20:15:24Z</dcterms:created>
  <dcterms:modified xsi:type="dcterms:W3CDTF">2024-09-22T20:15:26Z</dcterms:modified>
</cp:coreProperties>
</file>