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8C91C3F-793F-4966-8D23-D3A8C53238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6E12CE-4408-4B9B-A0CD-F9EA5BA88B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DACF46A-672E-4427-8CC5-64C51786C7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FE5B5AB-6DBA-443F-9F4A-B55415D414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FFD75F-8DD3-4062-9EAA-AF901B2BA8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00735DA-653F-4DEA-BB05-FB404618BE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82A89F-DA91-4233-90DF-FFB0D82D96F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CD2051-907C-448F-92EE-1DC0B59A89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5248A6-E31F-4C56-80A9-743879DF4E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B8EFCF-801D-47C7-A72E-5DE71BB76D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E10583-BB3E-40CF-BFC2-3AB2C54CE5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8010053042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糖尿病肾病患者生活质量评估与干预</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糖尿病肾病概述
 患者生活质量评估的重要性
 生活质量评估工具与方法
 生活质量评估结果分析
 生活质量影响因素探讨
 针对性干预措施的设计
 干预措施的实施与跟踪
 结论与展望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糖尿病肾病概述</a:t>
            </a:r>
          </a:p>
        </p:txBody>
      </p:sp>
      <p:sp>
        <p:nvSpPr>
          <p:cNvPr id="3" name="Subtitle 2"/>
          <p:cNvSpPr>
            <a:spLocks noGrp="1"/>
          </p:cNvSpPr>
          <p:nvPr>
            <p:ph type="subTitle" idx="1"/>
          </p:nvPr>
        </p:nvSpPr>
        <p:spPr/>
        <p:txBody>
          <a:bodyPr/>
          <a:lstStyle/>
          <a:p>
            <a:r>
              <a:t>糖尿病肾病患者生活质量评估与干预</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糖尿病肾病概述</a:t>
            </a:r>
          </a:p>
        </p:txBody>
      </p:sp>
      <p:sp>
        <p:nvSpPr>
          <p:cNvPr id="3" name="Text Placeholder 2"/>
          <p:cNvSpPr>
            <a:spLocks noGrp="1"/>
          </p:cNvSpPr>
          <p:nvPr>
            <p:ph type="body" idx="1"/>
          </p:nvPr>
        </p:nvSpPr>
        <p:spPr/>
        <p:txBody>
          <a:bodyPr/>
          <a:lstStyle/>
          <a:p>
            <a:r>
              <a:t>糖尿病肾病定义与流行病学</a:t>
            </a:r>
          </a:p>
        </p:txBody>
      </p:sp>
      <p:sp>
        <p:nvSpPr>
          <p:cNvPr id="4" name="Content Placeholder 3"/>
          <p:cNvSpPr>
            <a:spLocks noGrp="1"/>
          </p:cNvSpPr>
          <p:nvPr>
            <p:ph sz="half" idx="2"/>
          </p:nvPr>
        </p:nvSpPr>
        <p:spPr/>
        <p:txBody>
          <a:bodyPr/>
          <a:lstStyle/>
          <a:p>
            <a:r>
              <a:t>1.糖尿病肾病是糖尿病最常见的微血管并发症之一，主要表现为肾小球硬化和肾功能受损。</a:t>
            </a:r>
          </a:p>
          <a:p>
            <a:r>
              <a:t>2.全球范围内，糖尿病肾病的发病率和患病率都在上升，已经成为终末期肾病的主要原因之一。</a:t>
            </a:r>
          </a:p>
          <a:p>
            <a:r>
              <a:t>3.中国的糖尿病肾病患病率也在逐年上升，需要加强对糖尿病肾病的预防和治疗。</a:t>
            </a:r>
          </a:p>
          <a:p/>
        </p:txBody>
      </p:sp>
      <p:sp>
        <p:nvSpPr>
          <p:cNvPr id="5" name="Text Placeholder 4"/>
          <p:cNvSpPr>
            <a:spLocks noGrp="1"/>
          </p:cNvSpPr>
          <p:nvPr>
            <p:ph type="body" idx="3"/>
          </p:nvPr>
        </p:nvSpPr>
        <p:spPr/>
        <p:txBody>
          <a:bodyPr/>
          <a:lstStyle/>
          <a:p>
            <a:r>
              <a:t>糖尿病肾病病理生理机制</a:t>
            </a:r>
          </a:p>
        </p:txBody>
      </p:sp>
      <p:sp>
        <p:nvSpPr>
          <p:cNvPr id="6" name="Content Placeholder 5"/>
          <p:cNvSpPr>
            <a:spLocks noGrp="1"/>
          </p:cNvSpPr>
          <p:nvPr>
            <p:ph sz="half" idx="4"/>
          </p:nvPr>
        </p:nvSpPr>
        <p:spPr/>
        <p:txBody>
          <a:bodyPr/>
          <a:lstStyle/>
          <a:p>
            <a:r>
              <a:t>1.高血糖导致的代谢异常和血流动力学改变是糖尿病肾病的主要病理生理机制。</a:t>
            </a:r>
          </a:p>
          <a:p>
            <a:r>
              <a:t>2.高血糖引起的肾小球内高压、高滤过和蛋白尿是糖尿病肾病的主要临床表现。</a:t>
            </a:r>
          </a:p>
          <a:p>
            <a:r>
              <a:t>3.糖尿病肾病的病程较长，需要早期诊断和治疗，以避免肾功能进一步恶化。</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糖尿病肾病概述</a:t>
            </a:r>
          </a:p>
        </p:txBody>
      </p:sp>
      <p:sp>
        <p:nvSpPr>
          <p:cNvPr id="3" name="Text Placeholder 2"/>
          <p:cNvSpPr>
            <a:spLocks noGrp="1"/>
          </p:cNvSpPr>
          <p:nvPr>
            <p:ph type="body" idx="1"/>
          </p:nvPr>
        </p:nvSpPr>
        <p:spPr/>
        <p:txBody>
          <a:bodyPr/>
          <a:lstStyle/>
          <a:p>
            <a:r>
              <a:t>糖尿病肾病诊断与分期</a:t>
            </a:r>
          </a:p>
        </p:txBody>
      </p:sp>
      <p:sp>
        <p:nvSpPr>
          <p:cNvPr id="4" name="Content Placeholder 3"/>
          <p:cNvSpPr>
            <a:spLocks noGrp="1"/>
          </p:cNvSpPr>
          <p:nvPr>
            <p:ph sz="half" idx="2"/>
          </p:nvPr>
        </p:nvSpPr>
        <p:spPr/>
        <p:txBody>
          <a:bodyPr/>
          <a:lstStyle/>
          <a:p>
            <a:r>
              <a:t>1.糖尿病肾病的诊断主要依据尿白蛋白排泄率和肾功能检查。</a:t>
            </a:r>
          </a:p>
          <a:p>
            <a:r>
              <a:t>2.糖尿病肾病分为五期，根据不同的病理生理特点和临床表现进行分期诊断。</a:t>
            </a:r>
          </a:p>
          <a:p>
            <a:r>
              <a:t>3.早期糖尿病肾病的诊断和治疗对于延缓病程进展具有重要意义。</a:t>
            </a:r>
          </a:p>
          <a:p/>
        </p:txBody>
      </p:sp>
      <p:sp>
        <p:nvSpPr>
          <p:cNvPr id="5" name="Text Placeholder 4"/>
          <p:cNvSpPr>
            <a:spLocks noGrp="1"/>
          </p:cNvSpPr>
          <p:nvPr>
            <p:ph type="body" idx="3"/>
          </p:nvPr>
        </p:nvSpPr>
        <p:spPr/>
        <p:txBody>
          <a:bodyPr/>
          <a:lstStyle/>
          <a:p>
            <a:r>
              <a:t>糖尿病肾病治疗与管理</a:t>
            </a:r>
          </a:p>
        </p:txBody>
      </p:sp>
      <p:sp>
        <p:nvSpPr>
          <p:cNvPr id="6" name="Content Placeholder 5"/>
          <p:cNvSpPr>
            <a:spLocks noGrp="1"/>
          </p:cNvSpPr>
          <p:nvPr>
            <p:ph sz="half" idx="4"/>
          </p:nvPr>
        </p:nvSpPr>
        <p:spPr/>
        <p:txBody>
          <a:bodyPr/>
          <a:lstStyle/>
          <a:p>
            <a:r>
              <a:t>1.糖尿病肾病的治疗包括控制血糖、血压、血脂等危险因素，以及保护肾功能和减少蛋白尿等措施。</a:t>
            </a:r>
          </a:p>
          <a:p>
            <a:r>
              <a:t>2.新型降糖药物和肾病治疗药物为糖尿病肾病的治疗提供了新的选择。</a:t>
            </a:r>
          </a:p>
          <a:p>
            <a:r>
              <a:t>3.糖尿病患者的管理和教育对于提高治疗依从性和延缓病程进展具有重要意义。</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糖尿病肾病概述</a:t>
            </a:r>
          </a:p>
        </p:txBody>
      </p:sp>
      <p:sp>
        <p:nvSpPr>
          <p:cNvPr id="3" name="Content Placeholder 2"/>
          <p:cNvSpPr>
            <a:spLocks noGrp="1"/>
          </p:cNvSpPr>
          <p:nvPr>
            <p:ph sz="half" idx="2"/>
          </p:nvPr>
        </p:nvSpPr>
        <p:spPr/>
        <p:txBody>
          <a:bodyPr/>
          <a:lstStyle/>
          <a:p>
            <a:r>
              <a:t>1.糖尿病肾病患者的生活质量受到疾病症状、治疗副作用和心理负担等多方面的影响。</a:t>
            </a:r>
          </a:p>
          <a:p>
            <a:r>
              <a:t>2.生活质量评估可以帮助医生和患者更好地了解疾病状况和治疗效果，调整治疗方案。</a:t>
            </a:r>
          </a:p>
          <a:p>
            <a:r>
              <a:t>3.常用的生活质量评估工具包括问卷调查和生物标志物检测等。</a:t>
            </a:r>
          </a:p>
          <a:p/>
        </p:txBody>
      </p:sp>
      <p:sp>
        <p:nvSpPr>
          <p:cNvPr id="4" name="Text Placeholder 3"/>
          <p:cNvSpPr>
            <a:spLocks noGrp="1"/>
          </p:cNvSpPr>
          <p:nvPr>
            <p:ph type="body" idx="3"/>
          </p:nvPr>
        </p:nvSpPr>
        <p:spPr/>
        <p:txBody>
          <a:bodyPr/>
          <a:lstStyle/>
          <a:p>
            <a:r>
              <a:t>糖尿病肾病未来展望</a:t>
            </a:r>
          </a:p>
        </p:txBody>
      </p:sp>
      <p:sp>
        <p:nvSpPr>
          <p:cNvPr id="5" name="Content Placeholder 4"/>
          <p:cNvSpPr>
            <a:spLocks noGrp="1"/>
          </p:cNvSpPr>
          <p:nvPr>
            <p:ph sz="half" idx="4"/>
          </p:nvPr>
        </p:nvSpPr>
        <p:spPr/>
        <p:txBody>
          <a:bodyPr/>
          <a:lstStyle/>
          <a:p>
            <a:r>
              <a:t>1.随着对糖尿病肾病发病机制的深入研究，未来可能会有更多的新型治疗方法和药物问世。</a:t>
            </a:r>
          </a:p>
          <a:p>
            <a:r>
              <a:t>2.人工智能和机器学习等技术在糖尿病肾病诊断和治疗中的应用也值得关注。</a:t>
            </a:r>
          </a:p>
          <a:p>
            <a:r>
              <a:t>3.加强糖尿病肾病的预防和早期诊断，提高患者的生活质量和预后，是未来糖尿病肾病防治的重要方向。</a:t>
            </a:r>
          </a:p>
        </p:txBody>
      </p:sp>
      <p:sp>
        <p:nvSpPr>
          <p:cNvPr id="6" name="Text Placeholder 5"/>
          <p:cNvSpPr>
            <a:spLocks noGrp="1"/>
          </p:cNvSpPr>
          <p:nvPr>
            <p:ph type="body" idx="1"/>
          </p:nvPr>
        </p:nvSpPr>
        <p:spPr/>
        <p:txBody>
          <a:bodyPr/>
          <a:lstStyle/>
          <a:p>
            <a:r>
              <a:t>糖尿病肾病生活质量评估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患者生活质量评估的重要性</a:t>
            </a:r>
          </a:p>
        </p:txBody>
      </p:sp>
      <p:sp>
        <p:nvSpPr>
          <p:cNvPr id="3" name="Subtitle 2"/>
          <p:cNvSpPr>
            <a:spLocks noGrp="1"/>
          </p:cNvSpPr>
          <p:nvPr>
            <p:ph type="subTitle" idx="1"/>
          </p:nvPr>
        </p:nvSpPr>
        <p:spPr/>
        <p:txBody>
          <a:bodyPr/>
          <a:lstStyle/>
          <a:p>
            <a:r>
              <a:t>糖尿病肾病患者生活质量评估与干预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患者生活质量评估的重要性</a:t>
            </a:r>
          </a:p>
        </p:txBody>
      </p:sp>
      <p:sp>
        <p:nvSpPr>
          <p:cNvPr id="3" name="Text Placeholder 2"/>
          <p:cNvSpPr>
            <a:spLocks noGrp="1"/>
          </p:cNvSpPr>
          <p:nvPr>
            <p:ph type="body" idx="1"/>
          </p:nvPr>
        </p:nvSpPr>
        <p:spPr/>
        <p:txBody>
          <a:bodyPr/>
          <a:lstStyle/>
          <a:p>
            <a:r>
              <a:t>患者生活质量评估的重要性</a:t>
            </a:r>
          </a:p>
        </p:txBody>
      </p:sp>
      <p:sp>
        <p:nvSpPr>
          <p:cNvPr id="4" name="Content Placeholder 3"/>
          <p:cNvSpPr>
            <a:spLocks noGrp="1"/>
          </p:cNvSpPr>
          <p:nvPr>
            <p:ph sz="half" idx="2"/>
          </p:nvPr>
        </p:nvSpPr>
        <p:spPr/>
        <p:txBody>
          <a:bodyPr/>
          <a:lstStyle/>
          <a:p>
            <a:r>
              <a:t>1.提供全面病情了解：生活质量评估能够全方位地了解患者的病情，包括生理、心理、社会和经济等多个方面，为制定更加精准的干预方案提供依据。</a:t>
            </a:r>
          </a:p>
          <a:p>
            <a:r>
              <a:t>2.衡量治疗效果：通过对比干预前后的生活质量评估结果，可以客观地衡量治疗效果，评估治疗方法的有效性和可行性，为进一步优化治疗方案提供参考。</a:t>
            </a:r>
          </a:p>
          <a:p>
            <a:r>
              <a:t>3.提高患者满意度：生活质量评估关注患者的主观感受和需求，能够及时发现并解决患者在治疗过程中遇到的问题，有助于提高患者满意度和治疗效果。</a:t>
            </a:r>
          </a:p>
          <a:p/>
        </p:txBody>
      </p:sp>
      <p:sp>
        <p:nvSpPr>
          <p:cNvPr id="5" name="Text Placeholder 4"/>
          <p:cNvSpPr>
            <a:spLocks noGrp="1"/>
          </p:cNvSpPr>
          <p:nvPr>
            <p:ph type="body" idx="3"/>
          </p:nvPr>
        </p:nvSpPr>
        <p:spPr/>
        <p:txBody>
          <a:bodyPr/>
          <a:lstStyle/>
          <a:p>
            <a:r>
              <a:t>患者生活质量评估在糖尿病肾病管理中的应用</a:t>
            </a:r>
          </a:p>
        </p:txBody>
      </p:sp>
      <p:sp>
        <p:nvSpPr>
          <p:cNvPr id="6" name="Content Placeholder 5"/>
          <p:cNvSpPr>
            <a:spLocks noGrp="1"/>
          </p:cNvSpPr>
          <p:nvPr>
            <p:ph sz="half" idx="4"/>
          </p:nvPr>
        </p:nvSpPr>
        <p:spPr/>
        <p:txBody>
          <a:bodyPr/>
          <a:lstStyle/>
          <a:p>
            <a:r>
              <a:t>1.个体化评估：针对糖尿病肾病患者的特点，制定个体化的生活质量评估方案，充分考虑患者的年龄、病程、并发症等因素，确保评估结果的准确性和可靠性。</a:t>
            </a:r>
          </a:p>
          <a:p>
            <a:r>
              <a:t>2.多维度评估：从生理、心理、社会和经济等多个维度对患者的生活质量进行全面评估，综合反映患者的病情和生活状况，为制定更加全面的干预措施提供支持。</a:t>
            </a:r>
          </a:p>
          <a:p>
            <a:r>
              <a:t>3.动态监测：定期对患者的生活质量进行评估，及时发现问题并调整干预方案，确保治疗效果的最大化，同时也有助于提高患者的治疗依从性和满意度。</a:t>
            </a:r>
          </a:p>
          <a:p>
            <a:r>
              <a:t>以上内容仅供参考，具体内容可以根据您的需求进行调整优化。</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生活质量评估工具与方法</a:t>
            </a:r>
          </a:p>
        </p:txBody>
      </p:sp>
      <p:sp>
        <p:nvSpPr>
          <p:cNvPr id="3" name="Subtitle 2"/>
          <p:cNvSpPr>
            <a:spLocks noGrp="1"/>
          </p:cNvSpPr>
          <p:nvPr>
            <p:ph type="subTitle" idx="1"/>
          </p:nvPr>
        </p:nvSpPr>
        <p:spPr/>
        <p:txBody>
          <a:bodyPr/>
          <a:lstStyle/>
          <a:p>
            <a:r>
              <a:t>糖尿病肾病患者生活质量评估与干预</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生活质量评估工具与方法</a:t>
            </a:r>
          </a:p>
        </p:txBody>
      </p:sp>
      <p:sp>
        <p:nvSpPr>
          <p:cNvPr id="3" name="Text Placeholder 2"/>
          <p:cNvSpPr>
            <a:spLocks noGrp="1"/>
          </p:cNvSpPr>
          <p:nvPr>
            <p:ph type="body" idx="1"/>
          </p:nvPr>
        </p:nvSpPr>
        <p:spPr/>
        <p:txBody>
          <a:bodyPr/>
          <a:lstStyle/>
          <a:p>
            <a:r>
              <a:t>生活质量评估的重要性</a:t>
            </a:r>
          </a:p>
        </p:txBody>
      </p:sp>
      <p:sp>
        <p:nvSpPr>
          <p:cNvPr id="4" name="Content Placeholder 3"/>
          <p:cNvSpPr>
            <a:spLocks noGrp="1"/>
          </p:cNvSpPr>
          <p:nvPr>
            <p:ph sz="half" idx="2"/>
          </p:nvPr>
        </p:nvSpPr>
        <p:spPr/>
        <p:txBody>
          <a:bodyPr/>
          <a:lstStyle/>
          <a:p>
            <a:r>
              <a:t>1.生活质量评估可对糖尿病肾病患者的健康状态和生活状况进行全面了解，为制定有效的干预措施提供依据。</a:t>
            </a:r>
          </a:p>
          <a:p>
            <a:r>
              <a:t>2.生活质量评估结果可作为评价治疗效果和衡量患者满意度的重要指标，有助于优化治疗方案和提高患者的生活质量。</a:t>
            </a:r>
          </a:p>
          <a:p/>
        </p:txBody>
      </p:sp>
      <p:sp>
        <p:nvSpPr>
          <p:cNvPr id="5" name="Text Placeholder 4"/>
          <p:cNvSpPr>
            <a:spLocks noGrp="1"/>
          </p:cNvSpPr>
          <p:nvPr>
            <p:ph type="body" idx="3"/>
          </p:nvPr>
        </p:nvSpPr>
        <p:spPr/>
        <p:txBody>
          <a:bodyPr/>
          <a:lstStyle/>
          <a:p>
            <a:r>
              <a:t>常用的生活质量评估工具</a:t>
            </a:r>
          </a:p>
        </p:txBody>
      </p:sp>
      <p:sp>
        <p:nvSpPr>
          <p:cNvPr id="6" name="Content Placeholder 5"/>
          <p:cNvSpPr>
            <a:spLocks noGrp="1"/>
          </p:cNvSpPr>
          <p:nvPr>
            <p:ph sz="half" idx="4"/>
          </p:nvPr>
        </p:nvSpPr>
        <p:spPr/>
        <p:txBody>
          <a:bodyPr/>
          <a:lstStyle/>
          <a:p>
            <a:r>
              <a:t>1.SF-36生活质量量表：包括生理功能、生理职能、躯体疼痛、一般健康状况、精力、社会功能、情感职能和精神健康8个维度，可全面评估患者的生活质量。</a:t>
            </a:r>
          </a:p>
          <a:p>
            <a:r>
              <a:t>2.EQ-5D量表：评估患者的移动能力、自我照顾能力、日常活动能力、疼痛或不舒服、焦虑或抑郁5个方面，简单易用，适用于临床实践。</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生活质量评估工具与方法</a:t>
            </a:r>
          </a:p>
        </p:txBody>
      </p:sp>
      <p:sp>
        <p:nvSpPr>
          <p:cNvPr id="3" name="Text Placeholder 2"/>
          <p:cNvSpPr>
            <a:spLocks noGrp="1"/>
          </p:cNvSpPr>
          <p:nvPr>
            <p:ph type="body" idx="1"/>
          </p:nvPr>
        </p:nvSpPr>
        <p:spPr/>
        <p:txBody>
          <a:bodyPr/>
          <a:lstStyle/>
          <a:p>
            <a:r>
              <a:t>生活质量评估的实施方法</a:t>
            </a:r>
          </a:p>
        </p:txBody>
      </p:sp>
      <p:sp>
        <p:nvSpPr>
          <p:cNvPr id="4" name="Content Placeholder 3"/>
          <p:cNvSpPr>
            <a:spLocks noGrp="1"/>
          </p:cNvSpPr>
          <p:nvPr>
            <p:ph sz="half" idx="2"/>
          </p:nvPr>
        </p:nvSpPr>
        <p:spPr/>
        <p:txBody>
          <a:bodyPr/>
          <a:lstStyle/>
          <a:p>
            <a:r>
              <a:t>1.确保评估工具的可靠性和有效性，采用经过验证的量表进行评估。</a:t>
            </a:r>
          </a:p>
          <a:p>
            <a:r>
              <a:t>2.根据患者的具体情况选择合适的评估时机和评估频率，确保评估结果的准确性。</a:t>
            </a:r>
          </a:p>
          <a:p>
            <a:r>
              <a:t>3.对评估人员进行专业培训，提高评估结果的客观性和一致性。</a:t>
            </a:r>
          </a:p>
          <a:p/>
        </p:txBody>
      </p:sp>
      <p:sp>
        <p:nvSpPr>
          <p:cNvPr id="5" name="Text Placeholder 4"/>
          <p:cNvSpPr>
            <a:spLocks noGrp="1"/>
          </p:cNvSpPr>
          <p:nvPr>
            <p:ph type="body" idx="3"/>
          </p:nvPr>
        </p:nvSpPr>
        <p:spPr/>
        <p:txBody>
          <a:bodyPr/>
          <a:lstStyle/>
          <a:p>
            <a:r>
              <a:t>生活质量评估的数据分析</a:t>
            </a:r>
          </a:p>
        </p:txBody>
      </p:sp>
      <p:sp>
        <p:nvSpPr>
          <p:cNvPr id="6" name="Content Placeholder 5"/>
          <p:cNvSpPr>
            <a:spLocks noGrp="1"/>
          </p:cNvSpPr>
          <p:nvPr>
            <p:ph sz="half" idx="4"/>
          </p:nvPr>
        </p:nvSpPr>
        <p:spPr/>
        <p:txBody>
          <a:bodyPr/>
          <a:lstStyle/>
          <a:p>
            <a:r>
              <a:t>1.采用描述性统计分析方法，对评估数据进行整理和分析，了解患者生活质量的基本情况。</a:t>
            </a:r>
          </a:p>
          <a:p>
            <a:r>
              <a:t>2.运用因子分析和相关性分析方法，探究影响患者生活质量的因素及其相互关系。</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生活质量评估工具与方法</a:t>
            </a:r>
          </a:p>
        </p:txBody>
      </p:sp>
      <p:sp>
        <p:nvSpPr>
          <p:cNvPr id="3" name="Text Placeholder 2"/>
          <p:cNvSpPr>
            <a:spLocks noGrp="1"/>
          </p:cNvSpPr>
          <p:nvPr>
            <p:ph type="body" idx="1"/>
          </p:nvPr>
        </p:nvSpPr>
        <p:spPr/>
        <p:txBody>
          <a:bodyPr/>
          <a:lstStyle/>
          <a:p>
            <a:r>
              <a:t>生活质量评估的临床应用</a:t>
            </a:r>
          </a:p>
        </p:txBody>
      </p:sp>
      <p:sp>
        <p:nvSpPr>
          <p:cNvPr id="4" name="Content Placeholder 3"/>
          <p:cNvSpPr>
            <a:spLocks noGrp="1"/>
          </p:cNvSpPr>
          <p:nvPr>
            <p:ph sz="half" idx="2"/>
          </p:nvPr>
        </p:nvSpPr>
        <p:spPr/>
        <p:txBody>
          <a:bodyPr/>
          <a:lstStyle/>
          <a:p>
            <a:r>
              <a:t>1.将生活质量评估结果结合临床指标，为患者制定个性化的治疗方案。</a:t>
            </a:r>
          </a:p>
          <a:p>
            <a:r>
              <a:t>2.根据生活质量评估结果，对患者的心理、社会和环境因素进行全面的干预，提高患者的生活质量。</a:t>
            </a:r>
          </a:p>
          <a:p/>
        </p:txBody>
      </p:sp>
      <p:sp>
        <p:nvSpPr>
          <p:cNvPr id="5" name="Text Placeholder 4"/>
          <p:cNvSpPr>
            <a:spLocks noGrp="1"/>
          </p:cNvSpPr>
          <p:nvPr>
            <p:ph type="body" idx="3"/>
          </p:nvPr>
        </p:nvSpPr>
        <p:spPr/>
        <p:txBody>
          <a:bodyPr/>
          <a:lstStyle/>
          <a:p>
            <a:r>
              <a:t>生活质量评估的研究进展与趋势</a:t>
            </a:r>
          </a:p>
        </p:txBody>
      </p:sp>
      <p:sp>
        <p:nvSpPr>
          <p:cNvPr id="6" name="Content Placeholder 5"/>
          <p:cNvSpPr>
            <a:spLocks noGrp="1"/>
          </p:cNvSpPr>
          <p:nvPr>
            <p:ph sz="half" idx="4"/>
          </p:nvPr>
        </p:nvSpPr>
        <p:spPr/>
        <p:txBody>
          <a:bodyPr/>
          <a:lstStyle/>
          <a:p>
            <a:r>
              <a:t>1.随着医疗技术的进步和患者需求的提高，生活质量评估逐渐成为临床研究的重要领域。</a:t>
            </a:r>
          </a:p>
          <a:p>
            <a:r>
              <a:t>2.未来研究将更加注重评估工具的创新和改良，提高评估结果的准确性和可靠性。同时，将加强不同国家和地区之间的合作与交流，推动生活质量评估的国际化发展。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生活质量评估结果分析</a:t>
            </a:r>
          </a:p>
        </p:txBody>
      </p:sp>
      <p:sp>
        <p:nvSpPr>
          <p:cNvPr id="3" name="Subtitle 2"/>
          <p:cNvSpPr>
            <a:spLocks noGrp="1"/>
          </p:cNvSpPr>
          <p:nvPr>
            <p:ph type="subTitle" idx="1"/>
          </p:nvPr>
        </p:nvSpPr>
        <p:spPr/>
        <p:txBody>
          <a:bodyPr/>
          <a:lstStyle/>
          <a:p>
            <a:r>
              <a:t>糖尿病肾病患者生活质量评估与干预</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生活质量评估结果分析</a:t>
            </a:r>
          </a:p>
        </p:txBody>
      </p:sp>
      <p:sp>
        <p:nvSpPr>
          <p:cNvPr id="3" name="Text Placeholder 2"/>
          <p:cNvSpPr>
            <a:spLocks noGrp="1"/>
          </p:cNvSpPr>
          <p:nvPr>
            <p:ph type="body" idx="1"/>
          </p:nvPr>
        </p:nvSpPr>
        <p:spPr/>
        <p:txBody>
          <a:bodyPr/>
          <a:lstStyle/>
          <a:p>
            <a:r>
              <a:t>生活质量评估结果总览</a:t>
            </a:r>
          </a:p>
        </p:txBody>
      </p:sp>
      <p:sp>
        <p:nvSpPr>
          <p:cNvPr id="4" name="Content Placeholder 3"/>
          <p:cNvSpPr>
            <a:spLocks noGrp="1"/>
          </p:cNvSpPr>
          <p:nvPr>
            <p:ph sz="half" idx="2"/>
          </p:nvPr>
        </p:nvSpPr>
        <p:spPr/>
        <p:txBody>
          <a:bodyPr/>
          <a:lstStyle/>
          <a:p>
            <a:r>
              <a:t>1.大部分糖尿病肾病患者的生活质量受到明显影响，尤其在生理健康和心理健康方面。</a:t>
            </a:r>
          </a:p>
          <a:p>
            <a:r>
              <a:t>2.与健康人群相比，糖尿病肾病患者的生活质量评分普遍偏低。</a:t>
            </a:r>
          </a:p>
          <a:p>
            <a:r>
              <a:t>3.随着病程的进展，患者的生活质量有逐渐下降的趋势。</a:t>
            </a:r>
          </a:p>
          <a:p/>
        </p:txBody>
      </p:sp>
      <p:sp>
        <p:nvSpPr>
          <p:cNvPr id="5" name="Text Placeholder 4"/>
          <p:cNvSpPr>
            <a:spLocks noGrp="1"/>
          </p:cNvSpPr>
          <p:nvPr>
            <p:ph type="body" idx="3"/>
          </p:nvPr>
        </p:nvSpPr>
        <p:spPr/>
        <p:txBody>
          <a:bodyPr/>
          <a:lstStyle/>
          <a:p>
            <a:r>
              <a:t>生理健康评估结果</a:t>
            </a:r>
          </a:p>
        </p:txBody>
      </p:sp>
      <p:sp>
        <p:nvSpPr>
          <p:cNvPr id="6" name="Content Placeholder 5"/>
          <p:cNvSpPr>
            <a:spLocks noGrp="1"/>
          </p:cNvSpPr>
          <p:nvPr>
            <p:ph sz="half" idx="4"/>
          </p:nvPr>
        </p:nvSpPr>
        <p:spPr/>
        <p:txBody>
          <a:bodyPr/>
          <a:lstStyle/>
          <a:p>
            <a:r>
              <a:t>1.患者的生理功能受到较大影响，包括活动能力、疼痛感和疲劳度等。</a:t>
            </a:r>
          </a:p>
          <a:p>
            <a:r>
              <a:t>2.糖尿病肾病患者的饮食和睡眠质量普遍较差。</a:t>
            </a:r>
          </a:p>
          <a:p>
            <a:r>
              <a:t>3.与药物治疗相比，非药物治疗（如运动、饮食控制）在提高生理健康方面的效果可能更为显著。</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生活质量评估结果分析</a:t>
            </a:r>
          </a:p>
        </p:txBody>
      </p:sp>
      <p:sp>
        <p:nvSpPr>
          <p:cNvPr id="3" name="Text Placeholder 2"/>
          <p:cNvSpPr>
            <a:spLocks noGrp="1"/>
          </p:cNvSpPr>
          <p:nvPr>
            <p:ph type="body" idx="1"/>
          </p:nvPr>
        </p:nvSpPr>
        <p:spPr/>
        <p:txBody>
          <a:bodyPr/>
          <a:lstStyle/>
          <a:p>
            <a:r>
              <a:t>心理健康评估结果</a:t>
            </a:r>
          </a:p>
        </p:txBody>
      </p:sp>
      <p:sp>
        <p:nvSpPr>
          <p:cNvPr id="4" name="Content Placeholder 3"/>
          <p:cNvSpPr>
            <a:spLocks noGrp="1"/>
          </p:cNvSpPr>
          <p:nvPr>
            <p:ph sz="half" idx="2"/>
          </p:nvPr>
        </p:nvSpPr>
        <p:spPr/>
        <p:txBody>
          <a:bodyPr/>
          <a:lstStyle/>
          <a:p>
            <a:r>
              <a:t>1.大部分患者存在一定程度的心理压力，如焦虑、抑郁等。</a:t>
            </a:r>
          </a:p>
          <a:p>
            <a:r>
              <a:t>2.心理健康问题与生活质量评分之间存在显著的负相关关系。</a:t>
            </a:r>
          </a:p>
          <a:p>
            <a:r>
              <a:t>3.针对心理健康的干预措施，如心理咨询、集体疗法等，有助于提高患者的生活质量。</a:t>
            </a:r>
          </a:p>
          <a:p/>
        </p:txBody>
      </p:sp>
      <p:sp>
        <p:nvSpPr>
          <p:cNvPr id="5" name="Text Placeholder 4"/>
          <p:cNvSpPr>
            <a:spLocks noGrp="1"/>
          </p:cNvSpPr>
          <p:nvPr>
            <p:ph type="body" idx="3"/>
          </p:nvPr>
        </p:nvSpPr>
        <p:spPr/>
        <p:txBody>
          <a:bodyPr/>
          <a:lstStyle/>
          <a:p>
            <a:r>
              <a:t>社会功能评估结果</a:t>
            </a:r>
          </a:p>
        </p:txBody>
      </p:sp>
      <p:sp>
        <p:nvSpPr>
          <p:cNvPr id="6" name="Content Placeholder 5"/>
          <p:cNvSpPr>
            <a:spLocks noGrp="1"/>
          </p:cNvSpPr>
          <p:nvPr>
            <p:ph sz="half" idx="4"/>
          </p:nvPr>
        </p:nvSpPr>
        <p:spPr/>
        <p:txBody>
          <a:bodyPr/>
          <a:lstStyle/>
          <a:p>
            <a:r>
              <a:t>1.糖尿病肾病患者的社会功能受到一定影响，如工作、学习和家庭角色等。</a:t>
            </a:r>
          </a:p>
          <a:p>
            <a:r>
              <a:t>2.社会支持系统的建立和完善对于提高患者的生活质量具有重要意义。</a:t>
            </a:r>
          </a:p>
          <a:p>
            <a:r>
              <a:t>3.需要加强患者及其家属的教育和培训，以提高家庭护理能力和社会适应能力。</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https://d.book118.com/208010053042006027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糖尿病肾病概述</vt:lpstr>
      <vt:lpstr> 糖尿病肾病概述</vt:lpstr>
      <vt:lpstr> 糖尿病肾病概述</vt:lpstr>
      <vt:lpstr> 糖尿病肾病概述</vt:lpstr>
      <vt:lpstr> 患者生活质量评估的重要性</vt:lpstr>
      <vt:lpstr> 患者生活质量评估的重要性</vt:lpstr>
      <vt:lpstr> 生活质量评估工具与方法</vt:lpstr>
      <vt:lpstr> 生活质量评估工具与方法</vt:lpstr>
      <vt:lpstr> 生活质量评估工具与方法</vt:lpstr>
      <vt:lpstr> 生活质量评估工具与方法</vt:lpstr>
      <vt:lpstr> 生活质量评估结果分析</vt:lpstr>
      <vt:lpstr> 生活质量评估结果分析</vt:lpstr>
      <vt:lpstr> 生活质量评估结果分析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2024-09-05T01:13:59.310</cp:lastPrinted>
  <dcterms:created xsi:type="dcterms:W3CDTF">2024-09-04T17:13:59Z</dcterms:created>
  <dcterms:modified xsi:type="dcterms:W3CDTF">2024-09-04T17:14:01Z</dcterms:modified>
</cp:coreProperties>
</file>