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EB19347-D87F-4752-B647-A4C177D321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CF62E5-AC57-4B7D-A70E-9BC49D3539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AFDEDA3-F1BB-4908-91B7-74280D726B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6732A39-867B-4FE4-9C12-C07013D2E55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FECC39D-9E63-422D-8991-19F7E671144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7288382-5D7D-41F7-AAEC-937A30C475B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4805E8C-DF07-49B7-8174-8A3DDFC0543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3A7F2E7-F4AF-450F-B487-AE39A1BC25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1F919D1-8A0F-4EE1-AA3E-C5449CF4B1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55A777-BFD8-4126-A499-CAFD298830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81BCED5-0415-4DCB-ABCD-C2C002BD0B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54">
            <a:extLst>
              <a:ext uri="{FF2B5EF4-FFF2-40B4-BE49-F238E27FC236}">
                <a16:creationId xmlns:a16="http://schemas.microsoft.com/office/drawing/2014/main" id="{B58F51AF-4BC7-9EDC-9BEF-3C05AF1B0A47}"/>
              </a:ext>
            </a:extLst>
          </p:cNvPr>
          <p:cNvGrpSpPr/>
          <p:nvPr userDrawn="1"/>
        </p:nvGrpSpPr>
        <p:grpSpPr>
          <a:xfrm>
            <a:off x="8087710" y="2026920"/>
            <a:ext cx="3443800" cy="3537481"/>
            <a:chOff x="5854675" y="3359758"/>
            <a:chExt cx="305647" cy="305644"/>
          </a:xfrm>
        </p:grpSpPr>
        <p:grpSp>
          <p:nvGrpSpPr>
            <p:cNvPr id="10" name="组合 55">
              <a:extLst>
                <a:ext uri="{FF2B5EF4-FFF2-40B4-BE49-F238E27FC236}">
                  <a16:creationId xmlns:a16="http://schemas.microsoft.com/office/drawing/2014/main" id="{BBC63AEE-C475-2CCC-EC0A-62381AFA407F}"/>
                </a:ext>
              </a:extLst>
            </p:cNvPr>
            <p:cNvGrpSpPr/>
            <p:nvPr/>
          </p:nvGrpSpPr>
          <p:grpSpPr>
            <a:xfrm>
              <a:off x="5854675" y="3359758"/>
              <a:ext cx="305647" cy="305644"/>
              <a:chOff x="1517330" y="1125257"/>
              <a:chExt cx="2204282" cy="2204282"/>
            </a:xfrm>
          </p:grpSpPr>
          <p:sp>
            <p:nvSpPr>
              <p:cNvPr id="12" name="椭圆 57">
                <a:extLst>
                  <a:ext uri="{FF2B5EF4-FFF2-40B4-BE49-F238E27FC236}">
                    <a16:creationId xmlns:a16="http://schemas.microsoft.com/office/drawing/2014/main" id="{96543A38-02E2-B211-7269-53797B4486C9}"/>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59">
                <a:extLst>
                  <a:ext uri="{FF2B5EF4-FFF2-40B4-BE49-F238E27FC236}">
                    <a16:creationId xmlns:a16="http://schemas.microsoft.com/office/drawing/2014/main" id="{0D080517-06EB-F1AC-8549-71DD9B7EB268}"/>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1" name="KSO_Shape">
              <a:extLst>
                <a:ext uri="{FF2B5EF4-FFF2-40B4-BE49-F238E27FC236}">
                  <a16:creationId xmlns:a16="http://schemas.microsoft.com/office/drawing/2014/main" id="{FD60229B-2C9B-30C0-2EC4-CE4E51CB9612}"/>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08010060042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糖尿病肾病患者生活质量</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糖尿病肾病简介
 生活质量的定义与重要性
 生活质量评估工具
 糖尿病肾病对患者生活质量的影响
 影响生活质量的因素分析
 提高生活质量的干预措施
 干预措施的有效性评估
 结论与展望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糖尿病肾病简介</a:t>
            </a:r>
          </a:p>
        </p:txBody>
      </p:sp>
      <p:sp>
        <p:nvSpPr>
          <p:cNvPr id="3" name="Subtitle 2"/>
          <p:cNvSpPr>
            <a:spLocks noGrp="1"/>
          </p:cNvSpPr>
          <p:nvPr>
            <p:ph type="subTitle" idx="1"/>
          </p:nvPr>
        </p:nvSpPr>
        <p:spPr/>
        <p:txBody>
          <a:bodyPr/>
          <a:lstStyle/>
          <a:p>
            <a:r>
              <a:t>糖尿病肾病患者生活质量</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糖尿病肾病简介</a:t>
            </a:r>
          </a:p>
        </p:txBody>
      </p:sp>
      <p:sp>
        <p:nvSpPr>
          <p:cNvPr id="3" name="Text Placeholder 2"/>
          <p:cNvSpPr>
            <a:spLocks noGrp="1"/>
          </p:cNvSpPr>
          <p:nvPr>
            <p:ph type="body" idx="1"/>
          </p:nvPr>
        </p:nvSpPr>
        <p:spPr/>
        <p:txBody>
          <a:bodyPr/>
          <a:lstStyle/>
          <a:p>
            <a:r>
              <a:t>糖尿病肾病定义及病因</a:t>
            </a:r>
          </a:p>
        </p:txBody>
      </p:sp>
      <p:sp>
        <p:nvSpPr>
          <p:cNvPr id="4" name="Content Placeholder 3"/>
          <p:cNvSpPr>
            <a:spLocks noGrp="1"/>
          </p:cNvSpPr>
          <p:nvPr>
            <p:ph sz="half" idx="2"/>
          </p:nvPr>
        </p:nvSpPr>
        <p:spPr/>
        <p:txBody>
          <a:bodyPr/>
          <a:lstStyle/>
          <a:p>
            <a:r>
              <a:t>1.糖尿病肾病是糖尿病常见的微血管并发症，主要表现为肾小球硬化和肾功能受损。</a:t>
            </a:r>
          </a:p>
          <a:p>
            <a:r>
              <a:t>2.糖尿病肾病的发生与高血糖、高血压、血脂异常等多种因素有关。</a:t>
            </a:r>
          </a:p>
          <a:p>
            <a:r>
              <a:t>3.病程较长，早期症状不明显，易被忽视。</a:t>
            </a:r>
          </a:p>
          <a:p/>
        </p:txBody>
      </p:sp>
      <p:sp>
        <p:nvSpPr>
          <p:cNvPr id="5" name="Text Placeholder 4"/>
          <p:cNvSpPr>
            <a:spLocks noGrp="1"/>
          </p:cNvSpPr>
          <p:nvPr>
            <p:ph type="body" idx="3"/>
          </p:nvPr>
        </p:nvSpPr>
        <p:spPr/>
        <p:txBody>
          <a:bodyPr/>
          <a:lstStyle/>
          <a:p>
            <a:r>
              <a:t>糖尿病肾病流行病学特点</a:t>
            </a:r>
          </a:p>
        </p:txBody>
      </p:sp>
      <p:sp>
        <p:nvSpPr>
          <p:cNvPr id="6" name="Content Placeholder 5"/>
          <p:cNvSpPr>
            <a:spLocks noGrp="1"/>
          </p:cNvSpPr>
          <p:nvPr>
            <p:ph sz="half" idx="4"/>
          </p:nvPr>
        </p:nvSpPr>
        <p:spPr/>
        <p:txBody>
          <a:bodyPr/>
          <a:lstStyle/>
          <a:p>
            <a:r>
              <a:t>1.糖尿病肾病在糖尿病患者中的发病率较高，且随着病程的延长而增加。</a:t>
            </a:r>
          </a:p>
          <a:p>
            <a:r>
              <a:t>2.由于人口老龄化和生活方式的改变，糖尿病肾病的发病率呈上升趋势。</a:t>
            </a:r>
          </a:p>
          <a:p>
            <a:r>
              <a:t>3.糖尿病肾病是导致终末期肾病的主要原因之一。</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糖尿病肾病简介</a:t>
            </a:r>
          </a:p>
        </p:txBody>
      </p:sp>
      <p:sp>
        <p:nvSpPr>
          <p:cNvPr id="3" name="Text Placeholder 2"/>
          <p:cNvSpPr>
            <a:spLocks noGrp="1"/>
          </p:cNvSpPr>
          <p:nvPr>
            <p:ph type="body" idx="1"/>
          </p:nvPr>
        </p:nvSpPr>
        <p:spPr/>
        <p:txBody>
          <a:bodyPr/>
          <a:lstStyle/>
          <a:p>
            <a:r>
              <a:t>糖尿病肾病病理生理改变</a:t>
            </a:r>
          </a:p>
        </p:txBody>
      </p:sp>
      <p:sp>
        <p:nvSpPr>
          <p:cNvPr id="4" name="Content Placeholder 3"/>
          <p:cNvSpPr>
            <a:spLocks noGrp="1"/>
          </p:cNvSpPr>
          <p:nvPr>
            <p:ph sz="half" idx="2"/>
          </p:nvPr>
        </p:nvSpPr>
        <p:spPr/>
        <p:txBody>
          <a:bodyPr/>
          <a:lstStyle/>
          <a:p>
            <a:r>
              <a:t>1.糖尿病肾病的主要病理改变是肾小球硬化和肾小管间质纤维化。</a:t>
            </a:r>
          </a:p>
          <a:p>
            <a:r>
              <a:t>2.高血糖导致的代谢异常和血流动力学改变是糖尿病肾病发生发展的重要机制。</a:t>
            </a:r>
          </a:p>
          <a:p>
            <a:r>
              <a:t>3.炎症反应和氧化应激在糖尿病肾病的发生发展中也发挥重要作用。</a:t>
            </a:r>
          </a:p>
          <a:p/>
        </p:txBody>
      </p:sp>
      <p:sp>
        <p:nvSpPr>
          <p:cNvPr id="5" name="Text Placeholder 4"/>
          <p:cNvSpPr>
            <a:spLocks noGrp="1"/>
          </p:cNvSpPr>
          <p:nvPr>
            <p:ph type="body" idx="3"/>
          </p:nvPr>
        </p:nvSpPr>
        <p:spPr/>
        <p:txBody>
          <a:bodyPr/>
          <a:lstStyle/>
          <a:p>
            <a:r>
              <a:t>糖尿病肾病临床表现及诊断</a:t>
            </a:r>
          </a:p>
        </p:txBody>
      </p:sp>
      <p:sp>
        <p:nvSpPr>
          <p:cNvPr id="6" name="Content Placeholder 5"/>
          <p:cNvSpPr>
            <a:spLocks noGrp="1"/>
          </p:cNvSpPr>
          <p:nvPr>
            <p:ph sz="half" idx="4"/>
          </p:nvPr>
        </p:nvSpPr>
        <p:spPr/>
        <p:txBody>
          <a:bodyPr/>
          <a:lstStyle/>
          <a:p>
            <a:r>
              <a:t>1.糖尿病肾病早期无明显症状，随着病情进展可出现蛋白尿、水肿、高血压等症状。</a:t>
            </a:r>
          </a:p>
          <a:p>
            <a:r>
              <a:t>2.诊断糖尿病肾病需结合病史、临床表现和相关实验室检查。</a:t>
            </a:r>
          </a:p>
          <a:p>
            <a:r>
              <a:t>3.尿蛋白排泄率和肾功能检查是诊断糖尿病肾病的主要指标。</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糖尿病肾病简介</a:t>
            </a:r>
          </a:p>
        </p:txBody>
      </p:sp>
      <p:sp>
        <p:nvSpPr>
          <p:cNvPr id="3" name="Text Placeholder 2"/>
          <p:cNvSpPr>
            <a:spLocks noGrp="1"/>
          </p:cNvSpPr>
          <p:nvPr>
            <p:ph type="body" idx="1"/>
          </p:nvPr>
        </p:nvSpPr>
        <p:spPr/>
        <p:txBody>
          <a:bodyPr/>
          <a:lstStyle/>
          <a:p>
            <a:r>
              <a:t>糖尿病肾病治疗及预后</a:t>
            </a:r>
          </a:p>
        </p:txBody>
      </p:sp>
      <p:sp>
        <p:nvSpPr>
          <p:cNvPr id="4" name="Content Placeholder 3"/>
          <p:cNvSpPr>
            <a:spLocks noGrp="1"/>
          </p:cNvSpPr>
          <p:nvPr>
            <p:ph sz="half" idx="2"/>
          </p:nvPr>
        </p:nvSpPr>
        <p:spPr/>
        <p:txBody>
          <a:bodyPr/>
          <a:lstStyle/>
          <a:p>
            <a:r>
              <a:t>1.糖尿病肾病的治疗包括控制血糖、血压、血脂，保护肾功能等综合治疗措施。</a:t>
            </a:r>
          </a:p>
          <a:p>
            <a:r>
              <a:t>2.严格控制血糖和血压可以延缓糖尿病肾病的进展。</a:t>
            </a:r>
          </a:p>
          <a:p>
            <a:r>
              <a:t>3.糖尿病肾病的预后与病程、病情严重程度和治疗措施有关，早期诊断和治疗可以改善预后。</a:t>
            </a:r>
          </a:p>
          <a:p/>
        </p:txBody>
      </p:sp>
      <p:sp>
        <p:nvSpPr>
          <p:cNvPr id="5" name="Text Placeholder 4"/>
          <p:cNvSpPr>
            <a:spLocks noGrp="1"/>
          </p:cNvSpPr>
          <p:nvPr>
            <p:ph type="body" idx="3"/>
          </p:nvPr>
        </p:nvSpPr>
        <p:spPr/>
        <p:txBody>
          <a:bodyPr/>
          <a:lstStyle/>
          <a:p>
            <a:r>
              <a:t>糖尿病肾病预防及健康教育</a:t>
            </a:r>
          </a:p>
        </p:txBody>
      </p:sp>
      <p:sp>
        <p:nvSpPr>
          <p:cNvPr id="6" name="Content Placeholder 5"/>
          <p:cNvSpPr>
            <a:spLocks noGrp="1"/>
          </p:cNvSpPr>
          <p:nvPr>
            <p:ph sz="half" idx="4"/>
          </p:nvPr>
        </p:nvSpPr>
        <p:spPr/>
        <p:txBody>
          <a:bodyPr/>
          <a:lstStyle/>
          <a:p>
            <a:r>
              <a:t>1.加强糖尿病患者的教育和管理，提高患者对糖尿病肾病的认识和重视程度。</a:t>
            </a:r>
          </a:p>
          <a:p>
            <a:r>
              <a:t>2.积极控制血糖、血压、血脂等危险因素，减少糖尿病肾病的发生风险。</a:t>
            </a:r>
          </a:p>
          <a:p>
            <a:r>
              <a:t>3.定期进行肾功能检查和尿蛋白排泄率检测，及早发现和治疗糖尿病肾病。</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生活质量的定义与重要性</a:t>
            </a:r>
          </a:p>
        </p:txBody>
      </p:sp>
      <p:sp>
        <p:nvSpPr>
          <p:cNvPr id="3" name="Subtitle 2"/>
          <p:cNvSpPr>
            <a:spLocks noGrp="1"/>
          </p:cNvSpPr>
          <p:nvPr>
            <p:ph type="subTitle" idx="1"/>
          </p:nvPr>
        </p:nvSpPr>
        <p:spPr/>
        <p:txBody>
          <a:bodyPr/>
          <a:lstStyle/>
          <a:p>
            <a:r>
              <a:t>糖尿病肾病患者生活质量</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生活质量的定义与重要性</a:t>
            </a:r>
          </a:p>
        </p:txBody>
      </p:sp>
      <p:sp>
        <p:nvSpPr>
          <p:cNvPr id="3" name="Text Placeholder 2"/>
          <p:cNvSpPr>
            <a:spLocks noGrp="1"/>
          </p:cNvSpPr>
          <p:nvPr>
            <p:ph type="body" idx="1"/>
          </p:nvPr>
        </p:nvSpPr>
        <p:spPr/>
        <p:txBody>
          <a:bodyPr/>
          <a:lstStyle/>
          <a:p>
            <a:r>
              <a:t>生活质量的定义</a:t>
            </a:r>
          </a:p>
        </p:txBody>
      </p:sp>
      <p:sp>
        <p:nvSpPr>
          <p:cNvPr id="4" name="Content Placeholder 3"/>
          <p:cNvSpPr>
            <a:spLocks noGrp="1"/>
          </p:cNvSpPr>
          <p:nvPr>
            <p:ph sz="half" idx="2"/>
          </p:nvPr>
        </p:nvSpPr>
        <p:spPr/>
        <p:txBody>
          <a:bodyPr/>
          <a:lstStyle/>
          <a:p>
            <a:r>
              <a:t>1.生活质量是一个综合性的概念，包括个体的生理、心理、社会和经济方面的健康和福祉。</a:t>
            </a:r>
          </a:p>
          <a:p>
            <a:r>
              <a:t>2.对于糖尿病肾病患者，生活质量是评估治疗效果和患者满意度的重要指标。</a:t>
            </a:r>
          </a:p>
          <a:p>
            <a:r>
              <a:t>3.提高生活质量有助于改善患者的心理状态，提高治疗依从性，进而改善疾病预后。</a:t>
            </a:r>
          </a:p>
          <a:p/>
        </p:txBody>
      </p:sp>
      <p:sp>
        <p:nvSpPr>
          <p:cNvPr id="5" name="Text Placeholder 4"/>
          <p:cNvSpPr>
            <a:spLocks noGrp="1"/>
          </p:cNvSpPr>
          <p:nvPr>
            <p:ph type="body" idx="3"/>
          </p:nvPr>
        </p:nvSpPr>
        <p:spPr/>
        <p:txBody>
          <a:bodyPr/>
          <a:lstStyle/>
          <a:p>
            <a:r>
              <a:t>生活质量的重要性</a:t>
            </a:r>
          </a:p>
        </p:txBody>
      </p:sp>
      <p:sp>
        <p:nvSpPr>
          <p:cNvPr id="6" name="Content Placeholder 5"/>
          <p:cNvSpPr>
            <a:spLocks noGrp="1"/>
          </p:cNvSpPr>
          <p:nvPr>
            <p:ph sz="half" idx="4"/>
          </p:nvPr>
        </p:nvSpPr>
        <p:spPr/>
        <p:txBody>
          <a:bodyPr/>
          <a:lstStyle/>
          <a:p>
            <a:r>
              <a:t>1.生活质量是衡量糖尿病肾病患者健康状况和治疗效果的全面指标。</a:t>
            </a:r>
          </a:p>
          <a:p>
            <a:r>
              <a:t>2.由于糖尿病肾病需要长期治疗和管理，生活质量评估可以帮助医生和患者更好地了解疾病对生活的影响，调整治疗策略。</a:t>
            </a:r>
          </a:p>
          <a:p>
            <a:r>
              <a:t>3.重视并改善患者的生活质量，有助于提高患者的整体健康水平和幸福感，降低医疗成本，为社会的健康发展做出贡献。</a:t>
            </a:r>
          </a:p>
          <a:p>
            <a:r>
              <a:t>以上内容仅供参考，建议查阅有关糖尿病肾病患者生活质量的文献资料，以获取更全面准确的信息。</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生活质量评估工具</a:t>
            </a:r>
          </a:p>
        </p:txBody>
      </p:sp>
      <p:sp>
        <p:nvSpPr>
          <p:cNvPr id="3" name="Subtitle 2"/>
          <p:cNvSpPr>
            <a:spLocks noGrp="1"/>
          </p:cNvSpPr>
          <p:nvPr>
            <p:ph type="subTitle" idx="1"/>
          </p:nvPr>
        </p:nvSpPr>
        <p:spPr/>
        <p:txBody>
          <a:bodyPr/>
          <a:lstStyle/>
          <a:p>
            <a:r>
              <a:t>糖尿病肾病患者生活质量</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生活质量评估工具</a:t>
            </a:r>
          </a:p>
        </p:txBody>
      </p:sp>
      <p:sp>
        <p:nvSpPr>
          <p:cNvPr id="3" name="Text Placeholder 2"/>
          <p:cNvSpPr>
            <a:spLocks noGrp="1"/>
          </p:cNvSpPr>
          <p:nvPr>
            <p:ph type="body" idx="1"/>
          </p:nvPr>
        </p:nvSpPr>
        <p:spPr/>
        <p:txBody>
          <a:bodyPr/>
          <a:lstStyle/>
          <a:p>
            <a:r>
              <a:t>生活质量评估工具的重要性</a:t>
            </a:r>
          </a:p>
        </p:txBody>
      </p:sp>
      <p:sp>
        <p:nvSpPr>
          <p:cNvPr id="4" name="Content Placeholder 3"/>
          <p:cNvSpPr>
            <a:spLocks noGrp="1"/>
          </p:cNvSpPr>
          <p:nvPr>
            <p:ph sz="half" idx="2"/>
          </p:nvPr>
        </p:nvSpPr>
        <p:spPr/>
        <p:txBody>
          <a:bodyPr/>
          <a:lstStyle/>
          <a:p>
            <a:r>
              <a:t>1.生活质量评估工具能够提供全面、客观的评估，帮助医生和患者更好地了解病情和治疗效果。</a:t>
            </a:r>
          </a:p>
          <a:p>
            <a:r>
              <a:t>2.有效的生活质量评估工具应具备可靠性、有效性和灵敏度，能够准确地反映出患者的生活质量状况。</a:t>
            </a:r>
          </a:p>
          <a:p>
            <a:r>
              <a:t>3.生活质量评估工具不仅可以用于临床研究和治疗，还可以帮助制定政策和计划，提高患者的生活质量和健康状况。</a:t>
            </a:r>
          </a:p>
          <a:p/>
        </p:txBody>
      </p:sp>
      <p:sp>
        <p:nvSpPr>
          <p:cNvPr id="5" name="Text Placeholder 4"/>
          <p:cNvSpPr>
            <a:spLocks noGrp="1"/>
          </p:cNvSpPr>
          <p:nvPr>
            <p:ph type="body" idx="3"/>
          </p:nvPr>
        </p:nvSpPr>
        <p:spPr/>
        <p:txBody>
          <a:bodyPr/>
          <a:lstStyle/>
          <a:p>
            <a:r>
              <a:t>生活质量评估工具的种类</a:t>
            </a:r>
          </a:p>
        </p:txBody>
      </p:sp>
      <p:sp>
        <p:nvSpPr>
          <p:cNvPr id="6" name="Content Placeholder 5"/>
          <p:cNvSpPr>
            <a:spLocks noGrp="1"/>
          </p:cNvSpPr>
          <p:nvPr>
            <p:ph sz="half" idx="4"/>
          </p:nvPr>
        </p:nvSpPr>
        <p:spPr/>
        <p:txBody>
          <a:bodyPr/>
          <a:lstStyle/>
          <a:p>
            <a:r>
              <a:t>1.通用的生活质量评估工具，如SF-36和EQ-5D，可用于不同疾病和人群的生活质量评估。</a:t>
            </a:r>
          </a:p>
          <a:p>
            <a:r>
              <a:t>2.针对糖尿病肾病患者的特异性评估工具，如DQOL和NephroQ，能够更准确地评估患者的生活质量。</a:t>
            </a:r>
          </a:p>
          <a:p>
            <a:r>
              <a:t>3.电子化生活质量评估工具的发展和应用，能够提高评估效率和数据准确性，降低评估成本。</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生活质量评估工具</a:t>
            </a:r>
          </a:p>
        </p:txBody>
      </p:sp>
      <p:sp>
        <p:nvSpPr>
          <p:cNvPr id="3" name="Text Placeholder 2"/>
          <p:cNvSpPr>
            <a:spLocks noGrp="1"/>
          </p:cNvSpPr>
          <p:nvPr>
            <p:ph type="body" idx="1"/>
          </p:nvPr>
        </p:nvSpPr>
        <p:spPr/>
        <p:txBody>
          <a:bodyPr/>
          <a:lstStyle/>
          <a:p>
            <a:r>
              <a:t>生活质量评估工具的应用</a:t>
            </a:r>
          </a:p>
        </p:txBody>
      </p:sp>
      <p:sp>
        <p:nvSpPr>
          <p:cNvPr id="4" name="Content Placeholder 3"/>
          <p:cNvSpPr>
            <a:spLocks noGrp="1"/>
          </p:cNvSpPr>
          <p:nvPr>
            <p:ph sz="half" idx="2"/>
          </p:nvPr>
        </p:nvSpPr>
        <p:spPr/>
        <p:txBody>
          <a:bodyPr/>
          <a:lstStyle/>
          <a:p>
            <a:r>
              <a:t>1.生活质量评估工具在临床研究和治疗中的应用，能够帮助医生制定更加个体化的治疗方案，提高治疗效果。</a:t>
            </a:r>
          </a:p>
          <a:p>
            <a:r>
              <a:t>2.在政策和计划制定中的应用，能够为政府和社会提供有力的数据支持，推动改善患者的生活质量和健康状况。</a:t>
            </a:r>
          </a:p>
          <a:p>
            <a:r>
              <a:t>3.在患者自我管理和教育中的应用，能够帮助患者更好地了解自己的病情和生活质量状况，积极参与治疗和管理。</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糖尿病肾病对患者生活质量的影响</a:t>
            </a:r>
          </a:p>
        </p:txBody>
      </p:sp>
      <p:sp>
        <p:nvSpPr>
          <p:cNvPr id="3" name="Subtitle 2"/>
          <p:cNvSpPr>
            <a:spLocks noGrp="1"/>
          </p:cNvSpPr>
          <p:nvPr>
            <p:ph type="subTitle" idx="1"/>
          </p:nvPr>
        </p:nvSpPr>
        <p:spPr/>
        <p:txBody>
          <a:bodyPr/>
          <a:lstStyle/>
          <a:p>
            <a:r>
              <a:t>糖尿病肾病患者生活质量</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糖尿病肾病对患者生活质量的影响</a:t>
            </a:r>
          </a:p>
        </p:txBody>
      </p:sp>
      <p:sp>
        <p:nvSpPr>
          <p:cNvPr id="3" name="Text Placeholder 2"/>
          <p:cNvSpPr>
            <a:spLocks noGrp="1"/>
          </p:cNvSpPr>
          <p:nvPr>
            <p:ph type="body" idx="1"/>
          </p:nvPr>
        </p:nvSpPr>
        <p:spPr/>
        <p:txBody>
          <a:bodyPr/>
          <a:lstStyle/>
          <a:p>
            <a:r>
              <a:t>糖尿病肾病对患者生理功能的影响</a:t>
            </a:r>
          </a:p>
        </p:txBody>
      </p:sp>
      <p:sp>
        <p:nvSpPr>
          <p:cNvPr id="4" name="Content Placeholder 3"/>
          <p:cNvSpPr>
            <a:spLocks noGrp="1"/>
          </p:cNvSpPr>
          <p:nvPr>
            <p:ph sz="half" idx="2"/>
          </p:nvPr>
        </p:nvSpPr>
        <p:spPr/>
        <p:txBody>
          <a:bodyPr/>
          <a:lstStyle/>
          <a:p>
            <a:r>
              <a:t>1.糖尿病肾病可能导致肾功能损害，进而影响患者的生理功能，包括排泄、代谢和内分泌调节等方面。这可能导致患者体内毒素积累，电解质失衡，以及酸碱平衡失调，严重影响患者的身体健康和生活质量。</a:t>
            </a:r>
          </a:p>
          <a:p>
            <a:r>
              <a:t>2.糖尿病肾病患者常常需要接受透析等肾替代治疗，这些治疗过程可能对患者的生活和工作产生重大影响，限制患者的活动能力和社会参与度。</a:t>
            </a:r>
          </a:p>
          <a:p/>
        </p:txBody>
      </p:sp>
      <p:sp>
        <p:nvSpPr>
          <p:cNvPr id="5" name="Text Placeholder 4"/>
          <p:cNvSpPr>
            <a:spLocks noGrp="1"/>
          </p:cNvSpPr>
          <p:nvPr>
            <p:ph type="body" idx="3"/>
          </p:nvPr>
        </p:nvSpPr>
        <p:spPr/>
        <p:txBody>
          <a:bodyPr/>
          <a:lstStyle/>
          <a:p>
            <a:r>
              <a:t>糖尿病肾病对患者心理状况的影响</a:t>
            </a:r>
          </a:p>
        </p:txBody>
      </p:sp>
      <p:sp>
        <p:nvSpPr>
          <p:cNvPr id="6" name="Content Placeholder 5"/>
          <p:cNvSpPr>
            <a:spLocks noGrp="1"/>
          </p:cNvSpPr>
          <p:nvPr>
            <p:ph sz="half" idx="4"/>
          </p:nvPr>
        </p:nvSpPr>
        <p:spPr/>
        <p:txBody>
          <a:bodyPr/>
          <a:lstStyle/>
          <a:p>
            <a:r>
              <a:t>1.糖尿病肾病作为一种慢性疾病，可能对患者造成较大的心理压力，引发焦虑、抑郁等情绪障碍。</a:t>
            </a:r>
          </a:p>
          <a:p>
            <a:r>
              <a:t>2.疾病对生活和工作的限制，以及治疗过程中的痛苦和不便，可能进一步影响患者的心理健康，降低患者的生活质量。</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糖尿病肾病对患者生活质量的影响</a:t>
            </a:r>
          </a:p>
        </p:txBody>
      </p:sp>
      <p:sp>
        <p:nvSpPr>
          <p:cNvPr id="3" name="Text Placeholder 2"/>
          <p:cNvSpPr>
            <a:spLocks noGrp="1"/>
          </p:cNvSpPr>
          <p:nvPr>
            <p:ph type="body" idx="1"/>
          </p:nvPr>
        </p:nvSpPr>
        <p:spPr/>
        <p:txBody>
          <a:bodyPr/>
          <a:lstStyle/>
          <a:p>
            <a:r>
              <a:t>糖尿病肾病对患者社会关系的影响</a:t>
            </a:r>
          </a:p>
        </p:txBody>
      </p:sp>
      <p:sp>
        <p:nvSpPr>
          <p:cNvPr id="4" name="Content Placeholder 3"/>
          <p:cNvSpPr>
            <a:spLocks noGrp="1"/>
          </p:cNvSpPr>
          <p:nvPr>
            <p:ph sz="half" idx="2"/>
          </p:nvPr>
        </p:nvSpPr>
        <p:spPr/>
        <p:txBody>
          <a:bodyPr/>
          <a:lstStyle/>
          <a:p>
            <a:r>
              <a:t>1.糖尿病肾病可能导致患者无法正常工作和参加社交活动，影响患者与他人的交往，甚至可能导致社会隔离。</a:t>
            </a:r>
          </a:p>
          <a:p>
            <a:r>
              <a:t>2.疾病和治疗过程的经济负担可能对患者的家庭经济产生压力，进而影响家庭关系和社会关系。</a:t>
            </a:r>
          </a:p>
          <a:p/>
        </p:txBody>
      </p:sp>
      <p:sp>
        <p:nvSpPr>
          <p:cNvPr id="5" name="Text Placeholder 4"/>
          <p:cNvSpPr>
            <a:spLocks noGrp="1"/>
          </p:cNvSpPr>
          <p:nvPr>
            <p:ph type="body" idx="3"/>
          </p:nvPr>
        </p:nvSpPr>
        <p:spPr/>
        <p:txBody>
          <a:bodyPr/>
          <a:lstStyle/>
          <a:p>
            <a:r>
              <a:t>糖尿病肾病对患者生活质量的综合影响</a:t>
            </a:r>
          </a:p>
        </p:txBody>
      </p:sp>
      <p:sp>
        <p:nvSpPr>
          <p:cNvPr id="6" name="Content Placeholder 5"/>
          <p:cNvSpPr>
            <a:spLocks noGrp="1"/>
          </p:cNvSpPr>
          <p:nvPr>
            <p:ph sz="half" idx="4"/>
          </p:nvPr>
        </p:nvSpPr>
        <p:spPr/>
        <p:txBody>
          <a:bodyPr/>
          <a:lstStyle/>
          <a:p>
            <a:r>
              <a:t>1.糖尿病肾病对患者生活质量的影响是多方面的，包括生理功能、心理状况、社会关系和经济状况等方面。</a:t>
            </a:r>
          </a:p>
          <a:p>
            <a:r>
              <a:t>2.提高患者对疾病的认知和管理能力，以及社会和家庭的支持，有助于改善患者的生活质量。</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https://d.book118.com/208010060042006027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15</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15</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幼圆</vt:lpstr>
      <vt:lpstr>Agency FB</vt:lpstr>
      <vt:lpstr>Adobe 宋体 Std L</vt:lpstr>
      <vt:lpstr>Office Theme</vt:lpstr>
      <vt:lpstr>PowerPoint Presentation</vt:lpstr>
      <vt:lpstr>PowerPoint Presentation</vt:lpstr>
      <vt:lpstr> 糖尿病肾病简介</vt:lpstr>
      <vt:lpstr> 糖尿病肾病简介</vt:lpstr>
      <vt:lpstr> 糖尿病肾病简介</vt:lpstr>
      <vt:lpstr> 糖尿病肾病简介</vt:lpstr>
      <vt:lpstr> 生活质量的定义与重要性</vt:lpstr>
      <vt:lpstr> 生活质量的定义与重要性</vt:lpstr>
      <vt:lpstr> 生活质量评估工具</vt:lpstr>
      <vt:lpstr> 生活质量评估工具</vt:lpstr>
      <vt:lpstr> 生活质量评估工具</vt:lpstr>
      <vt:lpstr> 糖尿病肾病对患者生活质量的影响</vt:lpstr>
      <vt:lpstr> 糖尿病肾病对患者生活质量的影响</vt:lpstr>
      <vt:lpstr> 糖尿病肾病对患者生活质量的影响</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2024-09-05T01:14:00.035</cp:lastPrinted>
  <dcterms:created xsi:type="dcterms:W3CDTF">2024-09-04T17:14:00Z</dcterms:created>
  <dcterms:modified xsi:type="dcterms:W3CDTF">2024-09-04T17:14:02Z</dcterms:modified>
</cp:coreProperties>
</file>