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embeddedFontLst>
    <p:embeddedFont>
      <p:font typeface="UBIUDB+TBJJSK+ArialMT"/>
      <p:regular r:id="rId19"/>
    </p:embeddedFont>
    <p:embeddedFont>
      <p:font typeface="UATSST+MS-UIGothic"/>
      <p:regular r:id="rId20"/>
    </p:embeddedFont>
    <p:embeddedFont>
      <p:font typeface="BRSMVG+WUVAAF+MicrosoftYaHei-Bold"/>
      <p:regular r:id="rId21"/>
    </p:embeddedFont>
    <p:embeddedFont>
      <p:font typeface="KPRAWT+AMTNJU+MicrosoftYaHei"/>
      <p:regular r:id="rId22"/>
    </p:embeddedFont>
    <p:embeddedFont>
      <p:font typeface="QONRNN+AMTNJU+MicrosoftYaHei"/>
      <p:regular r:id="rId23"/>
    </p:embeddedFont>
  </p:embeddedFontLst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font" Target="fonts/font1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2.fntdata" /><Relationship Id="rId21" Type="http://schemas.openxmlformats.org/officeDocument/2006/relationships/font" Target="fonts/font3.fntdata" /><Relationship Id="rId22" Type="http://schemas.openxmlformats.org/officeDocument/2006/relationships/font" Target="fonts/font4.fntdata" /><Relationship Id="rId23" Type="http://schemas.openxmlformats.org/officeDocument/2006/relationships/font" Target="fonts/font5.fntdata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19AA60-942B-457E-88F6-E077B398E0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8BB643-0200-4FC6-9135-55CE2CCC20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8FB669-0D65-4707-8FD6-7A41F166C0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10269C-FFA4-4919-8533-11081CD0DF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08F9B37-88B9-440E-9F4A-DECECA280D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2182512-344E-4310-AD7F-289FAB0ED8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30D80BA-2CF9-44E3-A30F-39BC6BC67A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8D1F01-A1AA-4B6B-BABC-A2A6C79C8B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F63617-FA90-4EA2-A1ED-2105BFA388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4CE750-250D-442B-94F1-55EAA43A05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2FF18C-B23C-4D06-A80C-DF47C913E9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8012143056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499859" y="1395920"/>
            <a:ext cx="2185936" cy="78423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960E"/>
                </a:solidFill>
                <a:latin typeface="UBIUDB+TBJJSK+ArialMT"/>
                <a:cs typeface="UBIUDB+TBJJSK+ArialMT"/>
              </a:rPr>
              <a:t>•</a:t>
            </a:r>
            <a:r>
              <a:rPr sz="2450" spc="128">
                <a:solidFill>
                  <a:srgbClr val="FF960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960E"/>
                </a:solidFill>
                <a:latin typeface="UATSST+MS-UIGothic"/>
                <a:cs typeface="UATSST+MS-UIGothic"/>
              </a:rPr>
              <a:t>抗生素概述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499859" y="1944560"/>
            <a:ext cx="3404621" cy="13323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960E"/>
                </a:solidFill>
                <a:latin typeface="UBIUDB+TBJJSK+ArialMT"/>
                <a:cs typeface="UBIUDB+TBJJSK+ArialMT"/>
              </a:rPr>
              <a:t>•</a:t>
            </a:r>
            <a:r>
              <a:rPr sz="2450" spc="128">
                <a:solidFill>
                  <a:srgbClr val="FF960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960E"/>
                </a:solidFill>
                <a:latin typeface="UATSST+MS-UIGothic"/>
                <a:cs typeface="UATSST+MS-UIGothic"/>
              </a:rPr>
              <a:t>抗生素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滥</a:t>
            </a:r>
            <a:r>
              <a:rPr sz="2400">
                <a:solidFill>
                  <a:srgbClr val="FF960E"/>
                </a:solidFill>
                <a:latin typeface="UATSST+MS-UIGothic"/>
                <a:cs typeface="UATSST+MS-UIGothic"/>
              </a:rPr>
              <a:t>用与耐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药</a:t>
            </a:r>
            <a:r>
              <a:rPr sz="2400">
                <a:solidFill>
                  <a:srgbClr val="FF960E"/>
                </a:solidFill>
                <a:latin typeface="UATSST+MS-UIGothic"/>
                <a:cs typeface="UATSST+MS-UIGothic"/>
              </a:rPr>
              <a:t>性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FF960E"/>
                </a:solidFill>
                <a:latin typeface="UBIUDB+TBJJSK+ArialMT"/>
                <a:cs typeface="UBIUDB+TBJJSK+ArialMT"/>
              </a:rPr>
              <a:t>•</a:t>
            </a:r>
            <a:r>
              <a:rPr sz="2450" spc="128">
                <a:solidFill>
                  <a:srgbClr val="FF960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960E"/>
                </a:solidFill>
                <a:latin typeface="UATSST+MS-UIGothic"/>
                <a:cs typeface="UATSST+MS-UIGothic"/>
              </a:rPr>
              <a:t>抗生素干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预</a:t>
            </a:r>
            <a:r>
              <a:rPr sz="2400">
                <a:solidFill>
                  <a:srgbClr val="FF960E"/>
                </a:solidFill>
                <a:latin typeface="UATSST+MS-UIGothic"/>
                <a:cs typeface="UATSST+MS-UIGothic"/>
              </a:rPr>
              <a:t>策略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499859" y="3041840"/>
            <a:ext cx="4439861" cy="188101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960E"/>
                </a:solidFill>
                <a:latin typeface="UBIUDB+TBJJSK+ArialMT"/>
                <a:cs typeface="UBIUDB+TBJJSK+ArialMT"/>
              </a:rPr>
              <a:t>•</a:t>
            </a:r>
            <a:r>
              <a:rPr sz="2450" spc="128">
                <a:solidFill>
                  <a:srgbClr val="FF960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960E"/>
                </a:solidFill>
                <a:latin typeface="UATSST+MS-UIGothic"/>
                <a:cs typeface="UATSST+MS-UIGothic"/>
              </a:rPr>
              <a:t>抗生素干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预</a:t>
            </a:r>
            <a:r>
              <a:rPr sz="2400">
                <a:solidFill>
                  <a:srgbClr val="FF960E"/>
                </a:solidFill>
                <a:latin typeface="UATSST+MS-UIGothic"/>
                <a:cs typeface="UATSST+MS-UIGothic"/>
              </a:rPr>
              <a:t>策略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实</a:t>
            </a:r>
            <a:r>
              <a:rPr sz="2400">
                <a:solidFill>
                  <a:srgbClr val="FF960E"/>
                </a:solidFill>
                <a:latin typeface="UATSST+MS-UIGothic"/>
                <a:cs typeface="UATSST+MS-UIGothic"/>
              </a:rPr>
              <a:t>施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FF960E"/>
                </a:solidFill>
                <a:latin typeface="UBIUDB+TBJJSK+ArialMT"/>
                <a:cs typeface="UBIUDB+TBJJSK+ArialMT"/>
              </a:rPr>
              <a:t>•</a:t>
            </a:r>
            <a:r>
              <a:rPr sz="2450" spc="128">
                <a:solidFill>
                  <a:srgbClr val="FF960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960E"/>
                </a:solidFill>
                <a:latin typeface="UATSST+MS-UIGothic"/>
                <a:cs typeface="UATSST+MS-UIGothic"/>
              </a:rPr>
              <a:t>抗生素干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预</a:t>
            </a:r>
            <a:r>
              <a:rPr sz="2400">
                <a:solidFill>
                  <a:srgbClr val="FF960E"/>
                </a:solidFill>
                <a:latin typeface="UATSST+MS-UIGothic"/>
                <a:cs typeface="UATSST+MS-UIGothic"/>
              </a:rPr>
              <a:t>策略的效果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评</a:t>
            </a:r>
            <a:r>
              <a:rPr sz="2400">
                <a:solidFill>
                  <a:srgbClr val="FF960E"/>
                </a:solidFill>
                <a:latin typeface="UATSST+MS-UIGothic"/>
                <a:cs typeface="UATSST+MS-UIGothic"/>
              </a:rPr>
              <a:t>估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FF960E"/>
                </a:solidFill>
                <a:latin typeface="UBIUDB+TBJJSK+ArialMT"/>
                <a:cs typeface="UBIUDB+TBJJSK+ArialMT"/>
              </a:rPr>
              <a:t>•</a:t>
            </a:r>
            <a:r>
              <a:rPr sz="2450" spc="128">
                <a:solidFill>
                  <a:srgbClr val="FF960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总结</a:t>
            </a:r>
            <a:r>
              <a:rPr sz="2400">
                <a:solidFill>
                  <a:srgbClr val="FF960E"/>
                </a:solidFill>
                <a:latin typeface="UATSST+MS-UIGothic"/>
                <a:cs typeface="UATSST+MS-UIGothic"/>
              </a:rPr>
              <a:t>与展望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856229" y="3066002"/>
            <a:ext cx="4092905" cy="2921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9200"/>
              </a:lnSpc>
              <a:spcBef>
                <a:spcPct val="0"/>
              </a:spcBef>
              <a:spcAft>
                <a:spcPct val="0"/>
              </a:spcAft>
            </a:pPr>
            <a:r>
              <a:rPr sz="9200" spc="28">
                <a:solidFill>
                  <a:srgbClr val="FF960E"/>
                </a:solidFill>
                <a:latin typeface="UATSST+MS-UIGothic"/>
                <a:cs typeface="UATSST+MS-UIGothic"/>
              </a:rPr>
              <a:t>目</a:t>
            </a:r>
            <a:r>
              <a:rPr sz="9200">
                <a:solidFill>
                  <a:srgbClr val="FF960E"/>
                </a:solidFill>
                <a:latin typeface="SimSun"/>
                <a:cs typeface="SimSun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42609" y="2484517"/>
            <a:ext cx="1997013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>
                <a:solidFill>
                  <a:srgbClr val="FF960E"/>
                </a:solidFill>
                <a:latin typeface="BRSMVG+WUVAAF+MicrosoftYaHei-Bold"/>
                <a:cs typeface="BRSMVG+WUVAAF+MicrosoftYaHei-Bold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UATSST+MS-UIGothic"/>
                <a:cs typeface="UATSST+MS-UIGothic"/>
              </a:rPr>
              <a:t>抗生素的定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 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935479" y="3410489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960E"/>
                </a:solidFill>
                <a:latin typeface="UATSST+MS-UIGothic"/>
                <a:cs typeface="UATSST+MS-UIGothic"/>
              </a:rPr>
              <a:t>抗生素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324475" y="34104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960E"/>
                </a:solidFill>
                <a:latin typeface="UATSST+MS-UIGothic"/>
                <a:cs typeface="UATSST+MS-UIGothic"/>
              </a:rPr>
              <a:t>抗生素的</a:t>
            </a:r>
            <a:r>
              <a:rPr sz="2000" spc="25">
                <a:solidFill>
                  <a:srgbClr val="FF960E"/>
                </a:solidFill>
                <a:latin typeface="SimSun"/>
                <a:cs typeface="SimSun"/>
              </a:rPr>
              <a:t>发现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090025" y="34104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960E"/>
                </a:solidFill>
                <a:latin typeface="UATSST+MS-UIGothic"/>
                <a:cs typeface="UATSST+MS-UIGothic"/>
              </a:rPr>
              <a:t>抗生素的分</a:t>
            </a:r>
            <a:r>
              <a:rPr sz="2000">
                <a:solidFill>
                  <a:srgbClr val="FF960E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7425" y="4031988"/>
            <a:ext cx="3067050" cy="157353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UATSST+MS-UIGothic"/>
                <a:cs typeface="UATSST+MS-UIGothic"/>
              </a:rPr>
              <a:t>一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FFFFFF"/>
                </a:solidFill>
                <a:latin typeface="UATSST+MS-UIGothic"/>
                <a:cs typeface="UATSST+MS-UIGothic"/>
              </a:rPr>
              <a:t>由微生物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FFF"/>
                </a:solidFill>
                <a:latin typeface="UATSST+MS-UIGothic"/>
                <a:cs typeface="UATSST+MS-UIGothic"/>
              </a:rPr>
              <a:t>生的次生代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谢</a:t>
            </a:r>
            <a:r>
              <a:rPr sz="1500">
                <a:solidFill>
                  <a:srgbClr val="FFFFFF"/>
                </a:solidFill>
                <a:latin typeface="UATSST+MS-UIGothic"/>
                <a:cs typeface="UATSST+MS-UIGothic"/>
              </a:rPr>
              <a:t>物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FFF"/>
                </a:solidFill>
                <a:latin typeface="UATSST+MS-UIGothic"/>
                <a:cs typeface="UATSST+MS-UIGothic"/>
              </a:rPr>
              <a:t>，能抑制或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杀灭</a:t>
            </a:r>
            <a:r>
              <a:rPr sz="1500">
                <a:solidFill>
                  <a:srgbClr val="FFFFFF"/>
                </a:solidFill>
                <a:latin typeface="UATSST+MS-UIGothic"/>
                <a:cs typeface="UATSST+MS-UIGothic"/>
              </a:rPr>
              <a:t>其他微生物，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对细</a:t>
            </a:r>
            <a:r>
              <a:rPr sz="1500">
                <a:solidFill>
                  <a:srgbClr val="FFFFFF"/>
                </a:solidFill>
                <a:latin typeface="UATSST+MS-UIGothic"/>
                <a:cs typeface="UATSST+MS-UIGothic"/>
              </a:rPr>
              <a:t>菌、真菌、病毒等病原微生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UATSST+MS-UIGothic"/>
                <a:cs typeface="UATSST+MS-UIGothic"/>
              </a:rPr>
              <a:t>物均有不同程度的抑制或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杀灭</a:t>
            </a:r>
            <a:r>
              <a:rPr sz="1500">
                <a:solidFill>
                  <a:srgbClr val="FFFFFF"/>
                </a:solidFill>
                <a:latin typeface="UATSST+MS-UIGothic"/>
                <a:cs typeface="UATSST+MS-UIGothic"/>
              </a:rPr>
              <a:t>作</a:t>
            </a:r>
          </a:p>
          <a:p>
            <a:pPr marL="66675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UATSST+MS-UIGothic"/>
                <a:cs typeface="UATSST+MS-UIGothic"/>
              </a:rPr>
              <a:t>用，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简</a:t>
            </a:r>
            <a:r>
              <a:rPr sz="1500">
                <a:solidFill>
                  <a:srgbClr val="FFFFFF"/>
                </a:solidFill>
                <a:latin typeface="UATSST+MS-UIGothic"/>
                <a:cs typeface="UATSST+MS-UIGothic"/>
              </a:rPr>
              <a:t>称抗生。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29479" y="4031988"/>
            <a:ext cx="3069240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KPRAWT+AMTNJU+MicrosoftYaHei"/>
                <a:cs typeface="KPRAWT+AMTNJU+MicrosoftYaHei"/>
              </a:rPr>
              <a:t>20</a:t>
            </a:r>
            <a:r>
              <a:rPr sz="1500">
                <a:solidFill>
                  <a:srgbClr val="FFFFFF"/>
                </a:solidFill>
                <a:latin typeface="UATSST+MS-UIGothic"/>
                <a:cs typeface="UATSST+MS-UIGothic"/>
              </a:rPr>
              <a:t>世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纪</a:t>
            </a:r>
            <a:r>
              <a:rPr sz="1500">
                <a:solidFill>
                  <a:srgbClr val="FFFFFF"/>
                </a:solidFill>
                <a:latin typeface="KPRAWT+AMTNJU+MicrosoftYaHei"/>
                <a:cs typeface="KPRAWT+AMTNJU+MicrosoftYaHei"/>
              </a:rPr>
              <a:t>40</a:t>
            </a:r>
            <a:r>
              <a:rPr sz="1500">
                <a:solidFill>
                  <a:srgbClr val="FFFFFF"/>
                </a:solidFill>
                <a:latin typeface="UATSST+MS-UIGothic"/>
                <a:cs typeface="UATSST+MS-UIGothic"/>
              </a:rPr>
              <a:t>年代以前，人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们发现</a:t>
            </a:r>
            <a:r>
              <a:rPr sz="1500">
                <a:solidFill>
                  <a:srgbClr val="FFFFFF"/>
                </a:solidFill>
                <a:latin typeface="UATSST+MS-UIGothic"/>
                <a:cs typeface="UATSST+MS-UIGothic"/>
              </a:rPr>
              <a:t>并</a:t>
            </a:r>
          </a:p>
          <a:p>
            <a:pPr marL="33019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UATSST+MS-UIGothic"/>
                <a:cs typeface="UATSST+MS-UIGothic"/>
              </a:rPr>
              <a:t>用了青霉素，开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创</a:t>
            </a:r>
            <a:r>
              <a:rPr sz="1500">
                <a:solidFill>
                  <a:srgbClr val="FFFFFF"/>
                </a:solidFill>
                <a:latin typeface="UATSST+MS-UIGothic"/>
                <a:cs typeface="UATSST+MS-UIGothic"/>
              </a:rPr>
              <a:t>了抗生素治</a:t>
            </a:r>
          </a:p>
          <a:p>
            <a:pPr marL="318769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FFFFFF"/>
                </a:solidFill>
                <a:latin typeface="UATSST+MS-UIGothic"/>
                <a:cs typeface="UATSST+MS-UIGothic"/>
              </a:rPr>
              <a:t>感染性疾病的新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纪</a:t>
            </a:r>
            <a:r>
              <a:rPr sz="1500">
                <a:solidFill>
                  <a:srgbClr val="FFFFFF"/>
                </a:solidFill>
                <a:latin typeface="UATSST+MS-UIGothic"/>
                <a:cs typeface="UATSST+MS-UIGothic"/>
              </a:rPr>
              <a:t>元。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29625" y="4031988"/>
            <a:ext cx="3146368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98425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UATSST+MS-UIGothic"/>
                <a:cs typeface="UATSST+MS-UIGothic"/>
              </a:rPr>
              <a:t>根据抗菌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谱</a:t>
            </a:r>
            <a:r>
              <a:rPr sz="1500">
                <a:solidFill>
                  <a:srgbClr val="FFFFFF"/>
                </a:solidFill>
                <a:latin typeface="UATSST+MS-UIGothic"/>
                <a:cs typeface="UATSST+MS-UIGothic"/>
              </a:rPr>
              <a:t>和作用机制，抗生素</a:t>
            </a:r>
          </a:p>
          <a:p>
            <a:pPr marL="0" marR="0">
              <a:lnSpc>
                <a:spcPts val="1562"/>
              </a:lnSpc>
              <a:spcBef>
                <a:spcPts val="597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UATSST+MS-UIGothic"/>
                <a:cs typeface="UATSST+MS-UIGothic"/>
              </a:rPr>
              <a:t>可分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FFF"/>
                </a:solidFill>
                <a:latin typeface="QONRNN+AMTNJU+MicrosoftYaHei"/>
                <a:cs typeface="QONRNN+AMTNJU+MicrosoftYaHei"/>
              </a:rPr>
              <a:t>β-</a:t>
            </a:r>
            <a:r>
              <a:rPr sz="1500">
                <a:solidFill>
                  <a:srgbClr val="FFFFFF"/>
                </a:solidFill>
                <a:latin typeface="UATSST+MS-UIGothic"/>
                <a:cs typeface="UATSST+MS-UIGothic"/>
              </a:rPr>
              <a:t>内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酰</a:t>
            </a:r>
            <a:r>
              <a:rPr sz="1500">
                <a:solidFill>
                  <a:srgbClr val="FFFFFF"/>
                </a:solidFill>
                <a:latin typeface="UATSST+MS-UIGothic"/>
                <a:cs typeface="UATSST+MS-UIGothic"/>
              </a:rPr>
              <a:t>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FFFFFF"/>
                </a:solidFill>
                <a:latin typeface="UATSST+MS-UIGothic"/>
                <a:cs typeface="UATSST+MS-UIGothic"/>
              </a:rPr>
              <a:t>、氨基糖苷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FFFFFF"/>
                </a:solidFill>
                <a:latin typeface="UATSST+MS-UIGothic"/>
                <a:cs typeface="UATSST+MS-UIGothic"/>
              </a:rPr>
              <a:t>、</a:t>
            </a:r>
          </a:p>
          <a:p>
            <a:pPr marL="98425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UATSST+MS-UIGothic"/>
                <a:cs typeface="UATSST+MS-UIGothic"/>
              </a:rPr>
              <a:t>大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FFFFFF"/>
                </a:solidFill>
                <a:latin typeface="UATSST+MS-UIGothic"/>
                <a:cs typeface="UATSST+MS-UIGothic"/>
              </a:rPr>
              <a:t>内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酯类</a:t>
            </a:r>
            <a:r>
              <a:rPr sz="1500">
                <a:solidFill>
                  <a:srgbClr val="FFFFFF"/>
                </a:solidFill>
                <a:latin typeface="UATSST+MS-UIGothic"/>
                <a:cs typeface="UATSST+MS-UIGothic"/>
              </a:rPr>
              <a:t>、林可霉素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FFFFFF"/>
                </a:solidFill>
                <a:latin typeface="UATSST+MS-UIGothic"/>
                <a:cs typeface="UATSST+MS-UIGothic"/>
              </a:rPr>
              <a:t>、抗真</a:t>
            </a:r>
          </a:p>
          <a:p>
            <a:pPr marL="1050925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UATSST+MS-UIGothic"/>
                <a:cs typeface="UATSST+MS-UIGothic"/>
              </a:rPr>
              <a:t>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FFFFFF"/>
                </a:solidFill>
                <a:latin typeface="UATSST+MS-UIGothic"/>
                <a:cs typeface="UATSST+MS-UIGothic"/>
              </a:rPr>
              <a:t>等。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UATSST+MS-UIGothic"/>
                <a:cs typeface="UATSST+MS-UIGothic"/>
              </a:rPr>
              <a:t>抗生素的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发现</a:t>
            </a:r>
            <a:r>
              <a:rPr sz="3000">
                <a:solidFill>
                  <a:srgbClr val="FF960E"/>
                </a:solidFill>
                <a:latin typeface="UATSST+MS-UIGothic"/>
                <a:cs typeface="UATSST+MS-UIGothic"/>
              </a:rPr>
              <a:t>与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FF960E"/>
                </a:solidFill>
                <a:latin typeface="UATSST+MS-UIGothic"/>
                <a:cs typeface="UATSST+MS-UIGothic"/>
              </a:rPr>
              <a:t>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956175" y="1422201"/>
            <a:ext cx="2645943" cy="24695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439419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UATSST+MS-UIGothic"/>
                <a:cs typeface="UATSST+MS-UIGothic"/>
              </a:rPr>
              <a:t>青霉素的</a:t>
            </a:r>
            <a:r>
              <a:rPr sz="2300" spc="25">
                <a:solidFill>
                  <a:srgbClr val="FF960E"/>
                </a:solidFill>
                <a:latin typeface="SimSun"/>
                <a:cs typeface="SimSun"/>
              </a:rPr>
              <a:t>发现</a:t>
            </a:r>
          </a:p>
          <a:p>
            <a:pPr marL="0" marR="0">
              <a:lnSpc>
                <a:spcPts val="2300"/>
              </a:lnSpc>
              <a:spcBef>
                <a:spcPts val="11395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UATSST+MS-UIGothic"/>
                <a:cs typeface="UATSST+MS-UIGothic"/>
              </a:rPr>
              <a:t>抗生素的</a:t>
            </a:r>
            <a:r>
              <a:rPr sz="2300" spc="25">
                <a:solidFill>
                  <a:srgbClr val="FF960E"/>
                </a:solidFill>
                <a:latin typeface="SimSun"/>
                <a:cs typeface="SimSun"/>
              </a:rPr>
              <a:t>发</a:t>
            </a:r>
            <a:r>
              <a:rPr sz="2300">
                <a:solidFill>
                  <a:srgbClr val="FF960E"/>
                </a:solidFill>
                <a:latin typeface="UATSST+MS-UIGothic"/>
                <a:cs typeface="UATSST+MS-UIGothic"/>
              </a:rPr>
              <a:t>展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061459" y="1521187"/>
            <a:ext cx="800266" cy="7425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BRSMVG+WUVAAF+MicrosoftYaHei-Bold"/>
                <a:cs typeface="BRSMVG+WUVAAF+MicrosoftYaHei-Bold"/>
              </a:rPr>
              <a:t>01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651884" y="3260452"/>
            <a:ext cx="800266" cy="7425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BRSMVG+WUVAAF+MicrosoftYaHei-Bold"/>
                <a:cs typeface="BRSMVG+WUVAAF+MicrosoftYaHei-Bold"/>
              </a:rPr>
              <a:t>02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555490" y="489946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UATSST+MS-UIGothic"/>
                <a:cs typeface="UATSST+MS-UIGothic"/>
              </a:rPr>
              <a:t>抗生素的</a:t>
            </a:r>
            <a:r>
              <a:rPr sz="2300" spc="25">
                <a:solidFill>
                  <a:srgbClr val="FF960E"/>
                </a:solidFill>
                <a:latin typeface="SimSun"/>
                <a:cs typeface="SimSun"/>
              </a:rPr>
              <a:t>滥</a:t>
            </a:r>
            <a:r>
              <a:rPr sz="2300">
                <a:solidFill>
                  <a:srgbClr val="FF960E"/>
                </a:solidFill>
                <a:latin typeface="UATSST+MS-UIGothic"/>
                <a:cs typeface="UATSST+MS-UIGothic"/>
              </a:rPr>
              <a:t>用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3287395" y="4999082"/>
            <a:ext cx="800266" cy="7425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BRSMVG+WUVAAF+MicrosoftYaHei-Bold"/>
                <a:cs typeface="BRSMVG+WUVAAF+MicrosoftYaHei-Bold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42609" y="2484517"/>
            <a:ext cx="1997013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>
                <a:solidFill>
                  <a:srgbClr val="FF960E"/>
                </a:solidFill>
                <a:latin typeface="BRSMVG+WUVAAF+MicrosoftYaHei-Bold"/>
                <a:cs typeface="BRSMVG+WUVAAF+MicrosoftYaHei-Bold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UATSST+MS-UIGothic"/>
                <a:cs typeface="UATSST+MS-UIGothic"/>
              </a:rPr>
              <a:t>抗生素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滥</a:t>
            </a:r>
            <a:r>
              <a:rPr sz="3000">
                <a:solidFill>
                  <a:srgbClr val="FF960E"/>
                </a:solidFill>
                <a:latin typeface="UATSST+MS-UIGothic"/>
                <a:cs typeface="UATSST+MS-UIGothic"/>
              </a:rPr>
              <a:t>用的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现</a:t>
            </a:r>
            <a:r>
              <a:rPr sz="3000">
                <a:solidFill>
                  <a:srgbClr val="FF960E"/>
                </a:solidFill>
                <a:latin typeface="UATSST+MS-UIGothic"/>
                <a:cs typeface="UATSST+MS-UIGothic"/>
              </a:rPr>
              <a:t>象及危害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217043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960E"/>
                </a:solidFill>
                <a:latin typeface="UATSST+MS-UIGothic"/>
                <a:cs typeface="UATSST+MS-UIGothic"/>
              </a:rPr>
              <a:t>抗生素</a:t>
            </a:r>
            <a:r>
              <a:rPr sz="2000" spc="14">
                <a:solidFill>
                  <a:srgbClr val="FF960E"/>
                </a:solidFill>
                <a:latin typeface="SimSun"/>
                <a:cs typeface="SimSun"/>
              </a:rPr>
              <a:t>滥</a:t>
            </a:r>
            <a:r>
              <a:rPr sz="2000" spc="15">
                <a:solidFill>
                  <a:srgbClr val="FF960E"/>
                </a:solidFill>
                <a:latin typeface="UATSST+MS-UIGothic"/>
                <a:cs typeface="UATSST+MS-UIGothic"/>
              </a:rPr>
              <a:t>用</a:t>
            </a:r>
            <a:r>
              <a:rPr sz="2000" spc="14">
                <a:solidFill>
                  <a:srgbClr val="FF960E"/>
                </a:solidFill>
                <a:latin typeface="SimSun"/>
                <a:cs typeface="SimSun"/>
              </a:rPr>
              <a:t>现</a:t>
            </a:r>
            <a:r>
              <a:rPr sz="2000">
                <a:solidFill>
                  <a:srgbClr val="FF960E"/>
                </a:solidFill>
                <a:latin typeface="UATSST+MS-UIGothic"/>
                <a:cs typeface="UATSST+MS-UIGothic"/>
              </a:rPr>
              <a:t>象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4208938"/>
            <a:ext cx="217042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960E"/>
                </a:solidFill>
                <a:latin typeface="UATSST+MS-UIGothic"/>
                <a:cs typeface="UATSST+MS-UIGothic"/>
              </a:rPr>
              <a:t>抗生素</a:t>
            </a:r>
            <a:r>
              <a:rPr sz="2000" spc="14">
                <a:solidFill>
                  <a:srgbClr val="FF960E"/>
                </a:solidFill>
                <a:latin typeface="SimSun"/>
                <a:cs typeface="SimSun"/>
              </a:rPr>
              <a:t>滥</a:t>
            </a:r>
            <a:r>
              <a:rPr sz="2000" spc="15">
                <a:solidFill>
                  <a:srgbClr val="FF960E"/>
                </a:solidFill>
                <a:latin typeface="UATSST+MS-UIGothic"/>
                <a:cs typeface="UATSST+MS-UIGothic"/>
              </a:rPr>
              <a:t>用危害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UATSST+MS-UIGothic"/>
                <a:cs typeface="UATSST+MS-UIGothic"/>
              </a:rPr>
              <a:t>耐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药</a:t>
            </a:r>
            <a:r>
              <a:rPr sz="3000">
                <a:solidFill>
                  <a:srgbClr val="FF960E"/>
                </a:solidFill>
                <a:latin typeface="UATSST+MS-UIGothic"/>
                <a:cs typeface="UATSST+MS-UIGothic"/>
              </a:rPr>
              <a:t>性的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产</a:t>
            </a:r>
            <a:r>
              <a:rPr sz="3000">
                <a:solidFill>
                  <a:srgbClr val="FF960E"/>
                </a:solidFill>
                <a:latin typeface="UATSST+MS-UIGothic"/>
                <a:cs typeface="UATSST+MS-UIGothic"/>
              </a:rPr>
              <a:t>生及影响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344025" y="2004055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960E"/>
                </a:solidFill>
                <a:latin typeface="UATSST+MS-UIGothic"/>
                <a:cs typeface="UATSST+MS-UIGothic"/>
              </a:rPr>
              <a:t>耐</a:t>
            </a:r>
            <a:r>
              <a:rPr sz="1550" spc="25">
                <a:solidFill>
                  <a:srgbClr val="FF960E"/>
                </a:solidFill>
                <a:latin typeface="SimSun"/>
                <a:cs typeface="SimSun"/>
              </a:rPr>
              <a:t>药</a:t>
            </a:r>
            <a:r>
              <a:rPr sz="1550" spc="25">
                <a:solidFill>
                  <a:srgbClr val="FF960E"/>
                </a:solidFill>
                <a:latin typeface="UATSST+MS-UIGothic"/>
                <a:cs typeface="UATSST+MS-UIGothic"/>
              </a:rPr>
              <a:t>性的</a:t>
            </a:r>
            <a:r>
              <a:rPr sz="1550" spc="25">
                <a:solidFill>
                  <a:srgbClr val="FF960E"/>
                </a:solidFill>
                <a:latin typeface="SimSun"/>
                <a:cs typeface="SimSun"/>
              </a:rPr>
              <a:t>产</a:t>
            </a:r>
            <a:r>
              <a:rPr sz="1550">
                <a:solidFill>
                  <a:srgbClr val="FF960E"/>
                </a:solidFill>
                <a:latin typeface="UATSST+MS-UIGothic"/>
                <a:cs typeface="UATSST+MS-UIGothic"/>
              </a:rPr>
              <a:t>生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344025" y="4147815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960E"/>
                </a:solidFill>
                <a:latin typeface="UATSST+MS-UIGothic"/>
                <a:cs typeface="UATSST+MS-UIGothic"/>
              </a:rPr>
              <a:t>耐</a:t>
            </a:r>
            <a:r>
              <a:rPr sz="1550" spc="25">
                <a:solidFill>
                  <a:srgbClr val="FF960E"/>
                </a:solidFill>
                <a:latin typeface="SimSun"/>
                <a:cs typeface="SimSun"/>
              </a:rPr>
              <a:t>药</a:t>
            </a:r>
            <a:r>
              <a:rPr sz="1550" spc="25">
                <a:solidFill>
                  <a:srgbClr val="FF960E"/>
                </a:solidFill>
                <a:latin typeface="UATSST+MS-UIGothic"/>
                <a:cs typeface="UATSST+MS-UIGothic"/>
              </a:rPr>
              <a:t>性的影响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UATSST+MS-UIGothic"/>
                <a:cs typeface="UATSST+MS-UIGothic"/>
              </a:rPr>
              <a:t>耐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药</a:t>
            </a:r>
            <a:r>
              <a:rPr sz="3000">
                <a:solidFill>
                  <a:srgbClr val="FF960E"/>
                </a:solidFill>
                <a:latin typeface="UATSST+MS-UIGothic"/>
                <a:cs typeface="UATSST+MS-UIGothic"/>
              </a:rPr>
              <a:t>性的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预</a:t>
            </a:r>
            <a:r>
              <a:rPr sz="3000">
                <a:solidFill>
                  <a:srgbClr val="FF960E"/>
                </a:solidFill>
                <a:latin typeface="UATSST+MS-UIGothic"/>
                <a:cs typeface="UATSST+MS-UIGothic"/>
              </a:rPr>
              <a:t>防与控制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23669" y="1640363"/>
            <a:ext cx="140284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FFFFFF"/>
                </a:solidFill>
                <a:latin typeface="SimSun"/>
                <a:cs typeface="SimSun"/>
              </a:rPr>
              <a:t>预</a:t>
            </a:r>
            <a:r>
              <a:rPr sz="2000" spc="15">
                <a:solidFill>
                  <a:srgbClr val="FFFFFF"/>
                </a:solidFill>
                <a:latin typeface="UATSST+MS-UIGothic"/>
                <a:cs typeface="UATSST+MS-UIGothic"/>
              </a:rPr>
              <a:t>防措施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423669" y="2400038"/>
            <a:ext cx="10440292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FFF"/>
                </a:solidFill>
                <a:latin typeface="UATSST+MS-UIGothic"/>
                <a:cs typeface="UATSST+MS-UIGothic"/>
              </a:rPr>
              <a:t>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预</a:t>
            </a:r>
            <a:r>
              <a:rPr sz="1500">
                <a:solidFill>
                  <a:srgbClr val="FFFFFF"/>
                </a:solidFill>
                <a:latin typeface="UATSST+MS-UIGothic"/>
                <a:cs typeface="UATSST+MS-UIGothic"/>
              </a:rPr>
              <a:t>防耐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FFFFFF"/>
                </a:solidFill>
                <a:latin typeface="UATSST+MS-UIGothic"/>
                <a:cs typeface="UATSST+MS-UIGothic"/>
              </a:rPr>
              <a:t>性的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FFF"/>
                </a:solidFill>
                <a:latin typeface="UATSST+MS-UIGothic"/>
                <a:cs typeface="UATSST+MS-UIGothic"/>
              </a:rPr>
              <a:t>生，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应该</a:t>
            </a:r>
            <a:r>
              <a:rPr sz="1500">
                <a:solidFill>
                  <a:srgbClr val="FFFFFF"/>
                </a:solidFill>
                <a:latin typeface="UATSST+MS-UIGothic"/>
                <a:cs typeface="UATSST+MS-UIGothic"/>
              </a:rPr>
              <a:t>限制抗生素的使用。例如，只有在必要的情况下才使用抗生素，而不是作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为预</a:t>
            </a:r>
            <a:r>
              <a:rPr sz="1500">
                <a:solidFill>
                  <a:srgbClr val="FFFFFF"/>
                </a:solidFill>
                <a:latin typeface="UATSST+MS-UIGothic"/>
                <a:cs typeface="UATSST+MS-UIGothic"/>
              </a:rPr>
              <a:t>防措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UATSST+MS-UIGothic"/>
                <a:cs typeface="UATSST+MS-UIGothic"/>
              </a:rPr>
              <a:t>施使用。此外，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应该</a:t>
            </a:r>
            <a:r>
              <a:rPr sz="1500">
                <a:solidFill>
                  <a:srgbClr val="FFFFFF"/>
                </a:solidFill>
                <a:latin typeface="UATSST+MS-UIGothic"/>
                <a:cs typeface="UATSST+MS-UIGothic"/>
              </a:rPr>
              <a:t>鼓励医生使用窄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谱</a:t>
            </a:r>
            <a:r>
              <a:rPr sz="1500">
                <a:solidFill>
                  <a:srgbClr val="FFFFFF"/>
                </a:solidFill>
                <a:latin typeface="UATSST+MS-UIGothic"/>
                <a:cs typeface="UATSST+MS-UIGothic"/>
              </a:rPr>
              <a:t>抗生素而不是广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谱</a:t>
            </a:r>
            <a:r>
              <a:rPr sz="1500">
                <a:solidFill>
                  <a:srgbClr val="FFFFFF"/>
                </a:solidFill>
                <a:latin typeface="UATSST+MS-UIGothic"/>
                <a:cs typeface="UATSST+MS-UIGothic"/>
              </a:rPr>
              <a:t>抗生素，因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FFF"/>
                </a:solidFill>
                <a:latin typeface="UATSST+MS-UIGothic"/>
                <a:cs typeface="UATSST+MS-UIGothic"/>
              </a:rPr>
              <a:t>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谱</a:t>
            </a:r>
            <a:r>
              <a:rPr sz="1500">
                <a:solidFill>
                  <a:srgbClr val="FFFFFF"/>
                </a:solidFill>
                <a:latin typeface="UATSST+MS-UIGothic"/>
                <a:cs typeface="UATSST+MS-UIGothic"/>
              </a:rPr>
              <a:t>抗生素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对细</a:t>
            </a:r>
            <a:r>
              <a:rPr sz="1500">
                <a:solidFill>
                  <a:srgbClr val="FFFFFF"/>
                </a:solidFill>
                <a:latin typeface="UATSST+MS-UIGothic"/>
                <a:cs typeface="UATSST+MS-UIGothic"/>
              </a:rPr>
              <a:t>菌的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杀伤</a:t>
            </a:r>
            <a:r>
              <a:rPr sz="1500">
                <a:solidFill>
                  <a:srgbClr val="FFFFFF"/>
                </a:solidFill>
                <a:latin typeface="UATSST+MS-UIGothic"/>
                <a:cs typeface="UATSST+MS-UIGothic"/>
              </a:rPr>
              <a:t>力更精确，可以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UATSST+MS-UIGothic"/>
                <a:cs typeface="UATSST+MS-UIGothic"/>
              </a:rPr>
              <a:t>减少耐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FFFFFF"/>
                </a:solidFill>
                <a:latin typeface="UATSST+MS-UIGothic"/>
                <a:cs typeface="UATSST+MS-UIGothic"/>
              </a:rPr>
              <a:t>性的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FFF"/>
                </a:solidFill>
                <a:latin typeface="UATSST+MS-UIGothic"/>
                <a:cs typeface="UATSST+MS-UIGothic"/>
              </a:rPr>
              <a:t>生。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411605" y="4359433"/>
            <a:ext cx="140284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960E"/>
                </a:solidFill>
                <a:latin typeface="UATSST+MS-UIGothic"/>
                <a:cs typeface="UATSST+MS-UIGothic"/>
              </a:rPr>
              <a:t>控制措施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11605" y="5094343"/>
            <a:ext cx="10513888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864C00"/>
                </a:solidFill>
                <a:latin typeface="UATSST+MS-UIGothic"/>
                <a:cs typeface="UATSST+MS-UIGothic"/>
              </a:rPr>
              <a:t>政府</a:t>
            </a:r>
            <a:r>
              <a:rPr sz="1500">
                <a:solidFill>
                  <a:srgbClr val="864C00"/>
                </a:solidFill>
                <a:latin typeface="SimSun"/>
                <a:cs typeface="SimSun"/>
              </a:rPr>
              <a:t>应该</a:t>
            </a:r>
            <a:r>
              <a:rPr sz="1500">
                <a:solidFill>
                  <a:srgbClr val="864C00"/>
                </a:solidFill>
                <a:latin typeface="UATSST+MS-UIGothic"/>
                <a:cs typeface="UATSST+MS-UIGothic"/>
              </a:rPr>
              <a:t>加</a:t>
            </a:r>
            <a:r>
              <a:rPr sz="1500">
                <a:solidFill>
                  <a:srgbClr val="864C00"/>
                </a:solidFill>
                <a:latin typeface="SimSun"/>
                <a:cs typeface="SimSun"/>
              </a:rPr>
              <a:t>强对</a:t>
            </a:r>
            <a:r>
              <a:rPr sz="1500">
                <a:solidFill>
                  <a:srgbClr val="864C00"/>
                </a:solidFill>
                <a:latin typeface="UATSST+MS-UIGothic"/>
                <a:cs typeface="UATSST+MS-UIGothic"/>
              </a:rPr>
              <a:t>抗生素</a:t>
            </a:r>
            <a:r>
              <a:rPr sz="1500">
                <a:solidFill>
                  <a:srgbClr val="864C00"/>
                </a:solidFill>
                <a:latin typeface="SimSun"/>
                <a:cs typeface="SimSun"/>
              </a:rPr>
              <a:t>销</a:t>
            </a:r>
            <a:r>
              <a:rPr sz="1500">
                <a:solidFill>
                  <a:srgbClr val="864C00"/>
                </a:solidFill>
                <a:latin typeface="UATSST+MS-UIGothic"/>
                <a:cs typeface="UATSST+MS-UIGothic"/>
              </a:rPr>
              <a:t>售的</a:t>
            </a:r>
            <a:r>
              <a:rPr sz="1500">
                <a:solidFill>
                  <a:srgbClr val="864C00"/>
                </a:solidFill>
                <a:latin typeface="SimSun"/>
                <a:cs typeface="SimSun"/>
              </a:rPr>
              <a:t>监</a:t>
            </a:r>
            <a:r>
              <a:rPr sz="1500">
                <a:solidFill>
                  <a:srgbClr val="864C00"/>
                </a:solidFill>
                <a:latin typeface="UATSST+MS-UIGothic"/>
                <a:cs typeface="UATSST+MS-UIGothic"/>
              </a:rPr>
              <a:t>管，限制非</a:t>
            </a:r>
            <a:r>
              <a:rPr sz="1500">
                <a:solidFill>
                  <a:srgbClr val="864C00"/>
                </a:solidFill>
                <a:latin typeface="SimSun"/>
                <a:cs typeface="SimSun"/>
              </a:rPr>
              <a:t>处</a:t>
            </a:r>
            <a:r>
              <a:rPr sz="1500">
                <a:solidFill>
                  <a:srgbClr val="864C00"/>
                </a:solidFill>
                <a:latin typeface="UATSST+MS-UIGothic"/>
                <a:cs typeface="UATSST+MS-UIGothic"/>
              </a:rPr>
              <a:t>方</a:t>
            </a:r>
            <a:r>
              <a:rPr sz="1500">
                <a:solidFill>
                  <a:srgbClr val="864C00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864C00"/>
                </a:solidFill>
                <a:latin typeface="UATSST+MS-UIGothic"/>
                <a:cs typeface="UATSST+MS-UIGothic"/>
              </a:rPr>
              <a:t>的抗生素</a:t>
            </a:r>
            <a:r>
              <a:rPr sz="1500">
                <a:solidFill>
                  <a:srgbClr val="864C00"/>
                </a:solidFill>
                <a:latin typeface="SimSun"/>
                <a:cs typeface="SimSun"/>
              </a:rPr>
              <a:t>销</a:t>
            </a:r>
            <a:r>
              <a:rPr sz="1500">
                <a:solidFill>
                  <a:srgbClr val="864C00"/>
                </a:solidFill>
                <a:latin typeface="UATSST+MS-UIGothic"/>
                <a:cs typeface="UATSST+MS-UIGothic"/>
              </a:rPr>
              <a:t>售。此外，医生</a:t>
            </a:r>
            <a:r>
              <a:rPr sz="1500">
                <a:solidFill>
                  <a:srgbClr val="864C00"/>
                </a:solidFill>
                <a:latin typeface="SimSun"/>
                <a:cs typeface="SimSun"/>
              </a:rPr>
              <a:t>应该</a:t>
            </a:r>
            <a:r>
              <a:rPr sz="1500">
                <a:solidFill>
                  <a:srgbClr val="864C00"/>
                </a:solidFill>
                <a:latin typeface="UATSST+MS-UIGothic"/>
                <a:cs typeface="UATSST+MS-UIGothic"/>
              </a:rPr>
              <a:t>根据患者的病情合理使用抗生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864C00"/>
                </a:solidFill>
                <a:latin typeface="UATSST+MS-UIGothic"/>
                <a:cs typeface="UATSST+MS-UIGothic"/>
              </a:rPr>
              <a:t>素，而不是根据患者的要求开具抗生素</a:t>
            </a:r>
            <a:r>
              <a:rPr sz="1500">
                <a:solidFill>
                  <a:srgbClr val="864C00"/>
                </a:solidFill>
                <a:latin typeface="SimSun"/>
                <a:cs typeface="SimSun"/>
              </a:rPr>
              <a:t>处</a:t>
            </a:r>
            <a:r>
              <a:rPr sz="1500">
                <a:solidFill>
                  <a:srgbClr val="864C00"/>
                </a:solidFill>
                <a:latin typeface="UATSST+MS-UIGothic"/>
                <a:cs typeface="UATSST+MS-UIGothic"/>
              </a:rPr>
              <a:t>方。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42609" y="2484517"/>
            <a:ext cx="1997013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>
                <a:solidFill>
                  <a:srgbClr val="FF960E"/>
                </a:solidFill>
                <a:latin typeface="BRSMVG+WUVAAF+MicrosoftYaHei-Bold"/>
                <a:cs typeface="BRSMVG+WUVAAF+MicrosoftYaHei-Bold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UATSST+MS-UIGothic"/>
                <a:cs typeface="UATSST+MS-UIGothic"/>
              </a:rPr>
              <a:t>提高公众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对</a:t>
            </a:r>
            <a:r>
              <a:rPr sz="3000">
                <a:solidFill>
                  <a:srgbClr val="FF960E"/>
                </a:solidFill>
                <a:latin typeface="UATSST+MS-UIGothic"/>
                <a:cs typeface="UATSST+MS-UIGothic"/>
              </a:rPr>
              <a:t>抗生素的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认识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2354433"/>
            <a:ext cx="1543050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  <a:r>
              <a:rPr sz="1350">
                <a:solidFill>
                  <a:srgbClr val="FFFFFF"/>
                </a:solidFill>
                <a:latin typeface="UATSST+MS-UIGothic"/>
                <a:cs typeface="UATSST+MS-UIGothic"/>
              </a:rPr>
              <a:t>：增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强</a:t>
            </a:r>
            <a:r>
              <a:rPr sz="1350">
                <a:solidFill>
                  <a:srgbClr val="FFFFFF"/>
                </a:solidFill>
                <a:latin typeface="UATSST+MS-UIGothic"/>
                <a:cs typeface="UATSST+MS-UIGothic"/>
              </a:rPr>
              <a:t>意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识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4338173"/>
            <a:ext cx="6800738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详细</a:t>
            </a:r>
            <a:r>
              <a:rPr sz="1350">
                <a:solidFill>
                  <a:srgbClr val="FFFFFF"/>
                </a:solidFill>
                <a:latin typeface="UATSST+MS-UIGothic"/>
                <a:cs typeface="UATSST+MS-UIGothic"/>
              </a:rPr>
              <a:t>描述：通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FFFFFF"/>
                </a:solidFill>
                <a:latin typeface="UATSST+MS-UIGothic"/>
                <a:cs typeface="UATSST+MS-UIGothic"/>
              </a:rPr>
              <a:t>宣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传</a:t>
            </a:r>
            <a:r>
              <a:rPr sz="1350">
                <a:solidFill>
                  <a:srgbClr val="FFFFFF"/>
                </a:solidFill>
                <a:latin typeface="UATSST+MS-UIGothic"/>
                <a:cs typeface="UATSST+MS-UIGothic"/>
              </a:rPr>
              <a:t>和教育活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FFFFFF"/>
                </a:solidFill>
                <a:latin typeface="UATSST+MS-UIGothic"/>
                <a:cs typeface="UATSST+MS-UIGothic"/>
              </a:rPr>
              <a:t>，向公众普及抗生素的知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识</a:t>
            </a:r>
            <a:r>
              <a:rPr sz="1350">
                <a:solidFill>
                  <a:srgbClr val="FFFFFF"/>
                </a:solidFill>
                <a:latin typeface="UATSST+MS-UIGothic"/>
                <a:cs typeface="UATSST+MS-UIGothic"/>
              </a:rPr>
              <a:t>，包括抗生素的定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义</a:t>
            </a:r>
            <a:r>
              <a:rPr sz="1350">
                <a:solidFill>
                  <a:srgbClr val="FFFFFF"/>
                </a:solidFill>
                <a:latin typeface="UATSST+MS-UIGothic"/>
                <a:cs typeface="UATSST+MS-UIGothic"/>
              </a:rPr>
              <a:t>、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UATSST+MS-UIGothic"/>
                <a:cs typeface="UATSST+MS-UIGothic"/>
              </a:rPr>
              <a:t>用途、副作用和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FFFFFF"/>
                </a:solidFill>
                <a:latin typeface="UATSST+MS-UIGothic"/>
                <a:cs typeface="UATSST+MS-UIGothic"/>
              </a:rPr>
              <a:t>度使用的危害，提高公众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FFFFFF"/>
                </a:solidFill>
                <a:latin typeface="UATSST+MS-UIGothic"/>
                <a:cs typeface="UATSST+MS-UIGothic"/>
              </a:rPr>
              <a:t>抗生素的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认</a:t>
            </a:r>
            <a:r>
              <a:rPr sz="1350">
                <a:solidFill>
                  <a:srgbClr val="FFFFFF"/>
                </a:solidFill>
                <a:latin typeface="UATSST+MS-UIGothic"/>
                <a:cs typeface="UATSST+MS-UIGothic"/>
              </a:rPr>
              <a:t>知水平。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UATSST+MS-UIGothic"/>
                <a:cs typeface="UATSST+MS-UIGothic"/>
              </a:rPr>
              <a:t>制定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严</a:t>
            </a:r>
            <a:r>
              <a:rPr sz="3000">
                <a:solidFill>
                  <a:srgbClr val="FF960E"/>
                </a:solidFill>
                <a:latin typeface="UATSST+MS-UIGothic"/>
                <a:cs typeface="UATSST+MS-UIGothic"/>
              </a:rPr>
              <a:t>格的抗生素使用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规</a:t>
            </a:r>
            <a:r>
              <a:rPr sz="3000">
                <a:solidFill>
                  <a:srgbClr val="FF960E"/>
                </a:solidFill>
                <a:latin typeface="UATSST+MS-UIGothic"/>
                <a:cs typeface="UATSST+MS-UIGothic"/>
              </a:rPr>
              <a:t>定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UATSST+MS-UIGothic"/>
                <a:cs typeface="UATSST+MS-UIGothic"/>
              </a:rPr>
              <a:t>限制抗生素的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销</a:t>
            </a:r>
            <a:r>
              <a:rPr sz="3000">
                <a:solidFill>
                  <a:srgbClr val="FF960E"/>
                </a:solidFill>
                <a:latin typeface="UATSST+MS-UIGothic"/>
                <a:cs typeface="UATSST+MS-UIGothic"/>
              </a:rPr>
              <a:t>售与使用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81355" y="4293088"/>
            <a:ext cx="3088444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详细</a:t>
            </a:r>
            <a:r>
              <a:rPr sz="1350">
                <a:solidFill>
                  <a:srgbClr val="FFFFFF"/>
                </a:solidFill>
                <a:latin typeface="UATSST+MS-UIGothic"/>
                <a:cs typeface="UATSST+MS-UIGothic"/>
              </a:rPr>
              <a:t>描述：通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FFFFFF"/>
                </a:solidFill>
                <a:latin typeface="UATSST+MS-UIGothic"/>
                <a:cs typeface="UATSST+MS-UIGothic"/>
              </a:rPr>
              <a:t>法律手段限制抗生素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UATSST+MS-UIGothic"/>
                <a:cs typeface="UATSST+MS-UIGothic"/>
              </a:rPr>
              <a:t>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销</a:t>
            </a:r>
            <a:r>
              <a:rPr sz="1350">
                <a:solidFill>
                  <a:srgbClr val="FFFFFF"/>
                </a:solidFill>
                <a:latin typeface="UATSST+MS-UIGothic"/>
                <a:cs typeface="UATSST+MS-UIGothic"/>
              </a:rPr>
              <a:t>售与使用，例如禁止非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处</a:t>
            </a:r>
            <a:r>
              <a:rPr sz="1350">
                <a:solidFill>
                  <a:srgbClr val="FFFFFF"/>
                </a:solidFill>
                <a:latin typeface="UATSST+MS-UIGothic"/>
                <a:cs typeface="UATSST+MS-UIGothic"/>
              </a:rPr>
              <a:t>方抗生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UATSST+MS-UIGothic"/>
                <a:cs typeface="UATSST+MS-UIGothic"/>
              </a:rPr>
              <a:t>素的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销</a:t>
            </a:r>
            <a:r>
              <a:rPr sz="1350">
                <a:solidFill>
                  <a:srgbClr val="FFFFFF"/>
                </a:solidFill>
                <a:latin typeface="UATSST+MS-UIGothic"/>
                <a:cs typeface="UATSST+MS-UIGothic"/>
              </a:rPr>
              <a:t>售，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严</a:t>
            </a:r>
            <a:r>
              <a:rPr sz="1350">
                <a:solidFill>
                  <a:srgbClr val="FFFFFF"/>
                </a:solidFill>
                <a:latin typeface="UATSST+MS-UIGothic"/>
                <a:cs typeface="UATSST+MS-UIGothic"/>
              </a:rPr>
              <a:t>格控制抗生素的使用范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围</a:t>
            </a:r>
            <a:r>
              <a:rPr sz="1350">
                <a:solidFill>
                  <a:srgbClr val="FFFFFF"/>
                </a:solidFill>
                <a:latin typeface="UATSST+MS-UIGothic"/>
                <a:cs typeface="UATSST+MS-UIGothic"/>
              </a:rPr>
              <a:t>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剂</a:t>
            </a:r>
            <a:r>
              <a:rPr sz="1350">
                <a:solidFill>
                  <a:srgbClr val="FFFFFF"/>
                </a:solidFill>
                <a:latin typeface="UATSST+MS-UIGothic"/>
                <a:cs typeface="UATSST+MS-UIGothic"/>
              </a:rPr>
              <a:t>量，防止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滥</a:t>
            </a:r>
            <a:r>
              <a:rPr sz="1350">
                <a:solidFill>
                  <a:srgbClr val="FFFFFF"/>
                </a:solidFill>
                <a:latin typeface="UATSST+MS-UIGothic"/>
                <a:cs typeface="UATSST+MS-UIGothic"/>
              </a:rPr>
              <a:t>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FFFFFF"/>
                </a:solidFill>
                <a:latin typeface="UATSST+MS-UIGothic"/>
                <a:cs typeface="UATSST+MS-UIGothic"/>
              </a:rPr>
              <a:t>象。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UATSST+MS-UIGothic"/>
                <a:cs typeface="UATSST+MS-UIGothic"/>
              </a:rPr>
              <a:t>提倡合理用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药</a:t>
            </a:r>
            <a:r>
              <a:rPr sz="3000">
                <a:solidFill>
                  <a:srgbClr val="FF960E"/>
                </a:solidFill>
                <a:latin typeface="UATSST+MS-UIGothic"/>
                <a:cs typeface="UATSST+MS-UIGothic"/>
              </a:rPr>
              <a:t>与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预</a:t>
            </a:r>
            <a:r>
              <a:rPr sz="3000">
                <a:solidFill>
                  <a:srgbClr val="FF960E"/>
                </a:solidFill>
                <a:latin typeface="UATSST+MS-UIGothic"/>
                <a:cs typeface="UATSST+MS-UIGothic"/>
              </a:rPr>
              <a:t>防用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药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13435" y="42917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FF960E"/>
                </a:solidFill>
                <a:latin typeface="UATSST+MS-UIGothic"/>
                <a:cs typeface="UATSST+MS-UIGothic"/>
              </a:rPr>
              <a:t>描述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https://d.book118.com/208012143056006031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5">
      <vt:lpstr>Arial</vt:lpstr>
      <vt:lpstr>Calibri</vt:lpstr>
      <vt:lpstr>UBIUDB+TBJJSK+ArialMT</vt:lpstr>
      <vt:lpstr>Times New Roman</vt:lpstr>
      <vt:lpstr>UATSST+MS-UIGothic</vt:lpstr>
      <vt:lpstr>SimSun</vt:lpstr>
      <vt:lpstr>BRSMVG+WUVAAF+MicrosoftYaHei-Bold</vt:lpstr>
      <vt:lpstr>KPRAWT+AMTNJU+MicrosoftYaHei</vt:lpstr>
      <vt:lpstr>QONRNN+AMTNJU+MicrosoftYaHei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2024-09-08T08:45:57.082</cp:lastPrinted>
  <dcterms:created xsi:type="dcterms:W3CDTF">2024-09-08T00:45:57Z</dcterms:created>
  <dcterms:modified xsi:type="dcterms:W3CDTF">2024-09-08T00:45:58Z</dcterms:modified>
</cp:coreProperties>
</file>