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941555-2A21-49E8-94A7-96A7443BE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E17D64-2E04-4CCB-A849-9A572B0264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691DF0-F428-4208-9D58-A700DF9EE9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18B725C-DA3C-45EB-96D4-839816C21A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0F0558-C8E2-41FA-95A0-D9A53780AA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A78014-E0BF-4790-8A14-6323E648EC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CC6B16-AC53-4EB5-B867-1D72081DE8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D7BA6F-7DA3-4340-8C97-C125B46689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6D8F71-DD78-4D80-A137-2092EC42FE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C13D60-CBFC-49A3-AFEF-CB95F3C4CE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E4267D-C305-4D46-8B5B-21985E3EFC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13117007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大数据可视化管控平台系统开发与应用课程实操</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大数据可视化技术基础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大数据可视化管控平台系统架构与设计</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大数据可视化管控平台系统开发实践</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大数据可视化管控平台系统应用实践</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课程总结与展望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随着互联网、物联网等技术的快速发展，大数据已经成为企业和组织决策的重要依据。为了更好地管理和利用大数据，大数据可视化管控平台逐渐受到关注。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本课程旨在培养学生掌握大数据可视化管控平台系统的开发与应用技能，提高学生解决实际问题的能力，满足社会对大数据人才的需求。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7936" r="2793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大数据可视化管控平台是一种基于大数据技术的数据可视化展示和管理平台，通过对海量数据进行采集、存储、处理、分析和可视化展示，帮助企业和组织更好地理解和利用数据。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功能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大数据可视化管控平台具有数据采集、数据处理、数据分析、数据可视化、数据管理和安全保障等功能，可广泛应用于政府、金融、制造、教育等领域。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技术架构</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大数据可视化管控平台的技术架构包括数据采集层、数据处理层、数据分析层、数据可视化层和数据管理层等，涉及大数据技术、云计算技术、人工智能技术等多种技术。</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大数据可视化管控平台概述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大数据可视化技术基础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759" r="28759"/>
          <a:stretch>
            <a:fillRect/>
          </a:stretch>
        </p:blipFill>
        <p:spPr>
          <a:xfrm>
            <a:off x="1256535" y="1126660"/>
            <a:ext cx="3172115"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数据映射原理</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将数据特征映射到视觉元素（如颜色、形状、大小等），实现数据的直观展现。</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可视化布局方法</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运用空间布局、层次结构等手段，提高数据呈现的整体性与易读性。</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交互设计技巧</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通过交互手段（如鼠标悬停、拖拽、缩放等）增强用户对数据的探索与理解能力。</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数据可视化原理与方法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提供丰富的可视化组件与强大的数据处理能力，支持多数据源连接与实时数据更新。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Tableau</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微软推出的商业智能工具，集成Excel等Office组件，易于上手且功能强大。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Power BI</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开源的JavaScript可视化库，支持多种图表类型与定制化开发，适用于Web与移动端应用。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Echarts</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常见数据可视化工具介绍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327" r="1032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促进数据共享与传播</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可视化作品易于理解与传播，有助于推动数据在团队或公众中的共享与交流。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提升数据洞察力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通过直观的可视化展现，帮助用户快速发现数据中的规律与趋势。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优化决策过程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将复杂的数据关系以图形方式呈现，降低决策难度，提高决策效率。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数据可视化在大数据应用中的意义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大数据可视化管控平台系统架构与设计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833" b="1183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分层架构设计</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将系统划分为数据层、处理层、应用层和展示层，各层之间通过接口进行通信，实现模块化开发。</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分布式架构设计</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采用分布式架构，支持横向扩展，提高系统处理能力和稳定性。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高可用性设计</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采用冗余部署、负载均衡等技术手段，确保系统的高可用性。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系统整体架构设计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支持多种数据源接入，包括数据库、API、文件等，实现数据的实时采集和批量导入。</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数据采集</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采用分布式存储技术，如Hadoop、HBase等，实现海量数据的存储和管理。</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数据存储</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提供数据清洗、转换、聚合等处理功能，支持SQL和编程方式进行数据处理。</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数据处理</a:t>
            </a:r>
          </a:p>
        </p:txBody>
      </p:sp>
      <p:pic>
        <p:nvPicPr>
          <p:cNvPr id="9" name="Picture 9"/>
          <p:cNvPicPr>
            <a:picLocks noChangeAspect="1"/>
          </p:cNvPicPr>
          <p:nvPr/>
        </p:nvPicPr>
        <p:blipFill>
          <a:blip r:embed="rId2"/>
          <a:srcRect l="26465" r="2646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数据采集、存储与处理模块设计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flipH="1">
            <a:off x="2266950" y="2012950"/>
            <a:ext cx="9925050" cy="4845050"/>
          </a:xfrm>
          <a:prstGeom prst="triangle">
            <a:avLst>
              <a:gd name="adj" fmla="val 0"/>
            </a:avLst>
          </a:prstGeom>
          <a:blipFill dpi="0" rotWithShape="1">
            <a:blip r:embed="rId2">
              <a:alphaModFix/>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V="1">
            <a:off x="1966913" y="6027738"/>
            <a:ext cx="1973262" cy="985837"/>
          </a:xfrm>
          <a:prstGeom prst="line">
            <a:avLst/>
          </a:prstGeom>
          <a:ln w="3175">
            <a:solidFill>
              <a:srgbClr val="D76739">
                <a:alpha val="100000"/>
              </a:srgbClr>
            </a:solidFill>
            <a:prstDash val="solid"/>
            <a:headEnd type="none"/>
            <a:tailEnd type="none"/>
          </a:ln>
        </p:spPr>
      </p:cxnSp>
      <p:sp>
        <p:nvSpPr>
          <p:cNvPr id="4" name="AutoShape 4"/>
          <p:cNvSpPr/>
          <p:nvPr/>
        </p:nvSpPr>
        <p:spPr>
          <a:xfrm rot="2700000">
            <a:off x="4090988" y="537845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V="1">
            <a:off x="4991100" y="5230813"/>
            <a:ext cx="598488" cy="298450"/>
          </a:xfrm>
          <a:prstGeom prst="line">
            <a:avLst/>
          </a:prstGeom>
          <a:ln w="3175">
            <a:solidFill>
              <a:srgbClr val="D76739">
                <a:alpha val="100000"/>
              </a:srgbClr>
            </a:solidFill>
            <a:prstDash val="solid"/>
            <a:headEnd type="none"/>
            <a:tailEnd type="none"/>
          </a:ln>
        </p:spPr>
      </p:cxnSp>
      <p:sp>
        <p:nvSpPr>
          <p:cNvPr id="6" name="AutoShape 6"/>
          <p:cNvSpPr/>
          <p:nvPr/>
        </p:nvSpPr>
        <p:spPr>
          <a:xfrm rot="2700000">
            <a:off x="5791200" y="4559300"/>
            <a:ext cx="723900" cy="72390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V="1">
            <a:off x="6677025" y="4410075"/>
            <a:ext cx="598488" cy="298450"/>
          </a:xfrm>
          <a:prstGeom prst="line">
            <a:avLst/>
          </a:prstGeom>
          <a:ln w="3175">
            <a:solidFill>
              <a:srgbClr val="D76739">
                <a:alpha val="100000"/>
              </a:srgbClr>
            </a:solidFill>
            <a:prstDash val="solid"/>
            <a:headEnd type="none"/>
            <a:tailEnd type="none"/>
          </a:ln>
        </p:spPr>
      </p:cxnSp>
      <p:sp>
        <p:nvSpPr>
          <p:cNvPr id="8" name="AutoShape 8"/>
          <p:cNvSpPr/>
          <p:nvPr/>
        </p:nvSpPr>
        <p:spPr>
          <a:xfrm rot="2700000">
            <a:off x="7454900" y="3749675"/>
            <a:ext cx="723900" cy="72390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flipV="1">
            <a:off x="8316913" y="3598863"/>
            <a:ext cx="598487" cy="298450"/>
          </a:xfrm>
          <a:prstGeom prst="line">
            <a:avLst/>
          </a:prstGeom>
          <a:ln w="3175">
            <a:solidFill>
              <a:srgbClr val="D76739">
                <a:alpha val="100000"/>
              </a:srgbClr>
            </a:solidFill>
            <a:prstDash val="solid"/>
            <a:headEnd type="none"/>
            <a:tailEnd type="none"/>
          </a:ln>
        </p:spPr>
      </p:cxnSp>
      <p:cxnSp>
        <p:nvCxnSpPr>
          <p:cNvPr id="10" name="Connector 10"/>
          <p:cNvCxnSpPr/>
          <p:nvPr/>
        </p:nvCxnSpPr>
        <p:spPr>
          <a:xfrm flipV="1">
            <a:off x="10059988" y="1960563"/>
            <a:ext cx="2282825" cy="1092200"/>
          </a:xfrm>
          <a:prstGeom prst="line">
            <a:avLst/>
          </a:prstGeom>
          <a:ln w="3175">
            <a:solidFill>
              <a:srgbClr val="D76739">
                <a:alpha val="100000"/>
              </a:srgbClr>
            </a:solidFill>
            <a:prstDash val="solid"/>
            <a:headEnd type="none"/>
            <a:tailEnd type="none"/>
          </a:ln>
        </p:spPr>
      </p:cxnSp>
      <p:cxnSp>
        <p:nvCxnSpPr>
          <p:cNvPr id="11" name="Connector 11"/>
          <p:cNvCxnSpPr/>
          <p:nvPr/>
        </p:nvCxnSpPr>
        <p:spPr>
          <a:xfrm>
            <a:off x="936625" y="5559425"/>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2" name="Connector 12"/>
          <p:cNvCxnSpPr/>
          <p:nvPr/>
        </p:nvCxnSpPr>
        <p:spPr>
          <a:xfrm>
            <a:off x="2873375" y="4413250"/>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a:off x="4702175" y="3371850"/>
            <a:ext cx="2614613"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cxnSp>
        <p:nvCxnSpPr>
          <p:cNvPr id="14" name="Connector 14"/>
          <p:cNvCxnSpPr/>
          <p:nvPr/>
        </p:nvCxnSpPr>
        <p:spPr>
          <a:xfrm>
            <a:off x="6293055" y="2249488"/>
            <a:ext cx="2614612" cy="0"/>
          </a:xfrm>
          <a:prstGeom prst="line">
            <a:avLst/>
          </a:prstGeom>
          <a:ln w="6350">
            <a:solidFill>
              <a:schemeClr val="dk1"/>
            </a:solidFill>
            <a:prstDash val="dash"/>
            <a:headEnd type="none"/>
            <a:tailEnd type="none"/>
          </a:ln>
        </p:spPr>
        <p:style>
          <a:lnRef idx="0">
            <a:schemeClr val="dk1"/>
          </a:lnRef>
          <a:fillRef idx="1">
            <a:schemeClr val="dk1"/>
          </a:fillRef>
          <a:effectRef idx="0">
            <a:schemeClr val="dk1"/>
          </a:effectRef>
          <a:fontRef idx="minor">
            <a:schemeClr val="lt1"/>
          </a:fontRef>
        </p:style>
      </p:cxnSp>
      <p:sp>
        <p:nvSpPr>
          <p:cNvPr id="15" name="AutoShape 15"/>
          <p:cNvSpPr/>
          <p:nvPr/>
        </p:nvSpPr>
        <p:spPr>
          <a:xfrm>
            <a:off x="5680775" y="1185863"/>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192588" y="2351088"/>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2397125" y="3321050"/>
            <a:ext cx="2647950" cy="39528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98463" y="4514850"/>
            <a:ext cx="2647950"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5680775" y="1157288"/>
            <a:ext cx="2647950" cy="447675"/>
          </a:xfrm>
          <a:prstGeom prst="rect">
            <a:avLst/>
          </a:prstGeom>
        </p:spPr>
        <p:txBody>
          <a:bodyPr vert="horz" wrap="square" lIns="95250" tIns="95250" rIns="47625" bIns="952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可视化组件库</a:t>
            </a:r>
          </a:p>
        </p:txBody>
      </p:sp>
      <p:sp>
        <p:nvSpPr>
          <p:cNvPr id="20" name="TextBox 20"/>
          <p:cNvSpPr txBox="1"/>
          <p:nvPr/>
        </p:nvSpPr>
        <p:spPr>
          <a:xfrm>
            <a:off x="4192588" y="2326005"/>
            <a:ext cx="2647950" cy="44767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可视化布局</a:t>
            </a:r>
          </a:p>
        </p:txBody>
      </p:sp>
      <p:sp>
        <p:nvSpPr>
          <p:cNvPr id="21" name="TextBox 21"/>
          <p:cNvSpPr txBox="1"/>
          <p:nvPr/>
        </p:nvSpPr>
        <p:spPr>
          <a:xfrm>
            <a:off x="2397125" y="3273425"/>
            <a:ext cx="2647950" cy="447675"/>
          </a:xfrm>
          <a:prstGeom prst="rect">
            <a:avLst/>
          </a:prstGeom>
        </p:spPr>
        <p:txBody>
          <a:bodyPr vert="horz" wrap="square" lIns="95250" tIns="95250" rIns="47625" bIns="952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交互设计</a:t>
            </a:r>
          </a:p>
        </p:txBody>
      </p:sp>
      <p:sp>
        <p:nvSpPr>
          <p:cNvPr id="22" name="TextBox 22"/>
          <p:cNvSpPr txBox="1"/>
          <p:nvPr/>
        </p:nvSpPr>
        <p:spPr>
          <a:xfrm>
            <a:off x="398463" y="4492943"/>
            <a:ext cx="2647950" cy="447675"/>
          </a:xfrm>
          <a:prstGeom prst="rect">
            <a:avLst/>
          </a:prstGeom>
        </p:spPr>
        <p:txBody>
          <a:bodyPr vert="horz" wrap="square" lIns="95250" tIns="95250" rIns="47625" bIns="952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dk1">
                    <a:alpha val="100000"/>
                  </a:schemeClr>
                </a:solidFill>
                <a:latin typeface="Microsoft Yahei"/>
                <a:ea typeface="Microsoft Yahei"/>
                <a:cs typeface="Microsoft Yahei"/>
              </a:rPr>
              <a:t>应用场景</a:t>
            </a:r>
          </a:p>
        </p:txBody>
      </p:sp>
      <p:sp>
        <p:nvSpPr>
          <p:cNvPr id="23" name="TextBox 23"/>
          <p:cNvSpPr txBox="1"/>
          <p:nvPr/>
        </p:nvSpPr>
        <p:spPr>
          <a:xfrm>
            <a:off x="6064251" y="1465262"/>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00">
                <a:solidFill>
                  <a:schemeClr val="dk1">
                    <a:alpha val="100000"/>
                  </a:schemeClr>
                </a:solidFill>
                <a:latin typeface="Microsoft Yahei"/>
                <a:ea typeface="Microsoft Yahei"/>
                <a:cs typeface="Microsoft Yahei"/>
              </a:rPr>
              <a:t>提供丰富的可视化组件库，如折线图、柱状图、散点图等，支持自定义组件开发。</a:t>
            </a:r>
          </a:p>
        </p:txBody>
      </p:sp>
      <p:sp>
        <p:nvSpPr>
          <p:cNvPr id="24" name="TextBox 24"/>
          <p:cNvSpPr txBox="1"/>
          <p:nvPr/>
        </p:nvSpPr>
        <p:spPr>
          <a:xfrm>
            <a:off x="4617039" y="2626606"/>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支持拖拽式布局和自由布局，方便用户进行可视化页面的设计和调整。</a:t>
            </a:r>
          </a:p>
        </p:txBody>
      </p:sp>
      <p:sp>
        <p:nvSpPr>
          <p:cNvPr id="25" name="TextBox 25"/>
          <p:cNvSpPr txBox="1"/>
          <p:nvPr/>
        </p:nvSpPr>
        <p:spPr>
          <a:xfrm>
            <a:off x="2829310" y="3652203"/>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提供丰富的交互功能，如筛选、排序、联动等，增强用户体验和数据分析效果。</a:t>
            </a:r>
          </a:p>
        </p:txBody>
      </p:sp>
      <p:sp>
        <p:nvSpPr>
          <p:cNvPr id="26" name="TextBox 26"/>
          <p:cNvSpPr txBox="1"/>
          <p:nvPr/>
        </p:nvSpPr>
        <p:spPr>
          <a:xfrm>
            <a:off x="818089" y="4836890"/>
            <a:ext cx="3072221" cy="783272"/>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支持多种应用场景，如实时监控、数据报表、数据分析等，满足用户不同需求。</a:t>
            </a:r>
          </a:p>
        </p:txBody>
      </p:sp>
      <p:sp>
        <p:nvSpPr>
          <p:cNvPr id="27" name="TextBox 27"/>
          <p:cNvSpPr txBox="1"/>
          <p:nvPr/>
        </p:nvSpPr>
        <p:spPr>
          <a:xfrm>
            <a:off x="4119022" y="541028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04</a:t>
            </a:r>
          </a:p>
        </p:txBody>
      </p:sp>
      <p:sp>
        <p:nvSpPr>
          <p:cNvPr id="28" name="AutoShape 28"/>
          <p:cNvSpPr/>
          <p:nvPr/>
        </p:nvSpPr>
        <p:spPr>
          <a:xfrm rot="2700000">
            <a:off x="9081813" y="2848704"/>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9120441" y="2921881"/>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01</a:t>
            </a:r>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可视化展示与应用模块设计</a:t>
              </a:r>
            </a:p>
          </p:txBody>
        </p:sp>
      </p:grpSp>
      <p:sp>
        <p:nvSpPr>
          <p:cNvPr id="52" name="AutoShape 52"/>
          <p:cNvSpPr/>
          <p:nvPr/>
        </p:nvSpPr>
        <p:spPr>
          <a:xfrm rot="2700000">
            <a:off x="7459288" y="3701582"/>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7482934" y="3775250"/>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02</a:t>
            </a:r>
          </a:p>
        </p:txBody>
      </p:sp>
      <p:sp>
        <p:nvSpPr>
          <p:cNvPr id="54" name="AutoShape 54"/>
          <p:cNvSpPr/>
          <p:nvPr/>
        </p:nvSpPr>
        <p:spPr>
          <a:xfrm rot="2700000">
            <a:off x="5794200" y="4505150"/>
            <a:ext cx="745088" cy="7450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5819234" y="4591137"/>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3300" b="1">
                <a:solidFill>
                  <a:srgbClr val="FFFEFE">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https://d.book118.com/208013117007006031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2024-09-07T17:58:27.826</cp:lastPrinted>
  <dcterms:created xsi:type="dcterms:W3CDTF">2024-09-07T09:58:27Z</dcterms:created>
  <dcterms:modified xsi:type="dcterms:W3CDTF">2024-09-07T09:58:29Z</dcterms:modified>
</cp:coreProperties>
</file>