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PLFVJC+MS-UIGothic"/>
      <p:regular r:id="rId15"/>
    </p:embeddedFont>
    <p:embeddedFont>
      <p:font typeface="PLAQUW+UIAKOT+MicrosoftYaHei-Bold"/>
      <p:regular r:id="rId16"/>
    </p:embeddedFont>
    <p:embeddedFont>
      <p:font typeface="OLNSTF+IPIQTT+ArialMT"/>
      <p:regular r:id="rId17"/>
    </p:embeddedFont>
    <p:embeddedFont>
      <p:font typeface="PVOGIS+LGHPNE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7AD91-0CC1-446F-8335-9CE06E512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F9D85-B840-4630-90DC-6F4A5447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C14C5-27D7-43F4-8C49-742E086FC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A400F-590A-486C-81DF-6E769C363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BD11AE-8CF0-425B-B4D6-DE3EE6067C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0E68AE-BF91-41F1-96E7-A7CCD4DEC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7DFCF6-CF21-4C48-AB83-0B848C2F1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DB8C06-48D0-4ED6-9AFC-3905067F4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515B6A-677B-496E-A955-7F4F73C4F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FF095-D8F3-4290-9106-1C8AD28F6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47EDF-CBCE-49C0-90CB-1EC12E461A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17036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51429" y="2735738"/>
            <a:ext cx="5414482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LFVJC+MS-UIGothic"/>
                <a:cs typeface="PLFVJC+MS-UIGothic"/>
              </a:rPr>
              <a:t>第十五章</a:t>
            </a:r>
            <a:r>
              <a:rPr sz="3600" spc="173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FFFFFF"/>
                </a:solidFill>
                <a:latin typeface="PLFVJC+MS-UIGothic"/>
                <a:cs typeface="PLFVJC+MS-UIGothic"/>
              </a:rPr>
              <a:t>出生缺陷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PLFVJC+MS-UIGothic"/>
                <a:cs typeface="PLFVJC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PLFVJC+MS-UIGothic"/>
                <a:cs typeface="PLFVJC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79165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OLNSTF+IPIQTT+ArialMT"/>
                <a:cs typeface="OLNSTF+IPIQTT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PLFVJC+MS-UIGothic"/>
                <a:cs typeface="PLFVJC+MS-UIGothic"/>
              </a:rPr>
              <a:t>出生缺陷概述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PLFVJC+MS-UIGothic"/>
                <a:cs typeface="PLFVJC+MS-UIGothic"/>
              </a:rPr>
              <a:t>出生缺陷概述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LFVJC+MS-UIGothic"/>
                <a:cs typeface="PLFVJC+MS-UIGothic"/>
              </a:rPr>
              <a:t>定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749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出生缺陷是指在出生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即存在的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构或功能异常，通常由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因素或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境因素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引起。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LFVJC+MS-UIGothic"/>
                <a:cs typeface="PLFVJC+MS-UIGothic"/>
              </a:rPr>
              <a:t>分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构和功能的异常程度，出生缺陷可以分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、功能和代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三大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。形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缺陷包括先天性畸形、异常生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等；功能缺陷包括智力障碍、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力听力障碍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等；代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缺陷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涉及到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性疾病。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生率和影响因素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FFFFFF"/>
                </a:solidFill>
                <a:latin typeface="PLFVJC+MS-UIGothic"/>
                <a:cs typeface="PLFVJC+MS-UIGothic"/>
              </a:rPr>
              <a:t>生率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72092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根据世界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的数据，全球每年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有</a:t>
            </a:r>
            <a:r>
              <a:rPr sz="1350">
                <a:solidFill>
                  <a:srgbClr val="FFFFFF"/>
                </a:solidFill>
                <a:latin typeface="PVOGIS+LGHPNE+MicrosoftYaHei"/>
                <a:cs typeface="PVOGIS+LGHPNE+MicrosoftYaHei"/>
              </a:rPr>
              <a:t>790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万例出生缺陷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儿出生，占所有新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生儿的</a:t>
            </a:r>
            <a:r>
              <a:rPr sz="1350">
                <a:solidFill>
                  <a:srgbClr val="FFFFFF"/>
                </a:solidFill>
                <a:latin typeface="PVOGIS+LGHPNE+MicrosoftYaHei"/>
                <a:cs typeface="PVOGIS+LGHPNE+MicrosoftYaHei"/>
              </a:rPr>
              <a:t>6%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。其中，中国是出生缺陷高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国家之一，每年有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FFFFFF"/>
                </a:solidFill>
                <a:latin typeface="PVOGIS+LGHPNE+MicrosoftYaHei"/>
                <a:cs typeface="PVOGIS+LGHPNE+MicrosoftYaHei"/>
              </a:rPr>
              <a:t>90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万例出生缺陷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婴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儿出生。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PLFVJC+MS-UIGothic"/>
                <a:cs typeface="PLFVJC+MS-UIGothic"/>
              </a:rPr>
              <a:t>影响因素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63591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出生缺陷的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生与多种因素有关，包括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因素、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境因素、母体因素等。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因素包括染色体异常、基因突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等；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境因素包括孕期感染、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物使用不当、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染等；母体因素包括孕期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养不足、不良生活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习惯</a:t>
            </a:r>
            <a:r>
              <a:rPr sz="1350">
                <a:solidFill>
                  <a:srgbClr val="FFFFFF"/>
                </a:solidFill>
                <a:latin typeface="PLFVJC+MS-UIGothic"/>
                <a:cs typeface="PLFVJC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防和控制的重要性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59AE93"/>
                </a:solidFill>
                <a:latin typeface="PLFVJC+MS-UIGothic"/>
                <a:cs typeface="PLFVJC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采取一系列的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防措施，如加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婚前和孕前保健、避免孕期感染和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物使用不当、改善孕期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8240" y="2435712"/>
            <a:ext cx="847666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和生活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境等，可以有效降低出生缺陷的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生率。此外，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遗传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询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断也是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防出生缺陷的重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98240" y="2744323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要手段。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320800" y="422826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PLFVJC+MS-UIGothic"/>
                <a:cs typeface="PLFVJC+MS-UIGothic"/>
              </a:rPr>
              <a:t>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于已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经发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生的出生缺陷，可以通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早期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和干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来减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个体和家庭的影响。例如，通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早期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和康复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训练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，可以帮助智力障碍和残疾儿童提高生活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量和融入社会的能力。同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，加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出生缺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陷防治知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的宣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和教育，提高公众的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知和意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也是控制出生缺陷的重要措施。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972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PLFVJC+MS-UIGothic"/>
                <a:cs typeface="PLFVJC+MS-UIGothic"/>
              </a:rPr>
              <a:t>出生缺陷的病因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遗传</a:t>
            </a: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LFVJC+MS-UIGothic"/>
                <a:cs typeface="PLFVJC+MS-UIGothic"/>
              </a:rPr>
              <a:t>染色体异常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如染色体数目异常、染色体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构异常等，可能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致胎儿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育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640830" y="203185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异常。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1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640830" y="315467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单</a:t>
            </a:r>
            <a:r>
              <a:rPr sz="1550" spc="25">
                <a:solidFill>
                  <a:srgbClr val="59AE93"/>
                </a:solidFill>
                <a:latin typeface="PLFVJC+MS-UIGothic"/>
                <a:cs typeface="PLFVJC+MS-UIGothic"/>
              </a:rPr>
              <a:t>基因缺陷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2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40830" y="3495528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个基因突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引起的缺陷，如先天性代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谢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异常等。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4926960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遗传</a:t>
            </a:r>
            <a:r>
              <a:rPr sz="1550" spc="25">
                <a:solidFill>
                  <a:srgbClr val="59AE93"/>
                </a:solidFill>
                <a:latin typeface="PLFVJC+MS-UIGothic"/>
                <a:cs typeface="PLFVJC+MS-UIGothic"/>
              </a:rPr>
              <a:t>易感性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6640830" y="5277973"/>
            <a:ext cx="506011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某些基因可能增加个体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某些出生缺陷的易感性，但并非决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640830" y="558658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LFVJC+MS-UIGothic"/>
                <a:cs typeface="PLFVJC+MS-UIGothic"/>
              </a:rPr>
              <a:t>定性因素。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境因素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LFVJC+MS-UIGothic"/>
                <a:cs typeface="PLFVJC+MS-UIGothic"/>
              </a:rPr>
              <a:t>感染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9820" y="2379198"/>
            <a:ext cx="81470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孕期感染某些病毒或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菌，如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疹病毒、巨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胞病毒、弓形虫等，可能增加胎儿出生缺陷的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药</a:t>
            </a:r>
            <a:r>
              <a:rPr sz="1550">
                <a:solidFill>
                  <a:srgbClr val="59AE93"/>
                </a:solidFill>
                <a:latin typeface="PLFVJC+MS-UIGothic"/>
                <a:cs typeface="PLFVJC+MS-UIGothic"/>
              </a:rPr>
              <a:t>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411345" y="3880338"/>
            <a:ext cx="64387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孕期使用某些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物，如抗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癫痫药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、抗精神病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等，可能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胎儿造成不良影响。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PLFVJC+MS-UIGothic"/>
                <a:cs typeface="PLFVJC+MS-UIGothic"/>
              </a:rPr>
              <a:t>化学物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2795" y="5348458"/>
            <a:ext cx="59781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接触某些有害化学物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，如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铅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、汞、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农药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等，可能增加出生缺陷的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20202"/>
                </a:solidFill>
                <a:latin typeface="PLFVJC+MS-UIGothic"/>
                <a:cs typeface="PLFVJC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PLFVJC+MS-UIGothic"/>
                <a:cs typeface="PLFVJC+MS-UIGothic"/>
              </a:rPr>
              <a:t>母体因素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LAQUW+UIAKOT+MicrosoftYaHei-Bold"/>
                <a:cs typeface="PLAQUW+UIAKO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PLFVJC+MS-UIGothic"/>
                <a:cs typeface="PLFVJC+MS-UIGothic"/>
              </a:rPr>
              <a:t>年</a:t>
            </a:r>
            <a:r>
              <a:rPr sz="2000">
                <a:solidFill>
                  <a:srgbClr val="59AE93"/>
                </a:solidFill>
                <a:latin typeface="SimSun"/>
                <a:cs typeface="SimSun"/>
              </a:rPr>
              <a:t>龄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SimSun"/>
                <a:cs typeface="SimSun"/>
              </a:rPr>
              <a:t>营</a:t>
            </a:r>
            <a:r>
              <a:rPr sz="2000">
                <a:solidFill>
                  <a:srgbClr val="59AE93"/>
                </a:solidFill>
                <a:latin typeface="PLFVJC+MS-UIGothic"/>
                <a:cs typeface="PLFVJC+MS-UIGothic"/>
              </a:rPr>
              <a:t>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59AE93"/>
                </a:solidFill>
                <a:latin typeface="PLFVJC+MS-UIGothic"/>
                <a:cs typeface="PLFVJC+MS-UIGothic"/>
              </a:rPr>
              <a:t>疾病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龄产妇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或年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轻产妇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可能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增加胎儿出生缺陷的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孕期缺乏某些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养素，如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叶酸、碘、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生素等，可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能增加胎儿出生缺陷的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81708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孕期母体患有某些疾病，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如糖尿病、甲状腺疾病等，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胎儿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育造成不良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LFVJC+MS-UIGothic"/>
                <a:cs typeface="PLFVJC+MS-UIGothic"/>
              </a:rPr>
              <a:t>影响。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https://d.book118.com/208017036017006047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PLFVJC+MS-UIGothic</vt:lpstr>
      <vt:lpstr>Times New Roman</vt:lpstr>
      <vt:lpstr>SimSun</vt:lpstr>
      <vt:lpstr>PLAQUW+UIAKOT+MicrosoftYaHei-Bold</vt:lpstr>
      <vt:lpstr>OLNSTF+IPIQTT+ArialMT</vt:lpstr>
      <vt:lpstr>PVOGIS+LGHPNE+MicrosoftYaHei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2024-09-28T07:28:03.489</cp:lastPrinted>
  <dcterms:created xsi:type="dcterms:W3CDTF">2024-09-27T23:28:03Z</dcterms:created>
  <dcterms:modified xsi:type="dcterms:W3CDTF">2024-09-27T23:28:04Z</dcterms:modified>
</cp:coreProperties>
</file>