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E9E560-D014-4D60-9252-319DD8AA20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BB5110-411D-410A-869F-05CB965AB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20DDF4-938F-4CC2-8535-95C903456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53DD4E-FACE-45CA-8D24-85201B09C4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1FC6AF-6E0F-4C4D-BD92-F9180D7E0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D75F4E-7FD4-4EC2-8D9D-3E4C17D88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EF3415-1CB3-4B9A-AA7C-62A90A0FF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5F86EC-0F82-4D98-A406-2ACD6B7FA5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103E60-3CED-437B-9E5E-93F85A9D94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33E886-00D9-4999-94F6-F78392756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4D6162-BE0F-4E9C-9085-8F9E4F869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8034115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贫血护理查房PPT范文\n## 1.贫血的基本概念与分类\n### 1.1贫血的定义及其成因\n### 1.2贫血的分类及临床表现\n### 1.3贫血的诊断与治疗方法\n## 2.贫血患者的护理评估\n### 2.1贫血患者的病史收集与体格检查\n### 2.2贫血患者实验室检查结果的解读\n### 2.3贫血患者的心理与社会评估\n## 3.贫血患者的护理措施\n### 3.1贫血患者的日常生活护理\n### 3.2贫血患者的药物治疗护理\n### 3.3贫血患者的心理护理与健康教育\n## 4.贫血患者的并发症预防与护理\n### 4.1贫血患者并发感染的预防与护理\n### 4.2贫血患者并发贫血性心脏病的预防与护理\n### 4.3贫血患者并发出血性疾病的预防与护理\n## 5.贫血患者的护理病例分析\n### 5.1轻度贫血患者的护理病例分析\n### 5.2中度贫血患者的护理病例分析\n### 5.3重度贫血患者的护理病例分析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8500"/>
              <a:t>贫血护理查房PPT范文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1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32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贫血的基本概念与分类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65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6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贫血是指外周血红蛋白浓度低于正常值的一种病理状态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根据世界卫生组织的标准，成年男性血红蛋白浓度低于130g/L，成年女性低于120g/L即可诊断为贫血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贫血的发生与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红细胞生成减少、红细胞破坏过多或血红蛋白合成障碍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等因素有关</a:t>
                </a:r>
                <a:endParaRPr/>
              </a:p>
            </p:txBody>
          </p:sp>
        </p:grpSp>
        <p:grpSp>
          <p:nvGrpSpPr>
            <p:cNvPr id="168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贫血的成因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红细胞生成减少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：如缺铁性贫血、巨幼细胞性贫血等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红细胞破坏过多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：如溶血性贫血、自身免疫性贫血等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血红蛋白合成障碍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：如地中海贫血、遗传性血红蛋白病等</a:t>
                </a:r>
                <a:endParaRPr/>
              </a:p>
            </p:txBody>
          </p:sp>
        </p:grpSp>
      </p:grpSp>
      <p:sp>
        <p:nvSpPr>
          <p:cNvPr id="17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贫血的定义及其成因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3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74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75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根据红细胞体积大小进行分类：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大细胞性贫血、正常细胞性贫血和小细胞性贫血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根据血红蛋白合成障碍进行分类：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铁缺乏性贫血、叶酸缺乏性贫血、维生素B12缺乏性贫血等</a:t>
                </a:r>
                <a:endParaRPr/>
              </a:p>
            </p:txBody>
          </p:sp>
          <p:sp>
            <p:nvSpPr>
              <p:cNvPr id="176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贫血的分类</a:t>
                </a:r>
                <a:endParaRPr/>
              </a:p>
            </p:txBody>
          </p:sp>
          <p:sp>
            <p:nvSpPr>
              <p:cNvPr id="177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8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79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80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一般表现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：乏力、头晕、心慌、气短等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皮肤黏膜表现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：苍白、黄疸、皮肤干燥等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神经系统表现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：记忆力减退、注意力不集中、失眠等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循环系统表现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：心悸、心率增快、血压下降等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消化系统表现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：食欲减退、腹胀、便秘等</a:t>
                </a:r>
                <a:endParaRPr/>
              </a:p>
            </p:txBody>
          </p:sp>
          <p:sp>
            <p:nvSpPr>
              <p:cNvPr id="181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贫血的临床表现</a:t>
                </a:r>
                <a:endParaRPr/>
              </a:p>
            </p:txBody>
          </p:sp>
          <p:sp>
            <p:nvSpPr>
              <p:cNvPr id="182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贫血的分类及临床表现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贫血的诊断与治疗方法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贫血的诊断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根据病史、体格检查和实验室检查进行诊断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实验室检查包括：血红蛋白浓度测定、红细胞计数、红细胞压积测定等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贫血的治疗方法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病因治疗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：针对贫血的病因进行治疗，如补充铁剂、叶酸、维生素B12等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对症治疗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：如输血、使用红细胞生成刺激剂等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中医治疗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：如中药调理、针灸等</a:t>
                </a:r>
                <a:endParaRPr/>
              </a:p>
            </p:txBody>
          </p:sp>
          <p:pic>
            <p:nvPicPr>
              <p:cNvPr id="1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99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0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贫血患者的护理评估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病史收集</a:t>
                </a:r>
                <a:endParaRPr/>
              </a:p>
            </p:txBody>
          </p:sp>
          <p:sp>
            <p:nvSpPr>
              <p:cNvPr id="20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了解患者的发病时间、病程经过、既往病史等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收集患者的饮食习惯、生活方式、月经生育史等</a:t>
                </a:r>
                <a:endParaRPr/>
              </a:p>
            </p:txBody>
          </p:sp>
          <p:sp>
            <p:nvSpPr>
              <p:cNvPr id="20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体格检查</a:t>
                </a:r>
                <a:endParaRPr/>
              </a:p>
            </p:txBody>
          </p:sp>
          <p:sp>
            <p:nvSpPr>
              <p:cNvPr id="21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观察患者的面色、皮肤黏膜、舌象等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检查患者的淋巴结、肝脾肿大情况等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测量患者的血压、脉搏、呼吸等</a:t>
                </a:r>
                <a:endParaRPr/>
              </a:p>
            </p:txBody>
          </p:sp>
          <p:sp>
            <p:nvSpPr>
              <p:cNvPr id="21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贫血患者的病史收集与体格检查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2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2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2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血红蛋白浓度测定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了解贫血的程度，轻度贫血：90-120g/L；中度贫血：60-90g/L；重度贫血：30-60g/L；极重度贫血：30g/L以下</a:t>
                </a:r>
                <a:endParaRPr/>
              </a:p>
            </p:txBody>
          </p:sp>
          <p:sp>
            <p:nvSpPr>
              <p:cNvPr id="22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2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红细胞计数和压积测定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了解红细胞的数量和大小，有助于贫血的分类</a:t>
                </a:r>
                <a:endParaRPr/>
              </a:p>
            </p:txBody>
          </p:sp>
          <p:sp>
            <p:nvSpPr>
              <p:cNvPr id="23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3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铁、叶酸、维生素B12等相关检查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了解贫血的病因，如缺铁性贫血、巨幼细胞性贫血等</a:t>
                </a:r>
                <a:endParaRPr/>
              </a:p>
            </p:txBody>
          </p:sp>
          <p:sp>
            <p:nvSpPr>
              <p:cNvPr id="23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贫血患者实验室检查结果的解读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心理评估</a:t>
                </a:r>
                <a:endParaRPr/>
              </a:p>
            </p:txBody>
          </p:sp>
          <p:sp>
            <p:nvSpPr>
              <p:cNvPr id="24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了解患者的心理状态，如焦虑、抑郁等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评估患者的应对能力和心理需求</a:t>
                </a:r>
                <a:endParaRPr/>
              </a:p>
            </p:txBody>
          </p:sp>
          <p:sp>
            <p:nvSpPr>
              <p:cNvPr id="24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社会评估</a:t>
                </a:r>
                <a:endParaRPr/>
              </a:p>
            </p:txBody>
          </p:sp>
          <p:sp>
            <p:nvSpPr>
              <p:cNvPr id="24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了解患者的社会支持系统，如家庭、朋友、同事等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评估患者的经济状况，如医疗费用、照顾者负担等</a:t>
                </a:r>
                <a:endParaRPr/>
              </a:p>
            </p:txBody>
          </p:sp>
          <p:sp>
            <p:nvSpPr>
              <p:cNvPr id="24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贫血患者的心理与社会评估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贫血患者的护理措施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饮食护理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指导患者摄入富含铁、叶酸、维生素B12等营养素的食物，如瘦肉、绿叶蔬菜、豆类、水果等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避免摄入影响铁吸收的食物，如茶、咖啡、奶制品等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生活护理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根据患者的活动耐力，合理安排休息和运动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避免剧烈运动，防止意外伤害</a:t>
                </a:r>
                <a:endParaRPr/>
              </a:p>
            </p:txBody>
          </p:sp>
          <p:pic>
            <p:nvPicPr>
              <p:cNvPr id="2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个人卫生护理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勤洗澡、刷牙，保持皮肤黏膜的清洁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注意口腔卫生，预防口腔感染</a:t>
                </a:r>
                <a:endParaRPr/>
              </a:p>
            </p:txBody>
          </p:sp>
          <p:pic>
            <p:nvPicPr>
              <p:cNvPr id="2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贫血患者的日常生活护理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https://d.book118.com/208034115127006037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贫血护理查房PPT范文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2024-09-17T21:32:28.495</cp:lastPrinted>
  <dcterms:created xsi:type="dcterms:W3CDTF">2024-09-17T13:32:28Z</dcterms:created>
  <dcterms:modified xsi:type="dcterms:W3CDTF">2024-09-17T13:32:30Z</dcterms:modified>
</cp:coreProperties>
</file>