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00584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4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Relationship Id="rId2" Type="http://schemas.openxmlformats.org/officeDocument/2006/relationships/image" Target="../media/image8.emf" /><Relationship Id="rId3" Type="http://schemas.openxmlformats.org/officeDocument/2006/relationships/image" Target="../media/image9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1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Relationship Id="rId2" Type="http://schemas.openxmlformats.org/officeDocument/2006/relationships/image" Target="../media/image15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363" cy="5117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9036" tIns="49518" rIns="99036" bIns="49518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buClrTx/>
              <a:buFontTx/>
              <a:buNone/>
              <a:defRPr sz="13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295" y="1"/>
            <a:ext cx="3076363" cy="5117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9036" tIns="49518" rIns="99036" bIns="49518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3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736600" y="768350"/>
            <a:ext cx="5626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930" y="4861441"/>
            <a:ext cx="5679440" cy="460557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9036" tIns="49518" rIns="99036" bIns="4951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9036" tIns="49518" rIns="99036" bIns="49518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buClrTx/>
              <a:buFontTx/>
              <a:buNone/>
              <a:defRPr sz="1300">
                <a:latin typeface="Arial"/>
              </a:defRPr>
            </a:lvl1pPr>
          </a:lstStyle>
          <a:p>
            <a:endParaRPr lang="en-US" altLang="zh-CN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295" y="9721106"/>
            <a:ext cx="3076363" cy="51173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9036" tIns="49518" rIns="99036" bIns="49518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FontTx/>
              <a:buNone/>
              <a:defRPr sz="1300">
                <a:latin typeface="Arial"/>
              </a:defRPr>
            </a:lvl1pPr>
          </a:lstStyle>
          <a:p>
            <a:fld id="{01C8D05B-D9E7-4125-8C79-08D6B02FD8D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0804886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3317B4E-8EFA-4210-B1FF-DB9FA4811240}" type="slidenum">
              <a:rPr lang="en-US" altLang="zh-CN"/>
              <a:t>2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3317B4E-8EFA-4210-B1FF-DB9FA4811240}" type="slidenum">
              <a:rPr lang="en-US" altLang="zh-CN"/>
              <a:t>4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3317B4E-8EFA-4210-B1FF-DB9FA4811240}" type="slidenum">
              <a:rPr lang="en-US" altLang="zh-CN"/>
              <a:t>7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3317B4E-8EFA-4210-B1FF-DB9FA4811240}" type="slidenum">
              <a:rPr lang="en-US" altLang="zh-CN"/>
              <a:t>12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C3317B4E-8EFA-4210-B1FF-DB9FA4811240}" type="slidenum">
              <a:rPr lang="en-US" altLang="zh-CN"/>
              <a:t>15</a:t>
            </a:fld>
            <a:endParaRPr lang="en-US" altLang="zh-CN"/>
          </a:p>
        </p:txBody>
      </p:sp>
      <p:sp>
        <p:nvSpPr>
          <p:cNvPr id="130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958A006E-A423-4021-B0E3-C79BF712AB26}" type="slidenum">
              <a:rPr lang="en-US" altLang="zh-CN"/>
              <a:t>17</a:t>
            </a:fld>
            <a:endParaRPr lang="en-US" altLang="zh-CN"/>
          </a:p>
        </p:txBody>
      </p:sp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26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157664284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BAAAB-355F-4043-B0DB-8FFCDEBD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2E2FB-BD64-4290-A4A7-ED2748D4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0118C-A797-4C44-9A60-2950EFE2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372E3-9764-4BD3-B0AD-D7E30BD2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5B4BA-299B-4435-B513-38388742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701920-5D2E-4DAF-B3C2-FD125F020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96BB97-4046-44CB-828A-B7F1696AC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B44B7-2AC7-4D78-960E-D83A582E1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A5555-04D3-4B1A-A92C-6307F046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B1C00-ECFF-4E3E-A2B7-5CE6AC0C3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CC65D-47DE-491C-8DB4-AC101756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bg bwMode="gray"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4063" y="2130425"/>
            <a:ext cx="8550275" cy="1470025"/>
          </a:xfrm>
        </p:spPr>
        <p:txBody>
          <a:bodyPr anchor="t"/>
          <a:lstStyle>
            <a:lvl1pPr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en-GB" altLang="zh-CN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52475" y="3789363"/>
            <a:ext cx="7040563" cy="1752600"/>
          </a:xfrm>
        </p:spPr>
        <p:txBody>
          <a:bodyPr/>
          <a:lstStyle>
            <a:lvl1pPr marL="0" indent="0">
              <a:buFont typeface="Tahoma" pitchFamily="34" charset="0"/>
              <a:buNone/>
              <a:defRPr/>
            </a:lvl1pPr>
          </a:lstStyle>
          <a:p>
            <a:r>
              <a:rPr lang="en-US" altLang="zh-CN" smtClean="0"/>
              <a:t>Click to edit Master subtitle style</a:t>
            </a:r>
            <a:endParaRPr lang="en-GB" altLang="zh-CN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52475" y="6092825"/>
            <a:ext cx="3168650" cy="4762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en-GB" altLang="zh-CN"/>
          </a:p>
        </p:txBody>
      </p:sp>
      <p:pic>
        <p:nvPicPr>
          <p:cNvPr id="5125" name="Picture 5" descr="bdalogo"/>
          <p:cNvPicPr>
            <a:picLocks noChangeAspect="1" noChangeArrowheads="1"/>
          </p:cNvPicPr>
          <p:nvPr/>
        </p:nvPicPr>
        <p:blipFill>
          <a:blip r:embed="rId1"/>
          <a:srcRect b="25296"/>
          <a:stretch>
            <a:fillRect/>
          </a:stretch>
        </p:blipFill>
        <p:spPr bwMode="auto">
          <a:xfrm>
            <a:off x="669925" y="547688"/>
            <a:ext cx="1425575" cy="665162"/>
          </a:xfrm>
          <a:prstGeom prst="rect">
            <a:avLst/>
          </a:prstGeom>
          <a:noFill/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" name="Object 5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3905027414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360" imgH="360" progId="TCLayout.ActiveDocument.1">
                  <p:embed/>
                </p:oleObj>
              </mc:Choice>
              <mc:Fallback>
                <p:oleObj name="think-cell Slide" r:id="rId2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/>
          <p:nvPr userDrawn="1"/>
        </p:nvSpPr>
        <p:spPr bwMode="auto">
          <a:xfrm>
            <a:off x="0" y="2636912"/>
            <a:ext cx="10058400" cy="3960440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975" y="0"/>
            <a:ext cx="7959725" cy="11938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chemeClr val="accent1"/>
              </a:buClr>
              <a:defRPr/>
            </a:lvl1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2E3C02E-2211-414C-B3F1-78302AB8ACBC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2801" y="0"/>
            <a:ext cx="7962899" cy="11938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225" y="1412875"/>
            <a:ext cx="4637088" cy="4895850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20000"/>
              </a:spcBef>
              <a:spcAft>
                <a:spcPct val="0"/>
              </a:spcAft>
              <a:defRPr lang="zh-CN" altLang="en-US" sz="1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5713" y="1412875"/>
            <a:ext cx="4637087" cy="4895850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20000"/>
              </a:spcBef>
              <a:spcAft>
                <a:spcPct val="0"/>
              </a:spcAft>
              <a:defRPr lang="zh-CN" altLang="en-US" sz="1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A719A36-9604-4615-8BAF-D107971AABA2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0" y="0"/>
            <a:ext cx="7953052" cy="117492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3238" y="1412776"/>
            <a:ext cx="4443412" cy="402059"/>
          </a:xfrm>
          <a:solidFill>
            <a:schemeClr val="bg1">
              <a:lumMod val="85000"/>
            </a:schemeClr>
          </a:solidFill>
        </p:spPr>
        <p:txBody>
          <a:bodyPr anchor="b"/>
          <a:lstStyle>
            <a:lvl1pPr marL="0" indent="0" algn="ctr">
              <a:buNone/>
              <a:defRPr sz="1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38" y="1814834"/>
            <a:ext cx="4443412" cy="4638501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20000"/>
              </a:spcBef>
              <a:spcAft>
                <a:spcPct val="0"/>
              </a:spcAft>
              <a:defRPr lang="zh-CN" altLang="en-US" sz="1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0163" y="1412776"/>
            <a:ext cx="4445000" cy="402059"/>
          </a:xfrm>
          <a:solidFill>
            <a:schemeClr val="bg1">
              <a:lumMod val="85000"/>
            </a:schemeClr>
          </a:solidFill>
        </p:spPr>
        <p:txBody>
          <a:bodyPr anchor="b"/>
          <a:lstStyle>
            <a:lvl1pPr marL="0" indent="0" algn="ctr">
              <a:buNone/>
              <a:defRPr sz="1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0163" y="1814834"/>
            <a:ext cx="4445000" cy="4638501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20000"/>
              </a:spcBef>
              <a:spcAft>
                <a:spcPct val="0"/>
              </a:spcAft>
              <a:defRPr lang="zh-CN" altLang="en-US" sz="1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4E64A2F-BDFA-4E63-A5E9-839BBC0FEE8F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5501" y="0"/>
            <a:ext cx="7962899" cy="11811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7DFF251-4B24-4C30-918D-CDF3CD22131A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38F0059-DF75-4742-B682-A34FCB77A396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238" y="1358900"/>
            <a:ext cx="3308350" cy="939182"/>
          </a:xfrm>
        </p:spPr>
        <p:txBody>
          <a:bodyPr anchor="b"/>
          <a:lstStyle>
            <a:lvl1pPr algn="l">
              <a:defRPr sz="1400" b="1">
                <a:solidFill>
                  <a:schemeClr val="tx2"/>
                </a:solidFill>
              </a:defRPr>
            </a:lvl1pPr>
          </a:lstStyle>
          <a:p>
            <a:r>
              <a:rPr lang="en-US" altLang="zh-CN" smtClean="0"/>
              <a:t>Click to edit Master title style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32238" y="1340768"/>
            <a:ext cx="5622925" cy="5184576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algn="l" rtl="0" eaLnBrk="1" fontAlgn="base" hangingPunct="1">
              <a:spcBef>
                <a:spcPct val="20000"/>
              </a:spcBef>
              <a:spcAft>
                <a:spcPct val="0"/>
              </a:spcAft>
              <a:defRPr lang="en-US" altLang="zh-CN" sz="14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algn="l" rtl="0" eaLnBrk="1" fontAlgn="base" hangingPunct="1">
              <a:spcBef>
                <a:spcPct val="20000"/>
              </a:spcBef>
              <a:spcAft>
                <a:spcPct val="0"/>
              </a:spcAft>
              <a:defRPr lang="zh-CN" altLang="en-US" sz="1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zh-CN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238" y="2370090"/>
            <a:ext cx="3308350" cy="415525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altLang="zh-CN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49717DD-5F9B-433A-8F01-2D24E676A252}" type="slidenum">
              <a:rPr lang="en-GB" altLang="zh-CN"/>
              <a:t>‹#›</a:t>
            </a:fld>
            <a:endParaRPr lang="en-GB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4.emf" /><Relationship Id="rId11" Type="http://schemas.openxmlformats.org/officeDocument/2006/relationships/image" Target="../media/image5.jpeg" /><Relationship Id="rId12" Type="http://schemas.openxmlformats.org/officeDocument/2006/relationships/vmlDrawing" Target="../drawings/vmlDrawing2.v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ags" Target="../tags/tag2.xml" /><Relationship Id="rId9" Type="http://schemas.openxmlformats.org/officeDocument/2006/relationships/oleObject" Target="../embeddings/oleObject1.bin" TargetMode="Interna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gray">
      <p:bgPr>
        <a:blipFill dpi="0"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8"/>
            </p:custDataLst>
            <p:extLst>
              <p:ext uri="{D42A27DB-BD31-4B8C-83A1-F6EECF244321}">
                <p14:modId xmlns:p14="http://schemas.microsoft.com/office/powerpoint/2010/main" val="3934967206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9" imgW="360" imgH="360" progId="TCLayout.ActiveDocument.1">
                  <p:embed/>
                </p:oleObj>
              </mc:Choice>
              <mc:Fallback>
                <p:oleObj name="think-cell Slide" r:id="rId9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36775" y="0"/>
            <a:ext cx="7921625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  <a:endParaRPr lang="en-GB" altLang="zh-CN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76225" y="1412875"/>
            <a:ext cx="9426575" cy="48958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  <a:endParaRPr lang="en-GB" altLang="zh-CN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68688" y="6570663"/>
            <a:ext cx="6424612" cy="287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fld id="{98C8CD82-CA1F-432D-A9F9-167BB8DC6D1F}" type="slidenum">
              <a:rPr lang="en-GB" altLang="zh-CN"/>
              <a:t>‹#›</a:t>
            </a:fld>
            <a:endParaRPr lang="en-GB" altLang="zh-CN"/>
          </a:p>
        </p:txBody>
      </p:sp>
      <p:sp>
        <p:nvSpPr>
          <p:cNvPr id="3" name="Rectangle 2"/>
          <p:cNvSpPr/>
          <p:nvPr userDrawn="1"/>
        </p:nvSpPr>
        <p:spPr bwMode="auto">
          <a:xfrm>
            <a:off x="0" y="2492896"/>
            <a:ext cx="10058400" cy="4104456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hf sldNum="0" hd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000">
          <a:solidFill>
            <a:schemeClr val="accent2"/>
          </a:solidFill>
          <a:latin typeface="Tahoma" pitchFamily="34" charset="0"/>
          <a:ea typeface="Beijing" charset="-122"/>
        </a:defRPr>
      </a:lvl9pPr>
    </p:titleStyle>
    <p:bodyStyle>
      <a:lvl1pPr marL="185738" indent="-185738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  <a:ea typeface="+mn-ea"/>
          <a:cs typeface="+mn-cs"/>
        </a:defRPr>
      </a:lvl1pPr>
      <a:lvl2pPr marL="358775" indent="-1714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Arial"/>
        <a:buChar char="–"/>
        <a:defRPr sz="1400">
          <a:solidFill>
            <a:schemeClr val="tx1"/>
          </a:solidFill>
          <a:latin typeface="+mn-lt"/>
        </a:defRPr>
      </a:lvl2pPr>
      <a:lvl3pPr marL="542925" indent="-182563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1400">
          <a:solidFill>
            <a:schemeClr val="tx1"/>
          </a:solidFill>
          <a:latin typeface="+mn-lt"/>
        </a:defRPr>
      </a:lvl3pPr>
      <a:lvl4pPr marL="715963" indent="-1714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Arial"/>
        <a:buChar char="–"/>
        <a:defRPr sz="1400">
          <a:solidFill>
            <a:schemeClr val="tx1"/>
          </a:solidFill>
          <a:latin typeface="+mn-lt"/>
        </a:defRPr>
      </a:lvl4pPr>
      <a:lvl5pPr marL="901700" indent="-1841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</a:defRPr>
      </a:lvl5pPr>
      <a:lvl6pPr marL="1358900" indent="-1841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</a:defRPr>
      </a:lvl6pPr>
      <a:lvl7pPr marL="1816100" indent="-1841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</a:defRPr>
      </a:lvl7pPr>
      <a:lvl8pPr marL="2273300" indent="-1841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</a:defRPr>
      </a:lvl8pPr>
      <a:lvl9pPr marL="2730500" indent="-1841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Font typeface="Tahoma" pitchFamily="34" charset="0"/>
        <a:buChar char="•"/>
        <a:defRPr sz="14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.xml" /><Relationship Id="rId4" Type="http://schemas.openxmlformats.org/officeDocument/2006/relationships/oleObject" Target="../embeddings/oleObject3.bin" TargetMode="Internal" /><Relationship Id="rId5" Type="http://schemas.openxmlformats.org/officeDocument/2006/relationships/image" Target="../media/image6.emf" /><Relationship Id="rId6" Type="http://schemas.openxmlformats.org/officeDocument/2006/relationships/tags" Target="../tags/tag4.xml" /><Relationship Id="rId7" Type="http://schemas.openxmlformats.org/officeDocument/2006/relationships/vmlDrawing" Target="../drawings/vmlDrawing3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.xml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6.emf" /><Relationship Id="rId6" Type="http://schemas.openxmlformats.org/officeDocument/2006/relationships/tags" Target="../tags/tag6.xml" /><Relationship Id="rId7" Type="http://schemas.openxmlformats.org/officeDocument/2006/relationships/vmlDrawing" Target="../drawings/vmlDrawing4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Relationship Id="rId3" Type="http://schemas.openxmlformats.org/officeDocument/2006/relationships/oleObject" Target="../embeddings/oleObject5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5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oleObject" Target="../embeddings/oleObject6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6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9.xml" /><Relationship Id="rId4" Type="http://schemas.openxmlformats.org/officeDocument/2006/relationships/oleObject" Target="../embeddings/oleObject7.bin" TargetMode="Internal" /><Relationship Id="rId5" Type="http://schemas.openxmlformats.org/officeDocument/2006/relationships/image" Target="../media/image6.emf" /><Relationship Id="rId6" Type="http://schemas.openxmlformats.org/officeDocument/2006/relationships/tags" Target="../tags/tag10.xml" /><Relationship Id="rId7" Type="http://schemas.openxmlformats.org/officeDocument/2006/relationships/vmlDrawing" Target="../drawings/vmlDrawing7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Relationship Id="rId3" Type="http://schemas.openxmlformats.org/officeDocument/2006/relationships/oleObject" Target="../embeddings/oleObject8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8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.xml" /><Relationship Id="rId3" Type="http://schemas.openxmlformats.org/officeDocument/2006/relationships/oleObject" Target="../embeddings/oleObject9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9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.xml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10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.xml" /><Relationship Id="rId3" Type="http://schemas.openxmlformats.org/officeDocument/2006/relationships/oleObject" Target="../embeddings/oleObject11.bin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11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.xml" /><Relationship Id="rId4" Type="http://schemas.openxmlformats.org/officeDocument/2006/relationships/oleObject" Target="../embeddings/oleObject12.bin" TargetMode="Internal" /><Relationship Id="rId5" Type="http://schemas.openxmlformats.org/officeDocument/2006/relationships/image" Target="../media/image6.emf" /><Relationship Id="rId6" Type="http://schemas.openxmlformats.org/officeDocument/2006/relationships/tags" Target="../tags/tag16.xml" /><Relationship Id="rId7" Type="http://schemas.openxmlformats.org/officeDocument/2006/relationships/vmlDrawing" Target="../drawings/vmlDrawing12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100" Type="http://schemas.openxmlformats.org/officeDocument/2006/relationships/tags" Target="../tags/tag109.xml" /><Relationship Id="rId101" Type="http://schemas.openxmlformats.org/officeDocument/2006/relationships/tags" Target="../tags/tag110.xml" /><Relationship Id="rId102" Type="http://schemas.openxmlformats.org/officeDocument/2006/relationships/tags" Target="../tags/tag111.xml" /><Relationship Id="rId103" Type="http://schemas.openxmlformats.org/officeDocument/2006/relationships/tags" Target="../tags/tag112.xml" /><Relationship Id="rId104" Type="http://schemas.openxmlformats.org/officeDocument/2006/relationships/tags" Target="../tags/tag113.xml" /><Relationship Id="rId105" Type="http://schemas.openxmlformats.org/officeDocument/2006/relationships/tags" Target="../tags/tag114.xml" /><Relationship Id="rId106" Type="http://schemas.openxmlformats.org/officeDocument/2006/relationships/tags" Target="../tags/tag115.xml" /><Relationship Id="rId107" Type="http://schemas.openxmlformats.org/officeDocument/2006/relationships/tags" Target="../tags/tag116.xml" /><Relationship Id="rId108" Type="http://schemas.openxmlformats.org/officeDocument/2006/relationships/tags" Target="../tags/tag117.xml" /><Relationship Id="rId109" Type="http://schemas.openxmlformats.org/officeDocument/2006/relationships/tags" Target="../tags/tag118.xml" /><Relationship Id="rId11" Type="http://schemas.openxmlformats.org/officeDocument/2006/relationships/tags" Target="../tags/tag22.xml" /><Relationship Id="rId110" Type="http://schemas.openxmlformats.org/officeDocument/2006/relationships/tags" Target="../tags/tag119.xml" /><Relationship Id="rId111" Type="http://schemas.openxmlformats.org/officeDocument/2006/relationships/tags" Target="../tags/tag120.xml" /><Relationship Id="rId112" Type="http://schemas.openxmlformats.org/officeDocument/2006/relationships/tags" Target="../tags/tag121.xml" /><Relationship Id="rId113" Type="http://schemas.openxmlformats.org/officeDocument/2006/relationships/tags" Target="../tags/tag122.xml" /><Relationship Id="rId114" Type="http://schemas.openxmlformats.org/officeDocument/2006/relationships/tags" Target="../tags/tag123.xml" /><Relationship Id="rId115" Type="http://schemas.openxmlformats.org/officeDocument/2006/relationships/tags" Target="../tags/tag124.xml" /><Relationship Id="rId116" Type="http://schemas.openxmlformats.org/officeDocument/2006/relationships/tags" Target="../tags/tag125.xml" /><Relationship Id="rId117" Type="http://schemas.openxmlformats.org/officeDocument/2006/relationships/tags" Target="../tags/tag126.xml" /><Relationship Id="rId118" Type="http://schemas.openxmlformats.org/officeDocument/2006/relationships/tags" Target="../tags/tag127.xml" /><Relationship Id="rId119" Type="http://schemas.openxmlformats.org/officeDocument/2006/relationships/vmlDrawing" Target="../drawings/vmlDrawing13.vml" /><Relationship Id="rId12" Type="http://schemas.openxmlformats.org/officeDocument/2006/relationships/tags" Target="../tags/tag23.xml" /><Relationship Id="rId13" Type="http://schemas.openxmlformats.org/officeDocument/2006/relationships/tags" Target="../tags/tag24.xml" /><Relationship Id="rId14" Type="http://schemas.openxmlformats.org/officeDocument/2006/relationships/tags" Target="../tags/tag25.xml" /><Relationship Id="rId15" Type="http://schemas.openxmlformats.org/officeDocument/2006/relationships/tags" Target="../tags/tag26.xml" /><Relationship Id="rId16" Type="http://schemas.openxmlformats.org/officeDocument/2006/relationships/tags" Target="../tags/tag27.xml" /><Relationship Id="rId17" Type="http://schemas.openxmlformats.org/officeDocument/2006/relationships/tags" Target="../tags/tag28.xml" /><Relationship Id="rId18" Type="http://schemas.openxmlformats.org/officeDocument/2006/relationships/tags" Target="../tags/tag29.xml" /><Relationship Id="rId19" Type="http://schemas.openxmlformats.org/officeDocument/2006/relationships/tags" Target="../tags/tag30.xml" /><Relationship Id="rId2" Type="http://schemas.openxmlformats.org/officeDocument/2006/relationships/tags" Target="../tags/tag17.xml" /><Relationship Id="rId20" Type="http://schemas.openxmlformats.org/officeDocument/2006/relationships/tags" Target="../tags/tag31.xml" /><Relationship Id="rId21" Type="http://schemas.openxmlformats.org/officeDocument/2006/relationships/tags" Target="../tags/tag32.xml" /><Relationship Id="rId22" Type="http://schemas.openxmlformats.org/officeDocument/2006/relationships/tags" Target="../tags/tag33.xml" /><Relationship Id="rId23" Type="http://schemas.openxmlformats.org/officeDocument/2006/relationships/tags" Target="../tags/tag34.xml" /><Relationship Id="rId24" Type="http://schemas.openxmlformats.org/officeDocument/2006/relationships/tags" Target="../tags/tag35.xml" /><Relationship Id="rId25" Type="http://schemas.openxmlformats.org/officeDocument/2006/relationships/tags" Target="../tags/tag36.xml" /><Relationship Id="rId26" Type="http://schemas.openxmlformats.org/officeDocument/2006/relationships/tags" Target="../tags/tag37.xml" /><Relationship Id="rId27" Type="http://schemas.openxmlformats.org/officeDocument/2006/relationships/tags" Target="../tags/tag38.xml" /><Relationship Id="rId28" Type="http://schemas.openxmlformats.org/officeDocument/2006/relationships/tags" Target="../tags/tag39.xml" /><Relationship Id="rId29" Type="http://schemas.openxmlformats.org/officeDocument/2006/relationships/tags" Target="../tags/tag40.xml" /><Relationship Id="rId3" Type="http://schemas.openxmlformats.org/officeDocument/2006/relationships/oleObject" Target="../embeddings/oleObject13.bin" TargetMode="Internal" /><Relationship Id="rId30" Type="http://schemas.openxmlformats.org/officeDocument/2006/relationships/tags" Target="../tags/tag41.xml" /><Relationship Id="rId31" Type="http://schemas.openxmlformats.org/officeDocument/2006/relationships/tags" Target="../tags/tag42.xml" /><Relationship Id="rId32" Type="http://schemas.openxmlformats.org/officeDocument/2006/relationships/tags" Target="../tags/tag43.xml" /><Relationship Id="rId33" Type="http://schemas.openxmlformats.org/officeDocument/2006/relationships/tags" Target="../tags/tag44.xml" /><Relationship Id="rId34" Type="http://schemas.openxmlformats.org/officeDocument/2006/relationships/tags" Target="../tags/tag45.xml" /><Relationship Id="rId35" Type="http://schemas.openxmlformats.org/officeDocument/2006/relationships/tags" Target="../tags/tag46.xml" /><Relationship Id="rId36" Type="http://schemas.openxmlformats.org/officeDocument/2006/relationships/tags" Target="../tags/tag47.xml" /><Relationship Id="rId37" Type="http://schemas.openxmlformats.org/officeDocument/2006/relationships/tags" Target="../tags/tag48.xml" /><Relationship Id="rId38" Type="http://schemas.openxmlformats.org/officeDocument/2006/relationships/tags" Target="../tags/tag49.xml" /><Relationship Id="rId39" Type="http://schemas.openxmlformats.org/officeDocument/2006/relationships/tags" Target="../tags/tag50.xml" /><Relationship Id="rId4" Type="http://schemas.openxmlformats.org/officeDocument/2006/relationships/image" Target="../media/image7.emf" /><Relationship Id="rId40" Type="http://schemas.openxmlformats.org/officeDocument/2006/relationships/tags" Target="../tags/tag51.xml" /><Relationship Id="rId41" Type="http://schemas.openxmlformats.org/officeDocument/2006/relationships/tags" Target="../tags/tag52.xml" /><Relationship Id="rId42" Type="http://schemas.openxmlformats.org/officeDocument/2006/relationships/tags" Target="../tags/tag53.xml" /><Relationship Id="rId43" Type="http://schemas.openxmlformats.org/officeDocument/2006/relationships/tags" Target="../tags/tag54.xml" /><Relationship Id="rId44" Type="http://schemas.openxmlformats.org/officeDocument/2006/relationships/tags" Target="../tags/tag55.xml" /><Relationship Id="rId45" Type="http://schemas.openxmlformats.org/officeDocument/2006/relationships/tags" Target="../tags/tag56.xml" /><Relationship Id="rId46" Type="http://schemas.openxmlformats.org/officeDocument/2006/relationships/tags" Target="../tags/tag57.xml" /><Relationship Id="rId47" Type="http://schemas.openxmlformats.org/officeDocument/2006/relationships/tags" Target="../tags/tag58.xml" /><Relationship Id="rId48" Type="http://schemas.openxmlformats.org/officeDocument/2006/relationships/tags" Target="../tags/tag59.xml" /><Relationship Id="rId49" Type="http://schemas.openxmlformats.org/officeDocument/2006/relationships/oleObject" Target="../embeddings/oleObject15.bin" TargetMode="Internal" /><Relationship Id="rId5" Type="http://schemas.openxmlformats.org/officeDocument/2006/relationships/tags" Target="../tags/tag18.xml" /><Relationship Id="rId50" Type="http://schemas.openxmlformats.org/officeDocument/2006/relationships/image" Target="../media/image9.emf" /><Relationship Id="rId51" Type="http://schemas.openxmlformats.org/officeDocument/2006/relationships/tags" Target="../tags/tag60.xml" /><Relationship Id="rId52" Type="http://schemas.openxmlformats.org/officeDocument/2006/relationships/tags" Target="../tags/tag61.xml" /><Relationship Id="rId53" Type="http://schemas.openxmlformats.org/officeDocument/2006/relationships/tags" Target="../tags/tag62.xml" /><Relationship Id="rId54" Type="http://schemas.openxmlformats.org/officeDocument/2006/relationships/tags" Target="../tags/tag63.xml" /><Relationship Id="rId55" Type="http://schemas.openxmlformats.org/officeDocument/2006/relationships/tags" Target="../tags/tag64.xml" /><Relationship Id="rId56" Type="http://schemas.openxmlformats.org/officeDocument/2006/relationships/tags" Target="../tags/tag65.xml" /><Relationship Id="rId57" Type="http://schemas.openxmlformats.org/officeDocument/2006/relationships/tags" Target="../tags/tag66.xml" /><Relationship Id="rId58" Type="http://schemas.openxmlformats.org/officeDocument/2006/relationships/tags" Target="../tags/tag67.xml" /><Relationship Id="rId59" Type="http://schemas.openxmlformats.org/officeDocument/2006/relationships/tags" Target="../tags/tag68.xml" /><Relationship Id="rId6" Type="http://schemas.openxmlformats.org/officeDocument/2006/relationships/tags" Target="../tags/tag19.xml" /><Relationship Id="rId60" Type="http://schemas.openxmlformats.org/officeDocument/2006/relationships/tags" Target="../tags/tag69.xml" /><Relationship Id="rId61" Type="http://schemas.openxmlformats.org/officeDocument/2006/relationships/tags" Target="../tags/tag70.xml" /><Relationship Id="rId62" Type="http://schemas.openxmlformats.org/officeDocument/2006/relationships/tags" Target="../tags/tag71.xml" /><Relationship Id="rId63" Type="http://schemas.openxmlformats.org/officeDocument/2006/relationships/tags" Target="../tags/tag72.xml" /><Relationship Id="rId64" Type="http://schemas.openxmlformats.org/officeDocument/2006/relationships/tags" Target="../tags/tag73.xml" /><Relationship Id="rId65" Type="http://schemas.openxmlformats.org/officeDocument/2006/relationships/tags" Target="../tags/tag74.xml" /><Relationship Id="rId66" Type="http://schemas.openxmlformats.org/officeDocument/2006/relationships/tags" Target="../tags/tag75.xml" /><Relationship Id="rId67" Type="http://schemas.openxmlformats.org/officeDocument/2006/relationships/tags" Target="../tags/tag76.xml" /><Relationship Id="rId68" Type="http://schemas.openxmlformats.org/officeDocument/2006/relationships/tags" Target="../tags/tag77.xml" /><Relationship Id="rId69" Type="http://schemas.openxmlformats.org/officeDocument/2006/relationships/tags" Target="../tags/tag78.xml" /><Relationship Id="rId7" Type="http://schemas.openxmlformats.org/officeDocument/2006/relationships/oleObject" Target="../embeddings/oleObject14.bin" TargetMode="Internal" /><Relationship Id="rId70" Type="http://schemas.openxmlformats.org/officeDocument/2006/relationships/tags" Target="../tags/tag79.xml" /><Relationship Id="rId71" Type="http://schemas.openxmlformats.org/officeDocument/2006/relationships/tags" Target="../tags/tag80.xml" /><Relationship Id="rId72" Type="http://schemas.openxmlformats.org/officeDocument/2006/relationships/tags" Target="../tags/tag81.xml" /><Relationship Id="rId73" Type="http://schemas.openxmlformats.org/officeDocument/2006/relationships/tags" Target="../tags/tag82.xml" /><Relationship Id="rId74" Type="http://schemas.openxmlformats.org/officeDocument/2006/relationships/tags" Target="../tags/tag83.xml" /><Relationship Id="rId75" Type="http://schemas.openxmlformats.org/officeDocument/2006/relationships/tags" Target="../tags/tag84.xml" /><Relationship Id="rId76" Type="http://schemas.openxmlformats.org/officeDocument/2006/relationships/tags" Target="../tags/tag85.xml" /><Relationship Id="rId77" Type="http://schemas.openxmlformats.org/officeDocument/2006/relationships/tags" Target="../tags/tag86.xml" /><Relationship Id="rId78" Type="http://schemas.openxmlformats.org/officeDocument/2006/relationships/tags" Target="../tags/tag87.xml" /><Relationship Id="rId79" Type="http://schemas.openxmlformats.org/officeDocument/2006/relationships/tags" Target="../tags/tag88.xml" /><Relationship Id="rId8" Type="http://schemas.openxmlformats.org/officeDocument/2006/relationships/image" Target="../media/image8.emf" /><Relationship Id="rId80" Type="http://schemas.openxmlformats.org/officeDocument/2006/relationships/tags" Target="../tags/tag89.xml" /><Relationship Id="rId81" Type="http://schemas.openxmlformats.org/officeDocument/2006/relationships/tags" Target="../tags/tag90.xml" /><Relationship Id="rId82" Type="http://schemas.openxmlformats.org/officeDocument/2006/relationships/tags" Target="../tags/tag91.xml" /><Relationship Id="rId83" Type="http://schemas.openxmlformats.org/officeDocument/2006/relationships/tags" Target="../tags/tag92.xml" /><Relationship Id="rId84" Type="http://schemas.openxmlformats.org/officeDocument/2006/relationships/tags" Target="../tags/tag93.xml" /><Relationship Id="rId85" Type="http://schemas.openxmlformats.org/officeDocument/2006/relationships/tags" Target="../tags/tag94.xml" /><Relationship Id="rId86" Type="http://schemas.openxmlformats.org/officeDocument/2006/relationships/tags" Target="../tags/tag95.xml" /><Relationship Id="rId87" Type="http://schemas.openxmlformats.org/officeDocument/2006/relationships/tags" Target="../tags/tag96.xml" /><Relationship Id="rId88" Type="http://schemas.openxmlformats.org/officeDocument/2006/relationships/tags" Target="../tags/tag97.xml" /><Relationship Id="rId89" Type="http://schemas.openxmlformats.org/officeDocument/2006/relationships/tags" Target="../tags/tag98.xml" /><Relationship Id="rId9" Type="http://schemas.openxmlformats.org/officeDocument/2006/relationships/tags" Target="../tags/tag20.xml" /><Relationship Id="rId90" Type="http://schemas.openxmlformats.org/officeDocument/2006/relationships/tags" Target="../tags/tag99.xml" /><Relationship Id="rId91" Type="http://schemas.openxmlformats.org/officeDocument/2006/relationships/tags" Target="../tags/tag100.xml" /><Relationship Id="rId92" Type="http://schemas.openxmlformats.org/officeDocument/2006/relationships/tags" Target="../tags/tag101.xml" /><Relationship Id="rId93" Type="http://schemas.openxmlformats.org/officeDocument/2006/relationships/tags" Target="../tags/tag102.xml" /><Relationship Id="rId94" Type="http://schemas.openxmlformats.org/officeDocument/2006/relationships/tags" Target="../tags/tag103.xml" /><Relationship Id="rId95" Type="http://schemas.openxmlformats.org/officeDocument/2006/relationships/tags" Target="../tags/tag104.xml" /><Relationship Id="rId96" Type="http://schemas.openxmlformats.org/officeDocument/2006/relationships/tags" Target="../tags/tag105.xml" /><Relationship Id="rId97" Type="http://schemas.openxmlformats.org/officeDocument/2006/relationships/tags" Target="../tags/tag106.xml" /><Relationship Id="rId98" Type="http://schemas.openxmlformats.org/officeDocument/2006/relationships/tags" Target="../tags/tag107.xml" /><Relationship Id="rId99" Type="http://schemas.openxmlformats.org/officeDocument/2006/relationships/tags" Target="../tags/tag1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oleObject" Target="../embeddings/oleObject16.bin" TargetMode="Internal" /><Relationship Id="rId4" Type="http://schemas.openxmlformats.org/officeDocument/2006/relationships/image" Target="../media/image7.emf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vmlDrawing" Target="../drawings/vmlDrawing14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29.xml" /><Relationship Id="rId4" Type="http://schemas.openxmlformats.org/officeDocument/2006/relationships/oleObject" Target="../embeddings/oleObject17.bin" TargetMode="Internal" /><Relationship Id="rId5" Type="http://schemas.openxmlformats.org/officeDocument/2006/relationships/image" Target="../media/image6.emf" /><Relationship Id="rId6" Type="http://schemas.openxmlformats.org/officeDocument/2006/relationships/tags" Target="../tags/tag130.xml" /><Relationship Id="rId7" Type="http://schemas.openxmlformats.org/officeDocument/2006/relationships/vmlDrawing" Target="../drawings/vmlDrawing15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oleObject" Target="../embeddings/oleObject18.bin" TargetMode="Internal" /><Relationship Id="rId4" Type="http://schemas.openxmlformats.org/officeDocument/2006/relationships/image" Target="../media/image7.emf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vmlDrawing" Target="../drawings/vmlDrawing16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notesSlide" Target="../notesSlides/notesSlide6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vmlDrawing" Target="../drawings/vmlDrawing17.vml" /><Relationship Id="rId3" Type="http://schemas.openxmlformats.org/officeDocument/2006/relationships/tags" Target="../tags/tag132.xml" /><Relationship Id="rId4" Type="http://schemas.openxmlformats.org/officeDocument/2006/relationships/oleObject" Target="../embeddings/oleObject19.bin" TargetMode="Internal" /><Relationship Id="rId5" Type="http://schemas.openxmlformats.org/officeDocument/2006/relationships/image" Target="../media/image14.emf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oleObject" Target="../embeddings/oleObject20.bin" TargetMode="Internal" /><Relationship Id="rId9" Type="http://schemas.openxmlformats.org/officeDocument/2006/relationships/image" Target="../media/image15.e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3054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0044" y="2130425"/>
            <a:ext cx="8550275" cy="506487"/>
          </a:xfrm>
        </p:spPr>
        <p:txBody>
          <a:bodyPr anchor="ctr"/>
          <a:lstStyle/>
          <a:p>
            <a:r>
              <a:rPr lang="en-US" altLang="zh-CN" smtClean="0"/>
              <a:t>Quarterly Tracking on WUBA and Ganji (2Q 2015)</a:t>
            </a:r>
            <a:endParaRPr lang="zh-CN" alt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ubTitle" idx="1"/>
          </p:nvPr>
        </p:nvSpPr>
        <p:spPr bwMode="gray">
          <a:xfrm>
            <a:off x="600044" y="3141911"/>
            <a:ext cx="7040563" cy="1151185"/>
          </a:xfrm>
        </p:spPr>
        <p:txBody>
          <a:bodyPr anchor="ctr"/>
          <a:lstStyle/>
          <a:p>
            <a:r>
              <a:rPr lang="en-US" altLang="zh-CN" smtClean="0">
                <a:latin typeface="+mj-lt"/>
              </a:rPr>
              <a:t>For Tiger Global</a:t>
            </a:r>
          </a:p>
          <a:p>
            <a:endParaRPr lang="en-US" altLang="zh-CN" smtClean="0">
              <a:latin typeface="+mj-lt"/>
            </a:endParaRPr>
          </a:p>
          <a:p>
            <a:r>
              <a:rPr lang="en-US" altLang="zh-CN" smtClean="0">
                <a:latin typeface="+mj-lt"/>
              </a:rPr>
              <a:t>August 5, 2015</a:t>
            </a:r>
            <a:endParaRPr lang="en-US" altLang="zh-CN">
              <a:latin typeface="+mj-lt"/>
            </a:endParaRP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gray">
          <a:xfrm>
            <a:off x="600044" y="5302250"/>
            <a:ext cx="7040563" cy="7191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20000"/>
              </a:spcBef>
              <a:buClr>
                <a:schemeClr val="accent2"/>
              </a:buClr>
            </a:pPr>
            <a:r>
              <a:rPr lang="en-US" altLang="zh-CN" sz="1000" smtClean="0"/>
              <a:t>© 2015 BDA</a:t>
            </a:r>
            <a:endParaRPr lang="en-US" altLang="zh-CN" sz="1000"/>
          </a:p>
        </p:txBody>
      </p:sp>
    </p:spTree>
    <p:extLst>
      <p:ext uri="{BB962C8B-B14F-4D97-AF65-F5344CB8AC3E}">
        <p14:creationId xmlns:p14="http://schemas.microsoft.com/office/powerpoint/2010/main" val="155945371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Object 25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681451718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78C6E7F9-6A9B-4B5D-882A-D0E37EA4322C}" type="slidenum">
              <a:rPr lang="en-GB" altLang="zh-CN"/>
              <a:t>2</a:t>
            </a:fld>
            <a:endParaRPr lang="en-GB" altLang="zh-CN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gray">
          <a:xfrm>
            <a:off x="1241425" y="1700808"/>
            <a:ext cx="8047038" cy="460375"/>
          </a:xfrm>
          <a:prstGeom prst="roundRect">
            <a:avLst>
              <a:gd name="adj" fmla="val 394"/>
            </a:avLst>
          </a:prstGeom>
          <a:solidFill>
            <a:srgbClr val="FFFFFF">
              <a:alpha val="88000"/>
            </a:srgbClr>
          </a:solidFill>
          <a:ln w="9525">
            <a:noFill/>
            <a:round/>
          </a:ln>
          <a:effectLst>
            <a:prstShdw prst="shdw17" dist="17961" dir="2700000">
              <a:schemeClr val="bg2"/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Table of Contents</a:t>
            </a:r>
            <a:endParaRPr lang="en-US" altLang="zh-CN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4294967295"/>
          </p:nvPr>
        </p:nvSpPr>
        <p:spPr bwMode="gray">
          <a:xfrm>
            <a:off x="1700213" y="1697038"/>
            <a:ext cx="6734175" cy="2400657"/>
          </a:xfrm>
          <a:noFill/>
        </p:spPr>
        <p:txBody>
          <a:bodyPr>
            <a:spAutoFit/>
          </a:bodyPr>
          <a:lstStyle/>
          <a:p>
            <a:pPr marL="363538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tx2"/>
                </a:solidFill>
                <a:ea typeface="+mj-ea"/>
              </a:rPr>
              <a:t>Executive Summary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Traffic </a:t>
            </a: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Update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Revenue Growth by Business Line</a:t>
            </a:r>
            <a:endParaRPr lang="en-US" altLang="zh-CN" sz="2000">
              <a:solidFill>
                <a:schemeClr val="folHlink"/>
              </a:solidFill>
              <a:latin typeface="+mj-lt"/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Sales Channel and Company Management</a:t>
            </a:r>
            <a:endParaRPr lang="en-US" altLang="zh-CN" sz="2000" smtClean="0">
              <a:solidFill>
                <a:schemeClr val="folHlink"/>
              </a:solidFill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BDA Website and App Data Scraping</a:t>
            </a:r>
            <a:endParaRPr lang="en-US" altLang="zh-CN" sz="2000">
              <a:solidFill>
                <a:schemeClr val="folHlink"/>
              </a:solidFill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5731892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Executive Summary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3</a:t>
            </a:fld>
            <a:endParaRPr lang="en-GB" altLang="zh-CN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7054108"/>
              </p:ext>
            </p:extLst>
          </p:nvPr>
        </p:nvGraphicFramePr>
        <p:xfrm>
          <a:off x="420688" y="1535008"/>
          <a:ext cx="9217023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0160"/>
                <a:gridCol w="6048672"/>
                <a:gridCol w="1728191"/>
              </a:tblGrid>
              <a:tr h="161527"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rgbClr val="008000"/>
                          </a:solidFill>
                        </a:rPr>
                        <a:t>Topic</a:t>
                      </a:r>
                      <a:endParaRPr lang="zh-CN" altLang="en-US" sz="1200" b="1">
                        <a:solidFill>
                          <a:srgbClr val="008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rgbClr val="008000"/>
                          </a:solidFill>
                        </a:rPr>
                        <a:t>Key Conclusion</a:t>
                      </a:r>
                      <a:endParaRPr lang="zh-CN" altLang="en-US" sz="1200" b="1">
                        <a:solidFill>
                          <a:srgbClr val="008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200" b="1" smtClean="0">
                          <a:solidFill>
                            <a:srgbClr val="008000"/>
                          </a:solidFill>
                        </a:rPr>
                        <a:t>Page Reference</a:t>
                      </a:r>
                      <a:endParaRPr lang="zh-CN" altLang="en-US" sz="1200" b="1">
                        <a:solidFill>
                          <a:srgbClr val="008000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9337"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chemeClr val="tx1"/>
                          </a:solidFill>
                        </a:rPr>
                        <a:t>Traffic</a:t>
                      </a:r>
                      <a:endParaRPr lang="zh-CN" altLang="en-US" sz="1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171450" indent="-171450" algn="just">
                        <a:buClr>
                          <a:srgbClr val="008000"/>
                        </a:buClr>
                        <a:buFont typeface="Arial" pitchFamily="34" charset="0"/>
                        <a:buChar char="•"/>
                      </a:pPr>
                      <a:r>
                        <a:rPr lang="en-US" altLang="zh-CN" sz="1200" smtClean="0"/>
                        <a:t>Ganji’s traffic</a:t>
                      </a:r>
                      <a:r>
                        <a:rPr lang="en-US" altLang="zh-CN" sz="1200" baseline="0" smtClean="0"/>
                        <a:t> declined in both PC and Mobile end, while WUBA’s kept growing, especially on Mobile end. </a:t>
                      </a:r>
                    </a:p>
                    <a:p>
                      <a:pPr marL="171450" indent="-171450" algn="just">
                        <a:buClr>
                          <a:srgbClr val="008000"/>
                        </a:buClr>
                        <a:buFont typeface="Arial" pitchFamily="34" charset="0"/>
                        <a:buChar char="•"/>
                      </a:pPr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200" smtClean="0"/>
                        <a:t>P5 - P11</a:t>
                      </a:r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4544"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chemeClr val="tx1"/>
                          </a:solidFill>
                        </a:rPr>
                        <a:t>Revenue Growth</a:t>
                      </a:r>
                      <a:endParaRPr lang="zh-CN" altLang="en-US" sz="1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WUBA’s existing listing business may realize 99% YoY growth in 2015, while Ganji’s YoY growth rate will likely drop to 85% from last year’s 150%+;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In our sample cities, WUBA’s revenue growth was much healthier than Ganji’s, which tended to be either extremely high or dismally low.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200" smtClean="0"/>
                        <a:t>P13</a:t>
                      </a:r>
                      <a:r>
                        <a:rPr lang="en-US" altLang="zh-CN" sz="1200" baseline="0" smtClean="0"/>
                        <a:t> - P14</a:t>
                      </a:r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16711"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chemeClr val="tx1"/>
                          </a:solidFill>
                        </a:rPr>
                        <a:t>Business Development Channel Check</a:t>
                      </a:r>
                      <a:endParaRPr lang="zh-CN" altLang="en-US" sz="1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Used Car Transaction: WUBA Kuaipai (C2B) is at an early stage; Ganji Haoche is become a leading C2C player;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Sales Channel: WUBA and Ganji’s sales channel haven’t been consolidated; and Ganji’s distributor and sales team growth had come to a stop; Ganji’s distributor network is showing signs of instability;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Anjuke and ChinaHR: Anjuke may record over USD 134MN revenue in 2015, while ChinaHR’s revenue is  minimal;</a:t>
                      </a:r>
                    </a:p>
                    <a:p>
                      <a:pPr algn="just"/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l"/>
                      <a:r>
                        <a:rPr lang="en-US" altLang="zh-CN" sz="1200" smtClean="0"/>
                        <a:t>P16 - P27</a:t>
                      </a:r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8460">
                <a:tc>
                  <a:txBody>
                    <a:bodyPr vert="horz" wrap="square"/>
                    <a:lstStyle/>
                    <a:p>
                      <a:r>
                        <a:rPr lang="en-US" altLang="zh-CN" sz="1200" b="1" smtClean="0">
                          <a:solidFill>
                            <a:schemeClr val="tx1"/>
                          </a:solidFill>
                        </a:rPr>
                        <a:t>58</a:t>
                      </a:r>
                      <a:r>
                        <a:rPr lang="en-US" altLang="zh-CN" sz="1200" b="1" baseline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altLang="zh-CN" sz="1200" b="1" smtClean="0">
                          <a:solidFill>
                            <a:schemeClr val="tx1"/>
                          </a:solidFill>
                        </a:rPr>
                        <a:t>Daojia</a:t>
                      </a:r>
                      <a:endParaRPr lang="zh-CN" altLang="en-US" sz="12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58 Daojia now has 6,300+ House Keeping service providers and 5,700+ beauty service providers, who fulfill ~ 240,000 and 161,000 orders each month respectively;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Service providers’ utilization is improving, and their retention rate is also going up;</a:t>
                      </a:r>
                      <a:endParaRPr kumimoji="0" lang="en-US" altLang="zh-CN" sz="12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r>
                        <a:rPr kumimoji="0" lang="en-US" altLang="zh-CN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Given the number of service providers in June 2015, we estimate that 58 Daojia can achieve a run-rate GMV of USD 58 MN in 2015E.</a:t>
                      </a:r>
                    </a:p>
                    <a:p>
                      <a:pPr marL="171450" marR="0" lvl="0" indent="-17145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8000"/>
                        </a:buClr>
                        <a:buSzTx/>
                        <a:buFont typeface="Arial" pitchFamily="34" charset="0"/>
                        <a:buChar char="•"/>
                        <a:defRPr/>
                      </a:pPr>
                      <a:endParaRPr kumimoji="0" lang="en-US" altLang="zh-CN" sz="1200" b="0" i="0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200" smtClean="0"/>
                        <a:t>P29 - P35</a:t>
                      </a:r>
                      <a:endParaRPr lang="zh-CN" altLang="en-US" sz="1200" smtClean="0"/>
                    </a:p>
                    <a:p>
                      <a:pPr algn="l"/>
                      <a:endParaRPr lang="zh-CN" altLang="en-US" sz="12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9079179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Object 25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86945714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78C6E7F9-6A9B-4B5D-882A-D0E37EA4322C}" type="slidenum">
              <a:rPr lang="en-GB" altLang="zh-CN"/>
              <a:t>4</a:t>
            </a:fld>
            <a:endParaRPr lang="en-GB" altLang="zh-CN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gray">
          <a:xfrm>
            <a:off x="1241425" y="2176537"/>
            <a:ext cx="8047038" cy="460375"/>
          </a:xfrm>
          <a:prstGeom prst="roundRect">
            <a:avLst>
              <a:gd name="adj" fmla="val 394"/>
            </a:avLst>
          </a:prstGeom>
          <a:solidFill>
            <a:srgbClr val="FFFFFF">
              <a:alpha val="88000"/>
            </a:srgbClr>
          </a:solidFill>
          <a:ln w="9525">
            <a:noFill/>
            <a:round/>
          </a:ln>
          <a:effectLst>
            <a:prstShdw prst="shdw17" dist="17961" dir="2700000">
              <a:schemeClr val="bg2"/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Table of Contents</a:t>
            </a:r>
            <a:endParaRPr lang="en-US" altLang="zh-CN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4294967295"/>
          </p:nvPr>
        </p:nvSpPr>
        <p:spPr bwMode="gray">
          <a:xfrm>
            <a:off x="1700213" y="1697038"/>
            <a:ext cx="6734175" cy="2877711"/>
          </a:xfrm>
          <a:noFill/>
        </p:spPr>
        <p:txBody>
          <a:bodyPr>
            <a:spAutoFit/>
          </a:bodyPr>
          <a:lstStyle/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Executive Summary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tx2"/>
                </a:solidFill>
                <a:ea typeface="+mj-ea"/>
              </a:rPr>
              <a:t>Traffic </a:t>
            </a: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Update</a:t>
            </a:r>
          </a:p>
          <a:p>
            <a:pPr marL="727200" lvl="1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tx2"/>
                </a:solidFill>
              </a:rPr>
              <a:t>Traffic Update on PC End 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Revenue Growth by Business Line</a:t>
            </a:r>
            <a:endParaRPr lang="en-US" altLang="zh-CN" sz="2000">
              <a:solidFill>
                <a:schemeClr val="folHlink"/>
              </a:solidFill>
              <a:latin typeface="+mj-lt"/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Sales Channel and Company Management</a:t>
            </a:r>
            <a:endParaRPr lang="en-US" altLang="zh-CN" sz="2000" smtClean="0">
              <a:solidFill>
                <a:schemeClr val="folHlink"/>
              </a:solidFill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BDA Website and App Data Scraping</a:t>
            </a:r>
            <a:endParaRPr lang="en-US" altLang="zh-CN" sz="2000">
              <a:solidFill>
                <a:schemeClr val="folHlink"/>
              </a:solidFill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1570226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694882169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5</a:t>
            </a:fld>
            <a:endParaRPr lang="en-GB" altLang="zh-CN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2085975" y="0"/>
            <a:ext cx="7959725" cy="1193800"/>
          </a:xfrm>
        </p:spPr>
        <p:txBody>
          <a:bodyPr/>
          <a:lstStyle/>
          <a:p>
            <a:pPr algn="just"/>
            <a:r>
              <a:rPr lang="en-US" altLang="zh-CN"/>
              <a:t>Ganji experienced a clear YoY drop in PC traffic in 2Q 2015, while WUBA maintained its </a:t>
            </a:r>
            <a:r>
              <a:rPr lang="en-US" altLang="zh-CN" smtClean="0"/>
              <a:t>growth (1/2)</a:t>
            </a:r>
            <a:endParaRPr lang="zh-CN" altLang="en-US"/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</a:t>
            </a:r>
            <a:endParaRPr lang="en-US" altLang="zh-CN" sz="1000" i="1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577864"/>
              </p:ext>
            </p:extLst>
          </p:nvPr>
        </p:nvGraphicFramePr>
        <p:xfrm>
          <a:off x="204660" y="1282408"/>
          <a:ext cx="9649075" cy="5029200"/>
        </p:xfrm>
        <a:graphic>
          <a:graphicData uri="http://schemas.openxmlformats.org/drawingml/2006/table">
            <a:tbl>
              <a:tblPr/>
              <a:tblGrid>
                <a:gridCol w="171764"/>
                <a:gridCol w="171764"/>
                <a:gridCol w="2192511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</a:tblGrid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PC - </a:t>
                      </a:r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Nov-14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Dec-14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UV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PV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37.1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57.4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54.7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54.1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54.9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25.5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64.4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35.8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37.0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33.4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27.5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26.9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15.2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15.0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148.4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119.2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97.7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97.4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88.2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PV per UV (pages)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0240"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PC - </a:t>
                      </a:r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UV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PV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59.3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47.1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69.9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65.3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64.2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29.8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27.2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51.4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38.0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34.0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33.5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89.1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74.3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107.8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99.3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97.6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Daily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PV per UV (pages)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12.3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9.6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6.7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57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10.2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11.1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11.0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10.8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" name="Content Placeholder 2"/>
          <p:cNvSpPr txBox="1"/>
          <p:nvPr/>
        </p:nvSpPr>
        <p:spPr bwMode="auto">
          <a:xfrm>
            <a:off x="402062" y="6375972"/>
            <a:ext cx="9216614" cy="21602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0" lvl="3" algn="l">
              <a:spcBef>
                <a:spcPct val="0"/>
              </a:spcBef>
              <a:buClrTx/>
              <a:tabLst>
                <a:tab pos="446088"/>
              </a:tabLst>
              <a:defRPr/>
            </a:pP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Note: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1. WUBA + Ganji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is calculated as the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average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of WUBA and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Ganji.</a:t>
            </a:r>
            <a:endParaRPr lang="en-US" altLang="zh-CN" sz="8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048660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53082033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263411"/>
              </p:ext>
            </p:extLst>
          </p:nvPr>
        </p:nvGraphicFramePr>
        <p:xfrm>
          <a:off x="204662" y="1282408"/>
          <a:ext cx="9649074" cy="5029200"/>
        </p:xfrm>
        <a:graphic>
          <a:graphicData uri="http://schemas.openxmlformats.org/drawingml/2006/table">
            <a:tbl>
              <a:tblPr/>
              <a:tblGrid>
                <a:gridCol w="171764"/>
                <a:gridCol w="171764"/>
                <a:gridCol w="2192510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</a:tblGrid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YoY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(%) - PC </a:t>
                      </a:r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PV per 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pPr algn="l" fontAlgn="ctr"/>
                      <a:endParaRPr lang="zh-CN" altLang="en-US" sz="6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YoY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(%) - PC </a:t>
                      </a:r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PV per UV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4400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1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713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pPr algn="l" rtl="0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US" altLang="zh-CN"/>
              <a:t>Ganji experienced a clear YoY drop in PC traffic in 2Q 2015, while WUBA maintained its growth </a:t>
            </a:r>
            <a:r>
              <a:rPr lang="en-US" altLang="zh-CN" smtClean="0"/>
              <a:t>(2/2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6</a:t>
            </a:fld>
            <a:endParaRPr lang="en-GB" altLang="zh-CN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</a:t>
            </a:r>
            <a:endParaRPr lang="en-US" altLang="zh-CN" sz="1000" i="1"/>
          </a:p>
        </p:txBody>
      </p:sp>
      <p:sp>
        <p:nvSpPr>
          <p:cNvPr id="8" name="Content Placeholder 2"/>
          <p:cNvSpPr txBox="1"/>
          <p:nvPr/>
        </p:nvSpPr>
        <p:spPr bwMode="auto">
          <a:xfrm>
            <a:off x="402062" y="6375972"/>
            <a:ext cx="9216614" cy="21602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0" lvl="3" algn="l">
              <a:spcBef>
                <a:spcPct val="0"/>
              </a:spcBef>
              <a:buClrTx/>
              <a:tabLst>
                <a:tab pos="446088"/>
              </a:tabLst>
              <a:defRPr/>
            </a:pP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Note: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1. WUBA + Ganji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is calculated as the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average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of WUBA and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Ganji.</a:t>
            </a:r>
            <a:endParaRPr lang="en-US" altLang="zh-CN" sz="8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532591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Object 25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3560042413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78C6E7F9-6A9B-4B5D-882A-D0E37EA4322C}" type="slidenum">
              <a:rPr lang="en-GB" altLang="zh-CN"/>
              <a:t>7</a:t>
            </a:fld>
            <a:endParaRPr lang="en-GB" altLang="zh-CN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gray">
          <a:xfrm>
            <a:off x="1241425" y="2176537"/>
            <a:ext cx="8047038" cy="460375"/>
          </a:xfrm>
          <a:prstGeom prst="roundRect">
            <a:avLst>
              <a:gd name="adj" fmla="val 394"/>
            </a:avLst>
          </a:prstGeom>
          <a:solidFill>
            <a:srgbClr val="FFFFFF">
              <a:alpha val="88000"/>
            </a:srgbClr>
          </a:solidFill>
          <a:ln w="9525">
            <a:noFill/>
            <a:round/>
          </a:ln>
          <a:effectLst>
            <a:prstShdw prst="shdw17" dist="17961" dir="2700000">
              <a:schemeClr val="bg2"/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Table of Contents</a:t>
            </a:r>
            <a:endParaRPr lang="en-US" altLang="zh-CN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4294967295"/>
          </p:nvPr>
        </p:nvSpPr>
        <p:spPr bwMode="gray">
          <a:xfrm>
            <a:off x="1700213" y="1697038"/>
            <a:ext cx="6734175" cy="2877711"/>
          </a:xfrm>
          <a:noFill/>
        </p:spPr>
        <p:txBody>
          <a:bodyPr>
            <a:spAutoFit/>
          </a:bodyPr>
          <a:lstStyle/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Executive Summary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>
                <a:solidFill>
                  <a:schemeClr val="tx2"/>
                </a:solidFill>
                <a:ea typeface="+mj-ea"/>
              </a:rPr>
              <a:t>Traffic </a:t>
            </a: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Update</a:t>
            </a:r>
          </a:p>
          <a:p>
            <a:pPr marL="727200" lvl="1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 smtClean="0">
                <a:solidFill>
                  <a:schemeClr val="tx2"/>
                </a:solidFill>
              </a:rPr>
              <a:t>Mobile App Traffic</a:t>
            </a:r>
            <a:endParaRPr lang="en-US" altLang="zh-CN" sz="2000">
              <a:solidFill>
                <a:schemeClr val="tx2"/>
              </a:solidFill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Revenue Growth by Business Line</a:t>
            </a:r>
            <a:endParaRPr lang="en-US" altLang="zh-CN" sz="2000">
              <a:solidFill>
                <a:schemeClr val="folHlink"/>
              </a:solidFill>
              <a:latin typeface="+mj-lt"/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Sales Channel and Company Management</a:t>
            </a:r>
            <a:endParaRPr lang="en-US" altLang="zh-CN" sz="2000" smtClean="0">
              <a:solidFill>
                <a:schemeClr val="folHlink"/>
              </a:solidFill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BDA Website and App Data Scraping</a:t>
            </a:r>
            <a:endParaRPr lang="en-US" altLang="zh-CN" sz="2000">
              <a:solidFill>
                <a:schemeClr val="folHlink"/>
              </a:solidFill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94801550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185036377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662343"/>
              </p:ext>
            </p:extLst>
          </p:nvPr>
        </p:nvGraphicFramePr>
        <p:xfrm>
          <a:off x="204662" y="1268761"/>
          <a:ext cx="9649072" cy="5030687"/>
        </p:xfrm>
        <a:graphic>
          <a:graphicData uri="http://schemas.openxmlformats.org/drawingml/2006/table">
            <a:tbl>
              <a:tblPr/>
              <a:tblGrid>
                <a:gridCol w="171704"/>
                <a:gridCol w="171704"/>
                <a:gridCol w="2195112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</a:tblGrid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App 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1.53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3.32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2.89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2.43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2.47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2.59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2.40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2.17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2.20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2.30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3.42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3.56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1.46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2.79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3.08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2.88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2.82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2.96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2.63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2.82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3.68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3.18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0.21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0.22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0.37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0.34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0.36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0.56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0.60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2.99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6.11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5.97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5.31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5.41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5.35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4.86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4.83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5.12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7.10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6.74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Time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Spent per Month (MN mins)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464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383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860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781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780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Monthly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Time Spent per UV (mins)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887"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App 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 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4.09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4.04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4.19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4.27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1.88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1.96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2.02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2.08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2.03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0.42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5.97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6.00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6.12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6.29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Time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Spent per Month (MN mins)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698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633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988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1098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1165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Monthly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Time Spent per UV (mins)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US" altLang="zh-CN"/>
              <a:t>According to iResearch, Ganji’s mobile traffic has been declining drastically YoY in 2Q, while WUBA’s continued to enjoy strong growth during the same period </a:t>
            </a:r>
            <a:r>
              <a:rPr lang="en-US" altLang="zh-CN" smtClean="0"/>
              <a:t>(1/2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8</a:t>
            </a:fld>
            <a:endParaRPr lang="en-GB" altLang="zh-CN"/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</a:t>
            </a:r>
            <a:endParaRPr lang="en-US" altLang="zh-CN" sz="1000" i="1"/>
          </a:p>
        </p:txBody>
      </p:sp>
      <p:sp>
        <p:nvSpPr>
          <p:cNvPr id="11" name="Content Placeholder 2"/>
          <p:cNvSpPr txBox="1"/>
          <p:nvPr/>
        </p:nvSpPr>
        <p:spPr bwMode="auto">
          <a:xfrm>
            <a:off x="402062" y="6360592"/>
            <a:ext cx="9216614" cy="21602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0" lvl="3" algn="l">
              <a:spcBef>
                <a:spcPct val="0"/>
              </a:spcBef>
              <a:buClrTx/>
              <a:tabLst>
                <a:tab pos="446088"/>
              </a:tabLst>
              <a:defRPr/>
            </a:pPr>
            <a:r>
              <a:rPr lang="en-US" altLang="zh-CN" sz="800" smtClean="0"/>
              <a:t>Note: 1. </a:t>
            </a:r>
            <a:r>
              <a:rPr lang="en-US" altLang="zh-CN" sz="800" smtClean="0">
                <a:latin typeface="+mn-lt"/>
              </a:rPr>
              <a:t>iResearch increased its sample provinces for mobile APPs from 5 to 17 in Jan 2015, and also adjusted its methodology accordingly;  </a:t>
            </a:r>
          </a:p>
          <a:p>
            <a:pPr marL="0" lvl="3" algn="l">
              <a:spcBef>
                <a:spcPct val="0"/>
              </a:spcBef>
              <a:buClrTx/>
              <a:tabLst>
                <a:tab pos="446088"/>
              </a:tabLst>
              <a:defRPr/>
            </a:pPr>
            <a:r>
              <a:rPr lang="en-US" altLang="zh-CN" sz="800"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altLang="zh-CN" sz="800" smtClean="0">
                <a:latin typeface="+mn-lt"/>
                <a:ea typeface="Tahoma" panose="020b0604030504040204" pitchFamily="34" charset="0"/>
                <a:cs typeface="Tahoma" panose="020b0604030504040204" pitchFamily="34" charset="0"/>
              </a:rPr>
              <a:t>       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2. WUBA + Ganji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is calculated as the average of WUBA and Ganji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en-US" altLang="zh-CN" sz="8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3276909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" name="Object 8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522496657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66728"/>
              </p:ext>
            </p:extLst>
          </p:nvPr>
        </p:nvGraphicFramePr>
        <p:xfrm>
          <a:off x="204662" y="1268762"/>
          <a:ext cx="9649072" cy="5030686"/>
        </p:xfrm>
        <a:graphic>
          <a:graphicData uri="http://schemas.openxmlformats.org/drawingml/2006/table">
            <a:tbl>
              <a:tblPr/>
              <a:tblGrid>
                <a:gridCol w="171704"/>
                <a:gridCol w="171704"/>
                <a:gridCol w="2195112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</a:tblGrid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YoY(%) - App 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Time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Spent per Month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263%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Monthly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Time Spent per 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3886"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t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 YoY(%) - App - </a:t>
                      </a:r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iResearch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>
                          <a:solidFill>
                            <a:srgbClr val="FFFFFF"/>
                          </a:solidFill>
                          <a:effectLst/>
                          <a:latin typeface="Tahoma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Daily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Time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Spent per Month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 Monthly </a:t>
                      </a:r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Time Spent per UV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err="1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Baixing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9999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smtClean="0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WUBA + Ganji</a:t>
                      </a:r>
                      <a:r>
                        <a:rPr lang="en-US" altLang="zh-CN" sz="1000" b="0" kern="1200" baseline="300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According to iResearch, Ganji’s mobile traffic has been declining drastically YoY in 2Q, while WUBA’s continued to enjoy strong growth during the same </a:t>
            </a:r>
            <a:r>
              <a:rPr lang="en-US" altLang="zh-CN" smtClean="0"/>
              <a:t>period (2/2)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9</a:t>
            </a:fld>
            <a:endParaRPr lang="en-GB" altLang="zh-CN"/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iResearch</a:t>
            </a:r>
            <a:endParaRPr lang="en-US" altLang="zh-CN" sz="1000" i="1"/>
          </a:p>
        </p:txBody>
      </p:sp>
      <p:sp>
        <p:nvSpPr>
          <p:cNvPr id="8" name="Content Placeholder 2"/>
          <p:cNvSpPr txBox="1"/>
          <p:nvPr/>
        </p:nvSpPr>
        <p:spPr bwMode="auto">
          <a:xfrm>
            <a:off x="402062" y="6375972"/>
            <a:ext cx="9216614" cy="21602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45720" rIns="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0" lvl="3" algn="l">
              <a:spcBef>
                <a:spcPct val="0"/>
              </a:spcBef>
              <a:buClrTx/>
              <a:tabLst>
                <a:tab pos="446088"/>
              </a:tabLst>
              <a:defRPr/>
            </a:pP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Note: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1. WUBA + Ganji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is calculated as the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average </a:t>
            </a:r>
            <a:r>
              <a:rPr lang="en-US" altLang="zh-CN" sz="800">
                <a:ea typeface="Tahoma" panose="020b0604030504040204" pitchFamily="34" charset="0"/>
                <a:cs typeface="Tahoma" panose="020b0604030504040204" pitchFamily="34" charset="0"/>
              </a:rPr>
              <a:t>of WUBA and </a:t>
            </a:r>
            <a:r>
              <a:rPr lang="en-US" altLang="zh-CN" sz="800" smtClean="0">
                <a:ea typeface="Tahoma" panose="020b0604030504040204" pitchFamily="34" charset="0"/>
                <a:cs typeface="Tahoma" panose="020b0604030504040204" pitchFamily="34" charset="0"/>
              </a:rPr>
              <a:t>Ganji.</a:t>
            </a:r>
            <a:endParaRPr lang="en-US" altLang="zh-CN" sz="800"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295704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731131144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US" altLang="zh-CN" smtClean="0"/>
              <a:t>TalkingData also show that WUBA’s </a:t>
            </a:r>
            <a:r>
              <a:rPr lang="en-US" altLang="zh-CN"/>
              <a:t>MAUs and app installations increased YoY while Ganji’s </a:t>
            </a:r>
            <a:r>
              <a:rPr lang="en-US" altLang="zh-CN" smtClean="0"/>
              <a:t>declined in 2Q (1/2)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10</a:t>
            </a:fld>
            <a:endParaRPr lang="en-GB" altLang="zh-CN"/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TalkingData</a:t>
            </a:r>
            <a:endParaRPr lang="en-US" altLang="zh-CN" sz="1000" i="1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8281212"/>
              </p:ext>
            </p:extLst>
          </p:nvPr>
        </p:nvGraphicFramePr>
        <p:xfrm>
          <a:off x="204660" y="1268760"/>
          <a:ext cx="9649075" cy="3816413"/>
        </p:xfrm>
        <a:graphic>
          <a:graphicData uri="http://schemas.openxmlformats.org/drawingml/2006/table">
            <a:tbl>
              <a:tblPr/>
              <a:tblGrid>
                <a:gridCol w="171764"/>
                <a:gridCol w="171764"/>
                <a:gridCol w="2192511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  <a:gridCol w="592753"/>
              </a:tblGrid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App - </a:t>
                      </a:r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TalkingData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Jan-14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Feb-14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Apr-14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May-14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Jun-14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Jul-14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Aug-14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Sep-14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Oct-14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Nov-14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Dec-14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MAU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9.7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8.8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Installation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19.4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23.7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26.9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26.0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26.2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29.1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32.7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39.7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47.5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51.3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52.7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54.8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17.8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20.2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19.1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19.1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18.7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17.0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18.8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18.7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17.6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16.2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3.0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30.0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44.7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46.2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45.2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48.2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51.4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56.7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66.3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69.9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endParaRPr lang="zh-CN" alt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App - </a:t>
                      </a:r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TalkingData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MAU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12.3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10.9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15.4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14.4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7.4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6.6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0.9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17.9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22.8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21.0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19.4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18.8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 Installation </a:t>
                      </a:r>
                      <a:r>
                        <a:rPr 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(MN)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53.7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51.9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59.8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59.7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56.0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53.3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14.6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13.1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17.2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16.5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15.0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14.2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Baixing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2.6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2.2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93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  <a:ea typeface="华文楷体" pitchFamily="2" charset="-122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68.3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64.9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77.0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76.2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71.1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67.5 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  <a:ea typeface="华文楷体" pitchFamily="2" charset="-122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4839014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8" name="Object 7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60495341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TalkingData also show that WUBA’s MAUs and app installations increased YoY while Ganji’s declined in 2Q </a:t>
            </a:r>
            <a:r>
              <a:rPr lang="en-US" altLang="zh-CN" smtClean="0"/>
              <a:t>(2/2</a:t>
            </a:r>
            <a:r>
              <a:rPr lang="en-US" altLang="zh-CN"/>
              <a:t>)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11</a:t>
            </a:fld>
            <a:endParaRPr lang="en-GB" altLang="zh-CN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6675530"/>
              </p:ext>
            </p:extLst>
          </p:nvPr>
        </p:nvGraphicFramePr>
        <p:xfrm>
          <a:off x="204660" y="1268760"/>
          <a:ext cx="9649074" cy="1944217"/>
        </p:xfrm>
        <a:graphic>
          <a:graphicData uri="http://schemas.openxmlformats.org/drawingml/2006/table">
            <a:tbl>
              <a:tblPr/>
              <a:tblGrid>
                <a:gridCol w="171704"/>
                <a:gridCol w="171704"/>
                <a:gridCol w="2195114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  <a:gridCol w="592546"/>
              </a:tblGrid>
              <a:tr h="176747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 YoY(%) - App - </a:t>
                      </a:r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TalkingData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Jan-15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Feb-15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Mar-15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Apr-15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May-15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Jun-15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Jul-15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Aug-15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Sep-15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Oct-15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Nov-15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1" i="0" u="none" strike="noStrike" baseline="0">
                          <a:solidFill>
                            <a:srgbClr val="FFFFFF"/>
                          </a:solidFill>
                          <a:effectLst/>
                          <a:latin typeface="Tahoma" pitchFamily="34" charset="0"/>
                        </a:rPr>
                        <a:t>Dec-15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</a:tr>
              <a:tr h="176747"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 MAU</a:t>
                      </a:r>
                      <a:endParaRPr lang="en-US" sz="1000" b="1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zh-CN" altLang="en-US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69%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31%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76%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-13%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-38%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 err="1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Baixing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n.a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71%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 gridSpan="3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1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 Installation</a:t>
                      </a:r>
                      <a:endParaRPr lang="en-US" sz="1000" b="1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WUBA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177%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119%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122%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129%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114%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83%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Ganji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37%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-21%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1" i="0" u="none" strike="noStrike" baseline="0">
                          <a:solidFill>
                            <a:srgbClr val="FF0000"/>
                          </a:solidFill>
                          <a:effectLst/>
                          <a:latin typeface="Tahoma" pitchFamily="34" charset="0"/>
                        </a:rPr>
                        <a:t>-26%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t"/>
                      <a:r>
                        <a:rPr 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Baixing</a:t>
                      </a:r>
                    </a:p>
                  </a:txBody>
                  <a:tcPr marL="0" marR="0" marT="0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32%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39%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25%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674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sz="1000" b="0" i="0" u="none" strike="noStrike" baseline="0" smtClean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WUBA + Ganji</a:t>
                      </a:r>
                      <a:endParaRPr lang="en-US" sz="1000" b="0" i="0" u="none" strike="noStrike" baseline="0">
                        <a:solidFill>
                          <a:srgbClr val="000000"/>
                        </a:solidFill>
                        <a:effectLst/>
                        <a:latin typeface="Tahoma" pitchFamily="34" charset="0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128%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73%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72%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65%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57%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en-US" altLang="zh-CN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40%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000" b="0" i="0" u="none" strike="noStrike" baseline="0">
                          <a:solidFill>
                            <a:srgbClr val="000000"/>
                          </a:solidFill>
                          <a:effectLst/>
                          <a:latin typeface="Tahoma" pitchFamily="34" charset="0"/>
                        </a:rPr>
                        <a:t>　</a:t>
                      </a:r>
                    </a:p>
                  </a:txBody>
                  <a:tcPr marL="0" marR="0" marT="0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TalkingData</a:t>
            </a:r>
            <a:endParaRPr lang="en-US" altLang="zh-CN" sz="1000" i="1"/>
          </a:p>
        </p:txBody>
      </p:sp>
    </p:spTree>
    <p:extLst>
      <p:ext uri="{BB962C8B-B14F-4D97-AF65-F5344CB8AC3E}">
        <p14:creationId xmlns:p14="http://schemas.microsoft.com/office/powerpoint/2010/main" val="2072162655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Object 25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874138266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78C6E7F9-6A9B-4B5D-882A-D0E37EA4322C}" type="slidenum">
              <a:rPr lang="en-GB" altLang="zh-CN"/>
              <a:t>12</a:t>
            </a:fld>
            <a:endParaRPr lang="en-GB" altLang="zh-CN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gray">
          <a:xfrm>
            <a:off x="1241425" y="2636912"/>
            <a:ext cx="8047038" cy="460375"/>
          </a:xfrm>
          <a:prstGeom prst="roundRect">
            <a:avLst>
              <a:gd name="adj" fmla="val 394"/>
            </a:avLst>
          </a:prstGeom>
          <a:solidFill>
            <a:srgbClr val="FFFFFF">
              <a:alpha val="88000"/>
            </a:srgbClr>
          </a:solidFill>
          <a:ln w="9525">
            <a:noFill/>
            <a:round/>
          </a:ln>
          <a:effectLst>
            <a:prstShdw prst="shdw17" dist="17961" dir="2700000">
              <a:schemeClr val="bg2"/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Table of Contents</a:t>
            </a:r>
            <a:endParaRPr lang="en-US" altLang="zh-CN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4294967295"/>
          </p:nvPr>
        </p:nvSpPr>
        <p:spPr bwMode="gray">
          <a:xfrm>
            <a:off x="1700213" y="1697038"/>
            <a:ext cx="6734175" cy="2400657"/>
          </a:xfrm>
          <a:noFill/>
        </p:spPr>
        <p:txBody>
          <a:bodyPr>
            <a:spAutoFit/>
          </a:bodyPr>
          <a:lstStyle/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Executive Summary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Traffic Update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Revenue </a:t>
            </a:r>
            <a:r>
              <a:rPr lang="en-US" altLang="zh-CN" sz="2000">
                <a:solidFill>
                  <a:schemeClr val="tx2"/>
                </a:solidFill>
                <a:ea typeface="+mj-ea"/>
              </a:rPr>
              <a:t>Growth by Business </a:t>
            </a: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Line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latin typeface="+mj-lt"/>
                <a:ea typeface="华文楷体" pitchFamily="2" charset="-122"/>
              </a:rPr>
              <a:t>Sales Channel and Company Management</a:t>
            </a:r>
            <a:endParaRPr lang="en-US" altLang="zh-CN" sz="2000" smtClean="0">
              <a:solidFill>
                <a:schemeClr val="folHlink"/>
              </a:solidFill>
              <a:ea typeface="华文楷体" pitchFamily="2" charset="-122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BDA Website and App Data Scraping</a:t>
            </a:r>
            <a:endParaRPr lang="en-US" altLang="zh-CN" sz="2000">
              <a:solidFill>
                <a:schemeClr val="folHlink"/>
              </a:solidFill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6917473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9" name="Object 28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665152477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Rectangle 27" hidden="1"/>
          <p:cNvSpPr/>
          <p:nvPr>
            <p:custDataLst>
              <p:tags r:id="rId5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b="1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WUBA’s existing listing business may realize </a:t>
            </a:r>
            <a:r>
              <a:rPr lang="en-US" altLang="zh-CN" smtClean="0"/>
              <a:t>99</a:t>
            </a:r>
            <a:r>
              <a:rPr lang="en-US" altLang="zh-CN"/>
              <a:t>% YoY growth in 2015; </a:t>
            </a:r>
            <a:r>
              <a:rPr lang="en-US" altLang="zh-CN" smtClean="0"/>
              <a:t>However, Ganji’s </a:t>
            </a:r>
            <a:r>
              <a:rPr lang="en-US" altLang="zh-CN"/>
              <a:t>YoY growth </a:t>
            </a:r>
            <a:r>
              <a:rPr lang="en-US" altLang="zh-CN" smtClean="0"/>
              <a:t>rate will </a:t>
            </a:r>
            <a:r>
              <a:rPr lang="en-US" altLang="zh-CN"/>
              <a:t>likely drop to 85</a:t>
            </a:r>
            <a:r>
              <a:rPr lang="en-US" altLang="zh-CN" smtClean="0"/>
              <a:t>%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13</a:t>
            </a:fld>
            <a:endParaRPr lang="en-GB" altLang="zh-CN"/>
          </a:p>
        </p:txBody>
      </p:sp>
      <p:graphicFrame>
        <p:nvGraphicFramePr>
          <p:cNvPr id="253" name="Object 252"/>
          <p:cNvGraphicFramePr>
            <a:graphicFrameLocks noChangeAspect="1"/>
          </p:cNvGraphicFramePr>
          <p:nvPr>
            <p:custDataLst>
              <p:tags r:id="rId6"/>
            </p:custDataLst>
            <p:extLst>
              <p:ext uri="{D42A27DB-BD31-4B8C-83A1-F6EECF244321}">
                <p14:modId xmlns:p14="http://schemas.microsoft.com/office/powerpoint/2010/main" val="3890742869"/>
              </p:ext>
            </p:extLst>
          </p:nvPr>
        </p:nvGraphicFramePr>
        <p:xfrm>
          <a:off x="419100" y="2324100"/>
          <a:ext cx="4467251" cy="309559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Chart" r:id="rId7" imgW="4467251" imgH="3095598" progId="MSGraph.Chart.8">
                  <p:embed/>
                </p:oleObj>
              </mc:Choice>
              <mc:Fallback>
                <p:oleObj name="Chart" r:id="rId7" imgW="4467251" imgH="309559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419100" y="2324100"/>
                        <a:ext cx="4467251" cy="30955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237" name="Straight Connector 236"/>
          <p:cNvCxnSpPr/>
          <p:nvPr>
            <p:custDataLst>
              <p:tags r:id="rId9"/>
            </p:custDataLst>
          </p:nvPr>
        </p:nvCxnSpPr>
        <p:spPr bwMode="auto">
          <a:xfrm flipH="1">
            <a:off x="4486275" y="3362325"/>
            <a:ext cx="76200" cy="0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 useBgFill="1">
        <p:nvSpPr>
          <p:cNvPr id="225" name="Freeform 224"/>
          <p:cNvSpPr/>
          <p:nvPr>
            <p:custDataLst>
              <p:tags r:id="rId10"/>
            </p:custDataLst>
          </p:nvPr>
        </p:nvSpPr>
        <p:spPr bwMode="auto">
          <a:xfrm>
            <a:off x="3014663" y="5175250"/>
            <a:ext cx="96838" cy="146051"/>
          </a:xfrm>
          <a:custGeom>
            <a:rect l="0" t="0" r="0" b="0"/>
            <a:pathLst>
              <a:path w="96838" h="146051">
                <a:moveTo>
                  <a:pt x="96837" y="0"/>
                </a:moveTo>
                <a:lnTo>
                  <a:pt x="57150" y="146050"/>
                </a:lnTo>
                <a:lnTo>
                  <a:pt x="0" y="146050"/>
                </a:lnTo>
                <a:lnTo>
                  <a:pt x="39687" y="0"/>
                </a:lnTo>
                <a:close/>
              </a:path>
            </a:pathLst>
          </a:custGeom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cxnSp>
        <p:nvCxnSpPr>
          <p:cNvPr id="63" name="Straight Connector 62"/>
          <p:cNvCxnSpPr/>
          <p:nvPr>
            <p:custDataLst>
              <p:tags r:id="rId11"/>
            </p:custDataLst>
          </p:nvPr>
        </p:nvCxnSpPr>
        <p:spPr bwMode="auto">
          <a:xfrm flipH="1">
            <a:off x="1989138" y="4786313"/>
            <a:ext cx="77787" cy="0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29" name="Straight Connector 228"/>
          <p:cNvCxnSpPr/>
          <p:nvPr>
            <p:custDataLst>
              <p:tags r:id="rId12"/>
            </p:custDataLst>
          </p:nvPr>
        </p:nvCxnSpPr>
        <p:spPr bwMode="auto">
          <a:xfrm flipH="1">
            <a:off x="1152525" y="5130800"/>
            <a:ext cx="76200" cy="93663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 useBgFill="1">
        <p:nvSpPr>
          <p:cNvPr id="14" name="Freeform 13"/>
          <p:cNvSpPr/>
          <p:nvPr>
            <p:custDataLst>
              <p:tags r:id="rId13"/>
            </p:custDataLst>
          </p:nvPr>
        </p:nvSpPr>
        <p:spPr bwMode="auto">
          <a:xfrm>
            <a:off x="3022600" y="2624138"/>
            <a:ext cx="79376" cy="247651"/>
          </a:xfrm>
          <a:custGeom>
            <a:rect l="0" t="0" r="0" b="0"/>
            <a:pathLst>
              <a:path w="79376" h="247651">
                <a:moveTo>
                  <a:pt x="79375" y="0"/>
                </a:moveTo>
                <a:lnTo>
                  <a:pt x="57150" y="82550"/>
                </a:lnTo>
                <a:lnTo>
                  <a:pt x="79375" y="165100"/>
                </a:lnTo>
                <a:lnTo>
                  <a:pt x="57150" y="247650"/>
                </a:lnTo>
                <a:lnTo>
                  <a:pt x="0" y="247650"/>
                </a:lnTo>
                <a:lnTo>
                  <a:pt x="22225" y="165100"/>
                </a:lnTo>
                <a:lnTo>
                  <a:pt x="0" y="82550"/>
                </a:lnTo>
                <a:lnTo>
                  <a:pt x="22225" y="0"/>
                </a:lnTo>
                <a:close/>
              </a:path>
            </a:pathLst>
          </a:custGeom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cxnSp>
        <p:nvCxnSpPr>
          <p:cNvPr id="102" name="Straight Connector 101"/>
          <p:cNvCxnSpPr/>
          <p:nvPr>
            <p:custDataLst>
              <p:tags r:id="rId14"/>
            </p:custDataLst>
          </p:nvPr>
        </p:nvCxnSpPr>
        <p:spPr bwMode="auto">
          <a:xfrm flipH="1">
            <a:off x="1152525" y="4948238"/>
            <a:ext cx="76200" cy="52388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30" name="Straight Connector 229"/>
          <p:cNvCxnSpPr/>
          <p:nvPr>
            <p:custDataLst>
              <p:tags r:id="rId15"/>
            </p:custDataLst>
          </p:nvPr>
        </p:nvCxnSpPr>
        <p:spPr bwMode="auto">
          <a:xfrm flipH="1">
            <a:off x="1152525" y="4857750"/>
            <a:ext cx="76200" cy="128588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4" name="Freeform 223"/>
          <p:cNvSpPr/>
          <p:nvPr>
            <p:custDataLst>
              <p:tags r:id="rId16"/>
            </p:custDataLst>
          </p:nvPr>
        </p:nvSpPr>
        <p:spPr bwMode="auto">
          <a:xfrm>
            <a:off x="3071813" y="5175250"/>
            <a:ext cx="39688" cy="146051"/>
          </a:xfrm>
          <a:custGeom>
            <a:rect l="0" t="0" r="0" b="0"/>
            <a:pathLst>
              <a:path w="39688" h="146051">
                <a:moveTo>
                  <a:pt x="39687" y="0"/>
                </a:moveTo>
                <a:lnTo>
                  <a:pt x="0" y="146050"/>
                </a:ln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30" name="Freeform 29"/>
          <p:cNvSpPr/>
          <p:nvPr>
            <p:custDataLst>
              <p:tags r:id="rId17"/>
            </p:custDataLst>
          </p:nvPr>
        </p:nvSpPr>
        <p:spPr bwMode="auto">
          <a:xfrm>
            <a:off x="3014663" y="5175250"/>
            <a:ext cx="39688" cy="146051"/>
          </a:xfrm>
          <a:custGeom>
            <a:rect l="0" t="0" r="0" b="0"/>
            <a:pathLst>
              <a:path w="39688" h="146051">
                <a:moveTo>
                  <a:pt x="39687" y="0"/>
                </a:moveTo>
                <a:lnTo>
                  <a:pt x="0" y="146050"/>
                </a:ln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12" name="Freeform 11"/>
          <p:cNvSpPr/>
          <p:nvPr>
            <p:custDataLst>
              <p:tags r:id="rId18"/>
            </p:custDataLst>
          </p:nvPr>
        </p:nvSpPr>
        <p:spPr bwMode="auto">
          <a:xfrm>
            <a:off x="3079750" y="2624138"/>
            <a:ext cx="22226" cy="247651"/>
          </a:xfrm>
          <a:custGeom>
            <a:rect l="0" t="0" r="0" b="0"/>
            <a:pathLst>
              <a:path w="22226" h="247651">
                <a:moveTo>
                  <a:pt x="22225" y="0"/>
                </a:moveTo>
                <a:lnTo>
                  <a:pt x="0" y="82550"/>
                </a:lnTo>
                <a:lnTo>
                  <a:pt x="22225" y="165100"/>
                </a:lnTo>
                <a:lnTo>
                  <a:pt x="0" y="247650"/>
                </a:lnTo>
              </a:path>
            </a:pathLst>
          </a:custGeom>
          <a:noFill/>
          <a:ln w="952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5" name="Freeform 4"/>
          <p:cNvSpPr/>
          <p:nvPr>
            <p:custDataLst>
              <p:tags r:id="rId19"/>
            </p:custDataLst>
          </p:nvPr>
        </p:nvSpPr>
        <p:spPr bwMode="auto">
          <a:xfrm>
            <a:off x="3022600" y="2624138"/>
            <a:ext cx="22226" cy="247651"/>
          </a:xfrm>
          <a:custGeom>
            <a:rect l="0" t="0" r="0" b="0"/>
            <a:pathLst>
              <a:path w="22226" h="247651">
                <a:moveTo>
                  <a:pt x="22225" y="0"/>
                </a:moveTo>
                <a:lnTo>
                  <a:pt x="0" y="82550"/>
                </a:lnTo>
                <a:lnTo>
                  <a:pt x="22225" y="165100"/>
                </a:lnTo>
                <a:lnTo>
                  <a:pt x="0" y="247650"/>
                </a:lnTo>
              </a:path>
            </a:pathLst>
          </a:custGeom>
          <a:noFill/>
          <a:ln w="952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6" name="Rectangle 5"/>
          <p:cNvSpPr/>
          <p:nvPr>
            <p:custDataLst>
              <p:tags r:id="rId20"/>
            </p:custDataLst>
          </p:nvPr>
        </p:nvSpPr>
        <p:spPr bwMode="auto">
          <a:xfrm>
            <a:off x="3989388" y="5418138"/>
            <a:ext cx="650875" cy="54768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400057B-8580-4022-8898-383658BCA088}" type="datetime'20''15E''''''&#10;(''2''''Q'' ''E''''''sti''m''a''t''e'''')'''''">
              <a:rPr lang="en-US" altLang="zh-CN" sz="1200">
                <a:ea typeface="华文楷体"/>
              </a:rPr>
              <a:t>2015E
(2Q Estimate)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0" name="Rectangle 9"/>
          <p:cNvSpPr/>
          <p:nvPr>
            <p:custDataLst>
              <p:tags r:id="rId21"/>
            </p:custDataLst>
          </p:nvPr>
        </p:nvSpPr>
        <p:spPr bwMode="gray">
          <a:xfrm>
            <a:off x="4149725" y="3103563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C31D351-4165-46BD-9A52-8454E954488A}" type="datetime'''''''''''''5''''''''''''''''''''''''''''''''''9''5'''''''''''">
              <a:rPr lang="en-US" altLang="zh-CN" sz="1200" b="1">
                <a:ea typeface="华文楷体"/>
              </a:rPr>
              <a:t>595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7" name="Rectangle 16"/>
          <p:cNvSpPr/>
          <p:nvPr>
            <p:custDataLst>
              <p:tags r:id="rId22"/>
            </p:custDataLst>
          </p:nvPr>
        </p:nvSpPr>
        <p:spPr bwMode="gray">
          <a:xfrm>
            <a:off x="4170363" y="4886325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E19884F-BC72-4C01-97E1-301E1745C45B}" type="datetime'''''''''1''''''''''''7''''''0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170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61" name="Rectangle 60"/>
          <p:cNvSpPr/>
          <p:nvPr>
            <p:custDataLst>
              <p:tags r:id="rId23"/>
            </p:custDataLst>
          </p:nvPr>
        </p:nvSpPr>
        <p:spPr bwMode="gray">
          <a:xfrm>
            <a:off x="4170363" y="4295775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FA5B0FC-FCFA-4B40-AC5C-5F6DB7370A4C}" type="datetime'''''''''''2''0''''1''''''''''''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201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" name="Rectangle 10"/>
          <p:cNvSpPr/>
          <p:nvPr>
            <p:custDataLst>
              <p:tags r:id="rId24"/>
            </p:custDataLst>
          </p:nvPr>
        </p:nvSpPr>
        <p:spPr bwMode="gray">
          <a:xfrm>
            <a:off x="4097338" y="3533775"/>
            <a:ext cx="20637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7C52FCF-3A73-4549-93C4-4B4E35F18C67}" type="datetime'''''''''''''''''''3''''''''''2''''''''''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32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40" name="Rectangle 239"/>
          <p:cNvSpPr/>
          <p:nvPr>
            <p:custDataLst>
              <p:tags r:id="rId25"/>
            </p:custDataLst>
          </p:nvPr>
        </p:nvSpPr>
        <p:spPr bwMode="gray">
          <a:xfrm>
            <a:off x="4097338" y="3286125"/>
            <a:ext cx="206375" cy="182563"/>
          </a:xfrm>
          <a:prstGeom prst="rect">
            <a:avLst/>
          </a:prstGeom>
          <a:solidFill>
            <a:srgbClr val="FCF5C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D8FBE8F-4FF6-4202-BAB3-74BB5FA74AE9}" type="datetime'''''''''1''1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11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31" name="Rectangle 30"/>
          <p:cNvSpPr/>
          <p:nvPr>
            <p:custDataLst>
              <p:tags r:id="rId26"/>
            </p:custDataLst>
          </p:nvPr>
        </p:nvSpPr>
        <p:spPr bwMode="gray">
          <a:xfrm>
            <a:off x="4110038" y="2476500"/>
            <a:ext cx="411163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C103AD0-4BF1-4041-9135-0DB82A5DF79F}" type="datetime'''''''''9''9''''''''''''''''''''''''''''''''''''%'''">
              <a:rPr lang="en-US" altLang="zh-CN" sz="1200" smtClean="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99%</a:t>
            </a:fld>
            <a:r>
              <a:rPr lang="en-US" altLang="zh-CN" sz="1200" baseline="30000" smtClean="0">
                <a:latin typeface="Tahoma"/>
                <a:ea typeface="华文楷体"/>
                <a:sym typeface="Tahoma"/>
              </a:rPr>
              <a:t>1</a:t>
            </a:r>
            <a:endParaRPr lang="zh-CN" altLang="en-US" sz="1200" strike="noStrike" cap="none" normalizeH="0" baseline="3000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96" name="Rectangle 95"/>
          <p:cNvSpPr/>
          <p:nvPr>
            <p:custDataLst>
              <p:tags r:id="rId27"/>
            </p:custDataLst>
          </p:nvPr>
        </p:nvSpPr>
        <p:spPr bwMode="auto">
          <a:xfrm>
            <a:off x="3155950" y="5418138"/>
            <a:ext cx="650875" cy="54768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88DA927-C2AF-4A92-BE01-681A8C0DB127}" type="datetime'''''2''015''E&#10;(''1''''Q'' ''''''E''''''''''''''sti''m''ate)'''">
              <a:rPr lang="en-US" altLang="zh-CN" sz="1200">
                <a:ea typeface="华文楷体"/>
              </a:rPr>
              <a:t>2015E
(1Q Estimate)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97" name="Rectangle 96"/>
          <p:cNvSpPr/>
          <p:nvPr>
            <p:custDataLst>
              <p:tags r:id="rId28"/>
            </p:custDataLst>
          </p:nvPr>
        </p:nvSpPr>
        <p:spPr bwMode="gray">
          <a:xfrm>
            <a:off x="3316288" y="3146425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FF110D8-67B4-4157-856B-1056D7D55A9B}" type="datetime'''''''''''''''''''''''5''''''''''''7''''''''''''''5'''''''">
              <a:rPr lang="en-US" altLang="zh-CN" sz="1200" b="1">
                <a:ea typeface="华文楷体"/>
              </a:rPr>
              <a:t>575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98" name="Rectangle 97"/>
          <p:cNvSpPr/>
          <p:nvPr>
            <p:custDataLst>
              <p:tags r:id="rId29"/>
            </p:custDataLst>
          </p:nvPr>
        </p:nvSpPr>
        <p:spPr bwMode="gray">
          <a:xfrm>
            <a:off x="3336925" y="4857750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122EE08-1367-40AB-8078-14D6D34EBFEE}" type="datetime'1''''''''''''''''''''''''8''''''9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189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99" name="Rectangle 98"/>
          <p:cNvSpPr/>
          <p:nvPr>
            <p:custDataLst>
              <p:tags r:id="rId30"/>
            </p:custDataLst>
          </p:nvPr>
        </p:nvSpPr>
        <p:spPr bwMode="gray">
          <a:xfrm>
            <a:off x="3336925" y="4267200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E6DB78E-CD09-4A0F-956F-D157E74EF46A}" type="datetime'1''''''''''''''''''''''8''''''''''''''''''''''''2''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182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00" name="Rectangle 99"/>
          <p:cNvSpPr/>
          <p:nvPr>
            <p:custDataLst>
              <p:tags r:id="rId31"/>
            </p:custDataLst>
          </p:nvPr>
        </p:nvSpPr>
        <p:spPr bwMode="gray">
          <a:xfrm>
            <a:off x="3260725" y="3562350"/>
            <a:ext cx="20637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D54BD4E-60EA-492F-91E7-4293E00E4DD7}" type="datetime'''''''''''''''''''''''''''3''''''''2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32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03" name="Rectangle 102"/>
          <p:cNvSpPr/>
          <p:nvPr>
            <p:custDataLst>
              <p:tags r:id="rId32"/>
            </p:custDataLst>
          </p:nvPr>
        </p:nvSpPr>
        <p:spPr bwMode="gray">
          <a:xfrm>
            <a:off x="3302000" y="3328988"/>
            <a:ext cx="123825" cy="182563"/>
          </a:xfrm>
          <a:prstGeom prst="rect">
            <a:avLst/>
          </a:prstGeom>
          <a:solidFill>
            <a:schemeClr val="fol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9EF5482-7A25-4131-BB51-DBBACAF59B2D}" type="datetime'''''''''''0'''''''''''''''''''''">
              <a:rPr lang="en-US" altLang="zh-CN" sz="120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0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8" name="Rectangle 7"/>
          <p:cNvSpPr/>
          <p:nvPr>
            <p:custDataLst>
              <p:tags r:id="rId33"/>
            </p:custDataLst>
          </p:nvPr>
        </p:nvSpPr>
        <p:spPr bwMode="auto">
          <a:xfrm>
            <a:off x="2476500" y="5418138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630DD49-7FB9-4DC4-8C15-EB7F6A53AD97}" type="datetime'''''''2''''''''0''''''''''''1''''''4''''''''''''''''''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2014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9" name="Rectangle 8"/>
          <p:cNvSpPr/>
          <p:nvPr>
            <p:custDataLst>
              <p:tags r:id="rId34"/>
            </p:custDataLst>
          </p:nvPr>
        </p:nvSpPr>
        <p:spPr bwMode="gray">
          <a:xfrm>
            <a:off x="2482850" y="4137025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D30339E-3E8E-44C0-854A-2243E4C00129}" type="datetime'''''2''''''''''''''65''''''''''''''''''''''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265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33" name="Rectangle 132"/>
          <p:cNvSpPr/>
          <p:nvPr>
            <p:custDataLst>
              <p:tags r:id="rId35"/>
            </p:custDataLst>
          </p:nvPr>
        </p:nvSpPr>
        <p:spPr bwMode="gray">
          <a:xfrm>
            <a:off x="2544763" y="5005388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7734742-2839-412B-8478-678F3C9B98D2}" type="datetime'''94''''''''''''''''''''''''''''''''''''''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94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9" name="Rectangle 58"/>
          <p:cNvSpPr/>
          <p:nvPr>
            <p:custDataLst>
              <p:tags r:id="rId36"/>
            </p:custDataLst>
          </p:nvPr>
        </p:nvSpPr>
        <p:spPr bwMode="gray">
          <a:xfrm>
            <a:off x="2544763" y="4733925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0BCDA95-FB24-4960-9233-549110798D0A}" type="datetime'''''''''''''''''''''''''''''''7''7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77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5" name="Rectangle 54"/>
          <p:cNvSpPr/>
          <p:nvPr>
            <p:custDataLst>
              <p:tags r:id="rId37"/>
            </p:custDataLst>
          </p:nvPr>
        </p:nvSpPr>
        <p:spPr bwMode="gray">
          <a:xfrm>
            <a:off x="2659063" y="4343400"/>
            <a:ext cx="20637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19805D3-82E9-422E-99B7-5DA9A6EEDD37}" type="datetime'''''1''6''''''''''''''''''''''''''''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16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33" name="Rectangle 232"/>
          <p:cNvSpPr/>
          <p:nvPr>
            <p:custDataLst>
              <p:tags r:id="rId38"/>
            </p:custDataLst>
          </p:nvPr>
        </p:nvSpPr>
        <p:spPr bwMode="gray">
          <a:xfrm>
            <a:off x="2471738" y="4319588"/>
            <a:ext cx="123825" cy="182563"/>
          </a:xfrm>
          <a:prstGeom prst="rect">
            <a:avLst/>
          </a:prstGeom>
          <a:solidFill>
            <a:schemeClr val="fol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C5BEB2D-1672-40D6-83CC-A4FAACAEBBFC}" type="datetime'''0'''''''''''''''''''''''''''''''''''''''''''''">
              <a:rPr lang="en-US" altLang="zh-CN" sz="120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0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" name="Rectangle 14"/>
          <p:cNvSpPr/>
          <p:nvPr>
            <p:custDataLst>
              <p:tags r:id="rId39"/>
            </p:custDataLst>
          </p:nvPr>
        </p:nvSpPr>
        <p:spPr bwMode="auto">
          <a:xfrm>
            <a:off x="1643063" y="5418138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ED3803E-4836-4C90-A439-770863C61201}" type="datetime'2''''''0''''''''1''''''''''''''''''''''''''3''''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2013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3" name="Rectangle 12"/>
          <p:cNvSpPr/>
          <p:nvPr>
            <p:custDataLst>
              <p:tags r:id="rId40"/>
            </p:custDataLst>
          </p:nvPr>
        </p:nvSpPr>
        <p:spPr bwMode="gray">
          <a:xfrm>
            <a:off x="1649413" y="4527550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1B493C7-EE96-4EAB-B7C5-572E80EFBC47}" type="datetime'''''''''''''''''''1''''46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146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32" name="Rectangle 131"/>
          <p:cNvSpPr/>
          <p:nvPr>
            <p:custDataLst>
              <p:tags r:id="rId41"/>
            </p:custDataLst>
          </p:nvPr>
        </p:nvSpPr>
        <p:spPr bwMode="gray">
          <a:xfrm>
            <a:off x="1593850" y="5095875"/>
            <a:ext cx="206375" cy="182563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184CE98-AD71-4130-8D37-D90CF0E1D994}" type="datetime'''''''''4''''''''''''''''''''''0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40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8" name="Rectangle 57"/>
          <p:cNvSpPr/>
          <p:nvPr>
            <p:custDataLst>
              <p:tags r:id="rId42"/>
            </p:custDataLst>
          </p:nvPr>
        </p:nvSpPr>
        <p:spPr bwMode="gray">
          <a:xfrm>
            <a:off x="1827213" y="4953000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74AF187A-9AA1-4593-BE31-8B55496084FB}" type="datetime'''''''''''''''''''''''''''''4''''''''''''''9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49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9" name="Rectangle 18"/>
          <p:cNvSpPr/>
          <p:nvPr>
            <p:custDataLst>
              <p:tags r:id="rId43"/>
            </p:custDataLst>
          </p:nvPr>
        </p:nvSpPr>
        <p:spPr bwMode="gray">
          <a:xfrm>
            <a:off x="1868488" y="4710113"/>
            <a:ext cx="12382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502355C-7155-4696-BD7B-ED13E05E4183}" type="datetime'''''''''''''''''7''''''''''''''''''''''''''''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7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2" name="Rectangle 21"/>
          <p:cNvSpPr/>
          <p:nvPr>
            <p:custDataLst>
              <p:tags r:id="rId44"/>
            </p:custDataLst>
          </p:nvPr>
        </p:nvSpPr>
        <p:spPr bwMode="auto">
          <a:xfrm>
            <a:off x="809625" y="5418138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BF2328D-7757-458E-A473-0187A073B4F5}" type="datetime'''''''''''''2''012''''''''''''''''''''''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2012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3" name="Rectangle 22"/>
          <p:cNvSpPr/>
          <p:nvPr>
            <p:custDataLst>
              <p:tags r:id="rId45"/>
            </p:custDataLst>
          </p:nvPr>
        </p:nvSpPr>
        <p:spPr bwMode="gray">
          <a:xfrm>
            <a:off x="863600" y="4764088"/>
            <a:ext cx="23495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781DDCE-5597-4641-BEC5-B7B3B44635DE}" type="datetime'''8''''''''''''''''''''''''''''''''''7''''''''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87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7" name="Rectangle 56"/>
          <p:cNvSpPr/>
          <p:nvPr>
            <p:custDataLst>
              <p:tags r:id="rId46"/>
            </p:custDataLst>
          </p:nvPr>
        </p:nvSpPr>
        <p:spPr bwMode="gray">
          <a:xfrm>
            <a:off x="763588" y="5067300"/>
            <a:ext cx="206375" cy="182563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7D3882E-1EA2-4AFA-AD1A-498AFAB792C8}" type="datetime'''''''2''''''''''''''''''''''''7''''''''''''''''''''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27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78" name="Rectangle 77"/>
          <p:cNvSpPr/>
          <p:nvPr>
            <p:custDataLst>
              <p:tags r:id="rId47"/>
            </p:custDataLst>
          </p:nvPr>
        </p:nvSpPr>
        <p:spPr bwMode="gray">
          <a:xfrm>
            <a:off x="992188" y="4967288"/>
            <a:ext cx="206375" cy="182563"/>
          </a:xfrm>
          <a:prstGeom prst="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89003D3A-44AB-420A-96DF-0353C81733BC}" type="datetime'''''3''4'''''">
              <a:rPr lang="en-US" altLang="zh-CN" sz="120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34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64" name="Rectangle 63"/>
          <p:cNvSpPr/>
          <p:nvPr/>
        </p:nvSpPr>
        <p:spPr bwMode="auto">
          <a:xfrm>
            <a:off x="348680" y="1445595"/>
            <a:ext cx="4608512" cy="4575693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rgbClr val="008000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65" name="Rectangle 64"/>
          <p:cNvSpPr/>
          <p:nvPr/>
        </p:nvSpPr>
        <p:spPr bwMode="auto">
          <a:xfrm>
            <a:off x="5101208" y="1445595"/>
            <a:ext cx="4608512" cy="4575693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rgbClr val="008000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942086" y="1268760"/>
            <a:ext cx="3421700" cy="310084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 marL="153988" indent="-153988">
              <a:buClr>
                <a:schemeClr val="accent1"/>
              </a:buClr>
            </a:pP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WUBA’s Net Revenue</a:t>
            </a:r>
            <a:r>
              <a:rPr lang="en-US" altLang="zh-CN" sz="1200" b="1" baseline="30000" smtClean="0">
                <a:solidFill>
                  <a:srgbClr val="008000"/>
                </a:solidFill>
                <a:latin typeface="+mj-lt"/>
              </a:rPr>
              <a:t>2</a:t>
            </a: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(2012 - 2015E)</a:t>
            </a:r>
            <a:endParaRPr lang="zh-CN" altLang="en-US" sz="1200" b="1" smtClean="0">
              <a:solidFill>
                <a:srgbClr val="008000"/>
              </a:solidFill>
              <a:latin typeface="+mj-lt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5417493" y="1268760"/>
            <a:ext cx="3975942" cy="310084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 marL="153988" indent="-153988">
              <a:buClr>
                <a:schemeClr val="accent1"/>
              </a:buClr>
            </a:pP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Ganji’s Cash Based Gross Revenue </a:t>
            </a:r>
            <a:r>
              <a:rPr lang="en-US" altLang="zh-CN" sz="1200" b="1">
                <a:solidFill>
                  <a:srgbClr val="008000"/>
                </a:solidFill>
              </a:rPr>
              <a:t>(2012 </a:t>
            </a:r>
            <a:r>
              <a:rPr lang="en-US" altLang="zh-CN" sz="1200" b="1" smtClean="0">
                <a:solidFill>
                  <a:srgbClr val="008000"/>
                </a:solidFill>
              </a:rPr>
              <a:t>- 2015E</a:t>
            </a:r>
            <a:r>
              <a:rPr lang="en-US" altLang="zh-CN" sz="1200" b="1">
                <a:solidFill>
                  <a:srgbClr val="008000"/>
                </a:solidFill>
              </a:rPr>
              <a:t>)</a:t>
            </a:r>
            <a:endParaRPr lang="zh-CN" altLang="en-US" sz="1200" b="1">
              <a:solidFill>
                <a:srgbClr val="008000"/>
              </a:solidFill>
            </a:endParaRPr>
          </a:p>
        </p:txBody>
      </p:sp>
      <p:sp>
        <p:nvSpPr>
          <p:cNvPr id="107" name="Text Box 4"/>
          <p:cNvSpPr txBox="1">
            <a:spLocks noChangeArrowheads="1"/>
          </p:cNvSpPr>
          <p:nvPr/>
        </p:nvSpPr>
        <p:spPr bwMode="gray">
          <a:xfrm>
            <a:off x="492696" y="2246675"/>
            <a:ext cx="1440000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smtClean="0"/>
              <a:t>Unit: USD MN</a:t>
            </a:r>
            <a:endParaRPr lang="en-US" altLang="zh-CN" sz="1000"/>
          </a:p>
        </p:txBody>
      </p:sp>
      <p:sp>
        <p:nvSpPr>
          <p:cNvPr id="108" name="Text Box 4"/>
          <p:cNvSpPr txBox="1">
            <a:spLocks noChangeArrowheads="1"/>
          </p:cNvSpPr>
          <p:nvPr/>
        </p:nvSpPr>
        <p:spPr bwMode="gray">
          <a:xfrm>
            <a:off x="5257831" y="2246675"/>
            <a:ext cx="1440000" cy="2462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smtClean="0"/>
              <a:t>Unit: USD MN</a:t>
            </a:r>
            <a:endParaRPr lang="en-US" altLang="zh-CN" sz="1000"/>
          </a:p>
        </p:txBody>
      </p:sp>
      <p:sp>
        <p:nvSpPr>
          <p:cNvPr id="109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BDA interviews and estimates</a:t>
            </a:r>
            <a:endParaRPr lang="en-US" altLang="zh-CN" sz="1000" i="1"/>
          </a:p>
        </p:txBody>
      </p:sp>
      <p:sp>
        <p:nvSpPr>
          <p:cNvPr id="112" name="Text Box 4"/>
          <p:cNvSpPr txBox="1">
            <a:spLocks noChangeArrowheads="1"/>
          </p:cNvSpPr>
          <p:nvPr/>
        </p:nvSpPr>
        <p:spPr bwMode="gray">
          <a:xfrm>
            <a:off x="752475" y="6043354"/>
            <a:ext cx="8640960" cy="55399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274320" indent="-274320" algn="l">
              <a:spcBef>
                <a:spcPct val="0"/>
              </a:spcBef>
            </a:pPr>
            <a:r>
              <a:rPr lang="en-US" altLang="zh-CN" sz="1000" smtClean="0"/>
              <a:t>Notes:</a:t>
            </a:r>
          </a:p>
          <a:p>
            <a:pPr algn="l">
              <a:spcBef>
                <a:spcPct val="0"/>
              </a:spcBef>
              <a:buAutoNum type="arabicPeriod"/>
            </a:pPr>
            <a:r>
              <a:rPr lang="en-US" altLang="zh-CN" sz="1000" smtClean="0"/>
              <a:t> YoY growth figures are based only on revenue from WUBA/Ganji’s four core lines of business, and not from ‘others’ or other acquired companies.</a:t>
            </a:r>
          </a:p>
          <a:p>
            <a:pPr algn="l">
              <a:spcBef>
                <a:spcPct val="0"/>
              </a:spcBef>
              <a:buAutoNum type="arabicPeriod"/>
            </a:pPr>
            <a:r>
              <a:rPr lang="en-US" altLang="zh-CN" sz="1000" smtClean="0"/>
              <a:t> WUBA’s gross revenue will be ~20% higher than its net revenue because 15%-20% of its revenue is net after sharing with distributors. </a:t>
            </a:r>
            <a:endParaRPr lang="en-US" altLang="zh-CN" sz="1000" baseline="30000"/>
          </a:p>
        </p:txBody>
      </p:sp>
      <p:graphicFrame>
        <p:nvGraphicFramePr>
          <p:cNvPr id="138" name="Object 137"/>
          <p:cNvGraphicFramePr>
            <a:graphicFrameLocks noChangeAspect="1"/>
          </p:cNvGraphicFramePr>
          <p:nvPr>
            <p:custDataLst>
              <p:tags r:id="rId48"/>
            </p:custDataLst>
            <p:extLst>
              <p:ext uri="{D42A27DB-BD31-4B8C-83A1-F6EECF244321}">
                <p14:modId xmlns:p14="http://schemas.microsoft.com/office/powerpoint/2010/main" val="940618104"/>
              </p:ext>
            </p:extLst>
          </p:nvPr>
        </p:nvGraphicFramePr>
        <p:xfrm>
          <a:off x="5105400" y="2514600"/>
          <a:ext cx="4610050" cy="2933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Chart" r:id="rId49" imgW="4610050" imgH="2933638" progId="MSGraph.Chart.8">
                  <p:embed/>
                </p:oleObj>
              </mc:Choice>
              <mc:Fallback>
                <p:oleObj name="Chart" r:id="rId49" imgW="4610050" imgH="2933638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0"/>
                      <a:stretch>
                        <a:fillRect/>
                      </a:stretch>
                    </p:blipFill>
                    <p:spPr>
                      <a:xfrm>
                        <a:off x="5105400" y="2514600"/>
                        <a:ext cx="4610050" cy="29336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 useBgFill="1">
        <p:nvSpPr>
          <p:cNvPr id="236" name="Freeform 235"/>
          <p:cNvSpPr/>
          <p:nvPr>
            <p:custDataLst>
              <p:tags r:id="rId51"/>
            </p:custDataLst>
          </p:nvPr>
        </p:nvSpPr>
        <p:spPr bwMode="auto">
          <a:xfrm>
            <a:off x="7791450" y="5165725"/>
            <a:ext cx="96839" cy="146051"/>
          </a:xfrm>
          <a:custGeom>
            <a:rect l="0" t="0" r="0" b="0"/>
            <a:pathLst>
              <a:path w="96839" h="146051">
                <a:moveTo>
                  <a:pt x="96838" y="0"/>
                </a:moveTo>
                <a:lnTo>
                  <a:pt x="57150" y="146050"/>
                </a:lnTo>
                <a:lnTo>
                  <a:pt x="0" y="146050"/>
                </a:lnTo>
                <a:lnTo>
                  <a:pt x="39688" y="0"/>
                </a:lnTo>
                <a:close/>
              </a:path>
            </a:pathLst>
          </a:custGeom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 useBgFill="1">
        <p:nvSpPr>
          <p:cNvPr id="232" name="Freeform 231"/>
          <p:cNvSpPr/>
          <p:nvPr>
            <p:custDataLst>
              <p:tags r:id="rId52"/>
            </p:custDataLst>
          </p:nvPr>
        </p:nvSpPr>
        <p:spPr bwMode="auto">
          <a:xfrm>
            <a:off x="7799388" y="2890838"/>
            <a:ext cx="79376" cy="247651"/>
          </a:xfrm>
          <a:custGeom>
            <a:rect l="0" t="0" r="0" b="0"/>
            <a:pathLst>
              <a:path w="79376" h="247651">
                <a:moveTo>
                  <a:pt x="79375" y="0"/>
                </a:moveTo>
                <a:lnTo>
                  <a:pt x="57150" y="82550"/>
                </a:lnTo>
                <a:lnTo>
                  <a:pt x="79375" y="165100"/>
                </a:lnTo>
                <a:lnTo>
                  <a:pt x="57150" y="247650"/>
                </a:lnTo>
                <a:lnTo>
                  <a:pt x="0" y="247650"/>
                </a:lnTo>
                <a:lnTo>
                  <a:pt x="22225" y="165100"/>
                </a:lnTo>
                <a:lnTo>
                  <a:pt x="0" y="82550"/>
                </a:lnTo>
                <a:lnTo>
                  <a:pt x="22225" y="0"/>
                </a:lnTo>
                <a:close/>
              </a:path>
            </a:pathLst>
          </a:custGeom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cxnSp>
        <p:nvCxnSpPr>
          <p:cNvPr id="227" name="Straight Connector 226"/>
          <p:cNvCxnSpPr/>
          <p:nvPr>
            <p:custDataLst>
              <p:tags r:id="rId53"/>
            </p:custDataLst>
          </p:nvPr>
        </p:nvCxnSpPr>
        <p:spPr bwMode="auto">
          <a:xfrm flipH="1">
            <a:off x="7588250" y="4586288"/>
            <a:ext cx="79375" cy="0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84" name="Straight Connector 83"/>
          <p:cNvCxnSpPr/>
          <p:nvPr>
            <p:custDataLst>
              <p:tags r:id="rId54"/>
            </p:custDataLst>
          </p:nvPr>
        </p:nvCxnSpPr>
        <p:spPr bwMode="auto">
          <a:xfrm flipH="1" flipV="1">
            <a:off x="6729413" y="5029200"/>
            <a:ext cx="80963" cy="79375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8" name="Straight Connector 67"/>
          <p:cNvCxnSpPr/>
          <p:nvPr>
            <p:custDataLst>
              <p:tags r:id="rId55"/>
            </p:custDataLst>
          </p:nvPr>
        </p:nvCxnSpPr>
        <p:spPr bwMode="auto">
          <a:xfrm flipH="1">
            <a:off x="6729413" y="4926013"/>
            <a:ext cx="80963" cy="79375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226" name="Straight Connector 225"/>
          <p:cNvCxnSpPr/>
          <p:nvPr>
            <p:custDataLst>
              <p:tags r:id="rId56"/>
            </p:custDataLst>
          </p:nvPr>
        </p:nvCxnSpPr>
        <p:spPr bwMode="auto">
          <a:xfrm flipH="1">
            <a:off x="5864225" y="5121275"/>
            <a:ext cx="79375" cy="12700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36" name="Straight Connector 35"/>
          <p:cNvCxnSpPr/>
          <p:nvPr>
            <p:custDataLst>
              <p:tags r:id="rId57"/>
            </p:custDataLst>
          </p:nvPr>
        </p:nvCxnSpPr>
        <p:spPr bwMode="auto">
          <a:xfrm flipH="1">
            <a:off x="5864225" y="4938713"/>
            <a:ext cx="79375" cy="176213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0" name="Straight Connector 39"/>
          <p:cNvCxnSpPr/>
          <p:nvPr>
            <p:custDataLst>
              <p:tags r:id="rId58"/>
            </p:custDataLst>
          </p:nvPr>
        </p:nvCxnSpPr>
        <p:spPr bwMode="auto">
          <a:xfrm flipH="1">
            <a:off x="5864225" y="4848225"/>
            <a:ext cx="79375" cy="252413"/>
          </a:xfrm>
          <a:prstGeom prst="line">
            <a:avLst/>
          </a:prstGeom>
          <a:noFill/>
          <a:ln w="63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113" name="Rectangle 112"/>
          <p:cNvSpPr/>
          <p:nvPr>
            <p:custDataLst>
              <p:tags r:id="rId59"/>
            </p:custDataLst>
          </p:nvPr>
        </p:nvSpPr>
        <p:spPr bwMode="gray">
          <a:xfrm>
            <a:off x="8107363" y="3697288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F02EB247-E3D5-48AF-9A6C-5E776C28D069}" type="datetime'''''''''''''''''''4''''''2''''''''''''3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423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4" name="Rectangle 113"/>
          <p:cNvSpPr/>
          <p:nvPr>
            <p:custDataLst>
              <p:tags r:id="rId60"/>
            </p:custDataLst>
          </p:nvPr>
        </p:nvSpPr>
        <p:spPr bwMode="gray">
          <a:xfrm>
            <a:off x="8128000" y="4824413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4EAD2A2-1DD5-4E16-ADF2-2E2A2C9B6F17}" type="datetime'''''2''''''''''''''''''''''''''''0''''''''6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206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5" name="Rectangle 114"/>
          <p:cNvSpPr/>
          <p:nvPr>
            <p:custDataLst>
              <p:tags r:id="rId61"/>
            </p:custDataLst>
          </p:nvPr>
        </p:nvSpPr>
        <p:spPr bwMode="gray">
          <a:xfrm>
            <a:off x="8169275" y="4381500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076552F6-3173-4041-AD83-16951832811A}" type="datetime'''''''''''''7''''''''''7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77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6" name="Rectangle 115"/>
          <p:cNvSpPr/>
          <p:nvPr>
            <p:custDataLst>
              <p:tags r:id="rId62"/>
            </p:custDataLst>
          </p:nvPr>
        </p:nvSpPr>
        <p:spPr bwMode="gray">
          <a:xfrm>
            <a:off x="8289925" y="3990975"/>
            <a:ext cx="20637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84534EE-F024-4672-8AB0-CD848A326DC9}" type="datetime'''''''''1''''''''''''''''''''''''''''''''''6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16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4" name="Rectangle 153"/>
          <p:cNvSpPr/>
          <p:nvPr>
            <p:custDataLst>
              <p:tags r:id="rId63"/>
            </p:custDataLst>
          </p:nvPr>
        </p:nvSpPr>
        <p:spPr bwMode="auto">
          <a:xfrm>
            <a:off x="7239000" y="5446713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D643782-F4DF-4CF4-A7AC-29175E1ADE28}" type="datetime'''''''''''2''0''1''''''''''''''''''''''''''''''''4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2014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6" name="Rectangle 155"/>
          <p:cNvSpPr/>
          <p:nvPr>
            <p:custDataLst>
              <p:tags r:id="rId64"/>
            </p:custDataLst>
          </p:nvPr>
        </p:nvSpPr>
        <p:spPr bwMode="gray">
          <a:xfrm>
            <a:off x="7245350" y="4335463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072633E-634B-481F-B6AA-83C6BC04DBBB}" type="datetime'''''''''''''''''''''22''''''''''1''''''''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221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5" name="Rectangle 154"/>
          <p:cNvSpPr/>
          <p:nvPr>
            <p:custDataLst>
              <p:tags r:id="rId65"/>
            </p:custDataLst>
          </p:nvPr>
        </p:nvSpPr>
        <p:spPr bwMode="gray">
          <a:xfrm>
            <a:off x="7307263" y="5000625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C799ADD-4A76-4AB2-A622-9C4182A69170}" type="datetime'''''''''''''''9''''''''''''''''''''''''''4''''''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94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2" name="Rectangle 151"/>
          <p:cNvSpPr/>
          <p:nvPr>
            <p:custDataLst>
              <p:tags r:id="rId66"/>
            </p:custDataLst>
          </p:nvPr>
        </p:nvSpPr>
        <p:spPr bwMode="gray">
          <a:xfrm>
            <a:off x="7188200" y="4776788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2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8ED6BE9-D0E0-45A8-9BAE-E6683041BDAE}" type="datetime'''''''''''''''''''''''''''''''''''5''''0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50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51" name="Rectangle 250"/>
          <p:cNvSpPr/>
          <p:nvPr>
            <p:custDataLst>
              <p:tags r:id="rId67"/>
            </p:custDataLst>
          </p:nvPr>
        </p:nvSpPr>
        <p:spPr bwMode="gray">
          <a:xfrm>
            <a:off x="7426325" y="4633913"/>
            <a:ext cx="206375" cy="182563"/>
          </a:xfrm>
          <a:prstGeom prst="rect">
            <a:avLst/>
          </a:prstGeom>
          <a:solidFill>
            <a:srgbClr val="92D050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A0BAC97-DC06-476B-951F-E5CD9C193FE4}" type="datetime'''''4''''''''''''''''3'''''''''''''''''">
              <a:rPr lang="en-US" altLang="zh-CN" sz="120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43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53" name="Rectangle 152"/>
          <p:cNvSpPr/>
          <p:nvPr>
            <p:custDataLst>
              <p:tags r:id="rId68"/>
            </p:custDataLst>
          </p:nvPr>
        </p:nvSpPr>
        <p:spPr bwMode="gray">
          <a:xfrm>
            <a:off x="7229475" y="4552950"/>
            <a:ext cx="12382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AF79A24-B68E-40FB-9381-3CF2BF6B8E0B}" type="datetime'''''''''8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8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0" name="Rectangle 139"/>
          <p:cNvSpPr/>
          <p:nvPr>
            <p:custDataLst>
              <p:tags r:id="rId69"/>
            </p:custDataLst>
          </p:nvPr>
        </p:nvSpPr>
        <p:spPr bwMode="auto">
          <a:xfrm>
            <a:off x="6376988" y="5446713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0C5D5F4-794C-4357-8C48-D12018FA9A7F}" type="datetime'''''2''''''''''''''''''''''0''1''3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2013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1" name="Rectangle 140"/>
          <p:cNvSpPr/>
          <p:nvPr>
            <p:custDataLst>
              <p:tags r:id="rId70"/>
            </p:custDataLst>
          </p:nvPr>
        </p:nvSpPr>
        <p:spPr bwMode="gray">
          <a:xfrm>
            <a:off x="6430963" y="4699000"/>
            <a:ext cx="23495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DC887E26-D3D5-4402-A486-E9F222E958A4}" type="datetime'''''''''''''''''''''''''''''''9''''''''4''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94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2" name="Rectangle 141"/>
          <p:cNvSpPr/>
          <p:nvPr>
            <p:custDataLst>
              <p:tags r:id="rId71"/>
            </p:custDataLst>
          </p:nvPr>
        </p:nvSpPr>
        <p:spPr bwMode="gray">
          <a:xfrm>
            <a:off x="6323013" y="5091113"/>
            <a:ext cx="206375" cy="182563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E0953099-3B0C-46CE-A792-DD2BCF9E56AC}" type="datetime'''''''''''''35''''''''''''''''''''''''''''''''''''''''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35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3" name="Rectangle 142"/>
          <p:cNvSpPr/>
          <p:nvPr>
            <p:custDataLst>
              <p:tags r:id="rId72"/>
            </p:custDataLst>
          </p:nvPr>
        </p:nvSpPr>
        <p:spPr bwMode="gray">
          <a:xfrm>
            <a:off x="6565900" y="4995863"/>
            <a:ext cx="206375" cy="182563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BDF2AE43-D746-4397-87C0-14F2041F615B}" type="datetime'''''''''''''''''''2''''''''5''''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25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04" name="Rectangle 103"/>
          <p:cNvSpPr/>
          <p:nvPr>
            <p:custDataLst>
              <p:tags r:id="rId73"/>
            </p:custDataLst>
          </p:nvPr>
        </p:nvSpPr>
        <p:spPr bwMode="auto">
          <a:xfrm>
            <a:off x="8809038" y="5446713"/>
            <a:ext cx="650875" cy="54768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9ED1428-7DBB-4BCB-A19D-F543EED8F6BE}" type="datetime'201''5E&#10;(2''''''''''''''''''''''Q ''Est''im''''a''''t''e'''')'">
              <a:rPr lang="en-US" altLang="zh-CN" sz="1200">
                <a:ea typeface="华文楷体"/>
              </a:rPr>
              <a:t>2015E
(2Q Estimate)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35" name="Freeform 234"/>
          <p:cNvSpPr/>
          <p:nvPr>
            <p:custDataLst>
              <p:tags r:id="rId74"/>
            </p:custDataLst>
          </p:nvPr>
        </p:nvSpPr>
        <p:spPr bwMode="auto">
          <a:xfrm>
            <a:off x="7848600" y="5165725"/>
            <a:ext cx="39689" cy="146051"/>
          </a:xfrm>
          <a:custGeom>
            <a:rect l="0" t="0" r="0" b="0"/>
            <a:pathLst>
              <a:path w="39689" h="146051">
                <a:moveTo>
                  <a:pt x="39688" y="0"/>
                </a:moveTo>
                <a:lnTo>
                  <a:pt x="0" y="146050"/>
                </a:ln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234" name="Freeform 233"/>
          <p:cNvSpPr/>
          <p:nvPr>
            <p:custDataLst>
              <p:tags r:id="rId75"/>
            </p:custDataLst>
          </p:nvPr>
        </p:nvSpPr>
        <p:spPr bwMode="auto">
          <a:xfrm>
            <a:off x="7791450" y="5165725"/>
            <a:ext cx="39689" cy="146051"/>
          </a:xfrm>
          <a:custGeom>
            <a:rect l="0" t="0" r="0" b="0"/>
            <a:pathLst>
              <a:path w="39689" h="146051">
                <a:moveTo>
                  <a:pt x="39688" y="0"/>
                </a:moveTo>
                <a:lnTo>
                  <a:pt x="0" y="146050"/>
                </a:ln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105" name="Rectangle 104"/>
          <p:cNvSpPr/>
          <p:nvPr>
            <p:custDataLst>
              <p:tags r:id="rId76"/>
            </p:custDataLst>
          </p:nvPr>
        </p:nvSpPr>
        <p:spPr bwMode="gray">
          <a:xfrm>
            <a:off x="8969375" y="3754438"/>
            <a:ext cx="331788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9063F86-E192-4CF1-889C-C7120530B28B}" type="datetime'''''4''''''''''''''''''''''''0''7'''">
              <a:rPr lang="en-US" altLang="zh-CN" sz="1200" b="1">
                <a:ea typeface="华文楷体"/>
              </a:rPr>
              <a:t>407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31" name="Freeform 230"/>
          <p:cNvSpPr/>
          <p:nvPr>
            <p:custDataLst>
              <p:tags r:id="rId77"/>
            </p:custDataLst>
          </p:nvPr>
        </p:nvSpPr>
        <p:spPr bwMode="auto">
          <a:xfrm>
            <a:off x="7856538" y="2890838"/>
            <a:ext cx="22226" cy="247651"/>
          </a:xfrm>
          <a:custGeom>
            <a:rect l="0" t="0" r="0" b="0"/>
            <a:pathLst>
              <a:path w="22226" h="247651">
                <a:moveTo>
                  <a:pt x="22225" y="0"/>
                </a:moveTo>
                <a:lnTo>
                  <a:pt x="0" y="82550"/>
                </a:lnTo>
                <a:lnTo>
                  <a:pt x="22225" y="165100"/>
                </a:lnTo>
                <a:lnTo>
                  <a:pt x="0" y="247650"/>
                </a:lnTo>
              </a:path>
            </a:pathLst>
          </a:custGeom>
          <a:noFill/>
          <a:ln w="952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228" name="Freeform 227"/>
          <p:cNvSpPr/>
          <p:nvPr>
            <p:custDataLst>
              <p:tags r:id="rId78"/>
            </p:custDataLst>
          </p:nvPr>
        </p:nvSpPr>
        <p:spPr bwMode="auto">
          <a:xfrm>
            <a:off x="7799388" y="2890838"/>
            <a:ext cx="22226" cy="247651"/>
          </a:xfrm>
          <a:custGeom>
            <a:rect l="0" t="0" r="0" b="0"/>
            <a:pathLst>
              <a:path w="22226" h="247651">
                <a:moveTo>
                  <a:pt x="22225" y="0"/>
                </a:moveTo>
                <a:lnTo>
                  <a:pt x="0" y="82550"/>
                </a:lnTo>
                <a:lnTo>
                  <a:pt x="22225" y="165100"/>
                </a:lnTo>
                <a:lnTo>
                  <a:pt x="0" y="247650"/>
                </a:lnTo>
              </a:path>
            </a:pathLst>
          </a:custGeom>
          <a:noFill/>
          <a:ln w="952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marR="0" indent="-342900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  <a:buFont typeface="Tahoma" pitchFamily="34" charset="0"/>
              <a:buNone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106" name="Rectangle 105"/>
          <p:cNvSpPr/>
          <p:nvPr>
            <p:custDataLst>
              <p:tags r:id="rId79"/>
            </p:custDataLst>
          </p:nvPr>
        </p:nvSpPr>
        <p:spPr bwMode="gray">
          <a:xfrm>
            <a:off x="8990013" y="4852988"/>
            <a:ext cx="28892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35686FA-92EA-4552-BB49-C79688E4FBA3}" type="datetime'''''''''1''''8''''''''''''''''7''''''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187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0" name="Rectangle 109"/>
          <p:cNvSpPr/>
          <p:nvPr>
            <p:custDataLst>
              <p:tags r:id="rId80"/>
            </p:custDataLst>
          </p:nvPr>
        </p:nvSpPr>
        <p:spPr bwMode="gray">
          <a:xfrm>
            <a:off x="9031288" y="4433888"/>
            <a:ext cx="206375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4BE1376E-788F-4617-9E5B-E760E3E5AAE7}" type="datetime'''''''''''''''''''''7''''''''''''9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79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11" name="Rectangle 110"/>
          <p:cNvSpPr/>
          <p:nvPr>
            <p:custDataLst>
              <p:tags r:id="rId81"/>
            </p:custDataLst>
          </p:nvPr>
        </p:nvSpPr>
        <p:spPr bwMode="gray">
          <a:xfrm>
            <a:off x="9150350" y="4038600"/>
            <a:ext cx="206375" cy="182563"/>
          </a:xfrm>
          <a:prstGeom prst="rect">
            <a:avLst/>
          </a:prstGeom>
          <a:solidFill>
            <a:schemeClr val="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54168B50-D42C-4EB0-8B2A-592E8BBAC2D1}" type="datetime'''''''''''''1''''''''''''''''''''''''''''''6''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16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52" name="Rectangle 251"/>
          <p:cNvSpPr/>
          <p:nvPr>
            <p:custDataLst>
              <p:tags r:id="rId82"/>
            </p:custDataLst>
          </p:nvPr>
        </p:nvSpPr>
        <p:spPr bwMode="gray">
          <a:xfrm>
            <a:off x="8912225" y="3943350"/>
            <a:ext cx="206375" cy="182563"/>
          </a:xfrm>
          <a:prstGeom prst="rect">
            <a:avLst/>
          </a:prstGeom>
          <a:solidFill>
            <a:schemeClr val="fol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A2E52815-778B-44F1-BF92-4A81E2625E1E}" type="datetime'''''''''4''7'''''''''''''''''''''''''''''''''''''">
              <a:rPr lang="en-US" altLang="zh-CN" sz="1200">
                <a:ea typeface="华文楷体"/>
              </a:rPr>
              <a:t>47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22" name="Rectangle 121"/>
          <p:cNvSpPr/>
          <p:nvPr>
            <p:custDataLst>
              <p:tags r:id="rId83"/>
            </p:custDataLst>
          </p:nvPr>
        </p:nvSpPr>
        <p:spPr bwMode="gray">
          <a:xfrm>
            <a:off x="8945563" y="2947988"/>
            <a:ext cx="377825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19050" tIns="0" rIns="19050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2820DD64-8416-4C19-A49B-51BA1B555DB5}" type="datetime'''''''''''8''''''''''''''''5''''''''''''''%'''">
              <a:rPr lang="en-US" altLang="zh-CN" sz="1100" smtClean="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85%</a:t>
            </a:fld>
            <a:r>
              <a:rPr lang="en-US" altLang="zh-CN" sz="1100" baseline="30000" smtClean="0">
                <a:latin typeface="Tahoma"/>
                <a:ea typeface="华文楷体"/>
                <a:sym typeface="Tahoma"/>
              </a:rPr>
              <a:t>1</a:t>
            </a:r>
            <a:endParaRPr lang="zh-CN" altLang="en-US" sz="1100" strike="noStrike" cap="none" normalizeH="0" baseline="3000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4" name="Rectangle 23"/>
          <p:cNvSpPr/>
          <p:nvPr>
            <p:custDataLst>
              <p:tags r:id="rId84"/>
            </p:custDataLst>
          </p:nvPr>
        </p:nvSpPr>
        <p:spPr bwMode="auto">
          <a:xfrm>
            <a:off x="7947025" y="5446713"/>
            <a:ext cx="650875" cy="547688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4F15454-AE30-4224-A4DE-3C1C5FAA1A96}" type="datetime'''20''''15E&#10;''''(1''Q'' ''E''''''st''''''ima''te'''''')'''''">
              <a:rPr lang="en-US" altLang="zh-CN" sz="1200">
                <a:ea typeface="华文楷体"/>
              </a:rPr>
              <a:t>2015E
(1Q Estimate)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82" name="Rectangle 81"/>
          <p:cNvSpPr/>
          <p:nvPr>
            <p:custDataLst>
              <p:tags r:id="rId85"/>
            </p:custDataLst>
          </p:nvPr>
        </p:nvSpPr>
        <p:spPr bwMode="gray">
          <a:xfrm>
            <a:off x="6323013" y="4881563"/>
            <a:ext cx="206375" cy="182563"/>
          </a:xfrm>
          <a:prstGeom prst="rect">
            <a:avLst/>
          </a:prstGeom>
          <a:solidFill>
            <a:schemeClr val="folHlink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974C55FB-AD39-46A5-BC7F-344FCC9182D9}" type="datetime'''1''''''''''''''''''''''''''''''''''''''''8'''''''''''''">
              <a:rPr lang="en-US" altLang="zh-CN" sz="1200"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18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6" name="Rectangle 145"/>
          <p:cNvSpPr/>
          <p:nvPr>
            <p:custDataLst>
              <p:tags r:id="rId86"/>
            </p:custDataLst>
          </p:nvPr>
        </p:nvSpPr>
        <p:spPr bwMode="auto">
          <a:xfrm>
            <a:off x="5514975" y="5446713"/>
            <a:ext cx="34290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6525E7B2-C0E0-4FB8-8322-79591E910855}" type="datetime'''''''''''2''''''''''0''''12'''''''''''''''''''''''''''">
              <a:rPr lang="en-US" altLang="zh-CN" sz="1200">
                <a:ea typeface="华文楷体"/>
              </a:rPr>
              <a:pPr>
                <a:spcBef>
                  <a:spcPct val="0"/>
                </a:spcBef>
              </a:pPr>
              <a:t>2012</a:t>
            </a:fld>
            <a:endParaRPr lang="zh-CN" altLang="en-US" sz="12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7" name="Rectangle 146"/>
          <p:cNvSpPr/>
          <p:nvPr>
            <p:custDataLst>
              <p:tags r:id="rId87"/>
            </p:custDataLst>
          </p:nvPr>
        </p:nvSpPr>
        <p:spPr bwMode="gray">
          <a:xfrm>
            <a:off x="5568950" y="4878388"/>
            <a:ext cx="234950" cy="182563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b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3AEEF077-87C9-4009-8D76-5D57324BFF92}" type="datetime'''''''''4''9'''''''''''''">
              <a:rPr lang="en-US" altLang="zh-CN" sz="1200" b="1">
                <a:ea typeface="华文楷体"/>
              </a:rPr>
              <a:pPr>
                <a:spcBef>
                  <a:spcPct val="0"/>
                </a:spcBef>
              </a:pPr>
              <a:t>49</a:t>
            </a:fld>
            <a:endParaRPr lang="zh-CN" altLang="en-US" sz="1200" b="1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7" name="Rectangle 26"/>
          <p:cNvSpPr/>
          <p:nvPr>
            <p:custDataLst>
              <p:tags r:id="rId88"/>
            </p:custDataLst>
          </p:nvPr>
        </p:nvSpPr>
        <p:spPr bwMode="gray">
          <a:xfrm>
            <a:off x="5464175" y="5124450"/>
            <a:ext cx="206375" cy="182563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C82446ED-F56D-4AC0-A67C-B71BADE43276}" type="datetime'''''''''''''''''''''''''''''''''''''''''''''14'''">
              <a:rPr lang="en-US" altLang="zh-CN" sz="1200">
                <a:solidFill>
                  <a:schemeClr val="bg1"/>
                </a:solidFill>
                <a:latin typeface="Tahoma"/>
                <a:ea typeface="华文楷体"/>
                <a:sym typeface="Tahoma"/>
              </a:rPr>
              <a:pPr>
                <a:spcBef>
                  <a:spcPct val="0"/>
                </a:spcBef>
              </a:pPr>
              <a:t>14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149" name="Rectangle 148"/>
          <p:cNvSpPr/>
          <p:nvPr>
            <p:custDataLst>
              <p:tags r:id="rId89"/>
            </p:custDataLst>
          </p:nvPr>
        </p:nvSpPr>
        <p:spPr bwMode="gray">
          <a:xfrm>
            <a:off x="5702300" y="5081588"/>
            <a:ext cx="206375" cy="182563"/>
          </a:xfrm>
          <a:prstGeom prst="rect">
            <a:avLst/>
          </a:prstGeom>
          <a:solidFill>
            <a:schemeClr val="accent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20638" tIns="0" rIns="20638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fld id="{1DFCFB44-3F33-42AD-A4AD-09E8883C37EC}" type="datetime'''''''1''''''''''''''''''''''''''''''''''''''3'''">
              <a:rPr lang="en-US" altLang="zh-CN" sz="1200">
                <a:solidFill>
                  <a:schemeClr val="bg1"/>
                </a:solidFill>
                <a:ea typeface="华文楷体"/>
              </a:rPr>
              <a:pPr>
                <a:spcBef>
                  <a:spcPct val="0"/>
                </a:spcBef>
              </a:pPr>
              <a:t>13</a:t>
            </a:fld>
            <a:endParaRPr lang="zh-CN" altLang="en-US" sz="12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38" name="Rectangle 37"/>
          <p:cNvSpPr/>
          <p:nvPr>
            <p:custDataLst>
              <p:tags r:id="rId90"/>
            </p:custDataLst>
          </p:nvPr>
        </p:nvSpPr>
        <p:spPr bwMode="auto">
          <a:xfrm>
            <a:off x="3370263" y="1843088"/>
            <a:ext cx="179388" cy="1333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37" name="Rectangle 36"/>
          <p:cNvSpPr/>
          <p:nvPr>
            <p:custDataLst>
              <p:tags r:id="rId91"/>
            </p:custDataLst>
          </p:nvPr>
        </p:nvSpPr>
        <p:spPr bwMode="auto">
          <a:xfrm>
            <a:off x="3370263" y="1639888"/>
            <a:ext cx="179388" cy="133350"/>
          </a:xfrm>
          <a:prstGeom prst="rect">
            <a:avLst/>
          </a:prstGeom>
          <a:solidFill>
            <a:schemeClr val="accent2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35" name="Rectangle 34"/>
          <p:cNvSpPr/>
          <p:nvPr>
            <p:custDataLst>
              <p:tags r:id="rId92"/>
            </p:custDataLst>
          </p:nvPr>
        </p:nvSpPr>
        <p:spPr bwMode="auto">
          <a:xfrm>
            <a:off x="2384425" y="2046288"/>
            <a:ext cx="179388" cy="133350"/>
          </a:xfrm>
          <a:prstGeom prst="rect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34" name="Rectangle 33"/>
          <p:cNvSpPr/>
          <p:nvPr>
            <p:custDataLst>
              <p:tags r:id="rId93"/>
            </p:custDataLst>
          </p:nvPr>
        </p:nvSpPr>
        <p:spPr bwMode="auto">
          <a:xfrm>
            <a:off x="2384425" y="1843088"/>
            <a:ext cx="179388" cy="133350"/>
          </a:xfrm>
          <a:prstGeom prst="rect">
            <a:avLst/>
          </a:prstGeom>
          <a:solidFill>
            <a:schemeClr val="hlink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67" name="Rectangle 66"/>
          <p:cNvSpPr/>
          <p:nvPr>
            <p:custDataLst>
              <p:tags r:id="rId94"/>
            </p:custDataLst>
          </p:nvPr>
        </p:nvSpPr>
        <p:spPr bwMode="auto">
          <a:xfrm>
            <a:off x="2384425" y="1639888"/>
            <a:ext cx="179388" cy="133350"/>
          </a:xfrm>
          <a:prstGeom prst="rect">
            <a:avLst/>
          </a:prstGeom>
          <a:solidFill>
            <a:srgbClr val="C3CFE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124" name="Rectangle 123"/>
          <p:cNvSpPr/>
          <p:nvPr>
            <p:custDataLst>
              <p:tags r:id="rId95"/>
            </p:custDataLst>
          </p:nvPr>
        </p:nvSpPr>
        <p:spPr bwMode="auto">
          <a:xfrm>
            <a:off x="1243013" y="2046288"/>
            <a:ext cx="179387" cy="133350"/>
          </a:xfrm>
          <a:prstGeom prst="rect">
            <a:avLst/>
          </a:prstGeom>
          <a:solidFill>
            <a:srgbClr val="FCF5C2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26" name="Rectangle 25"/>
          <p:cNvSpPr/>
          <p:nvPr>
            <p:custDataLst>
              <p:tags r:id="rId96"/>
            </p:custDataLst>
          </p:nvPr>
        </p:nvSpPr>
        <p:spPr bwMode="auto">
          <a:xfrm>
            <a:off x="1243013" y="1843088"/>
            <a:ext cx="179388" cy="133350"/>
          </a:xfrm>
          <a:prstGeom prst="rect">
            <a:avLst/>
          </a:prstGeom>
          <a:solidFill>
            <a:schemeClr val="folHlink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cxnSp>
        <p:nvCxnSpPr>
          <p:cNvPr id="25" name="Straight Connector 24"/>
          <p:cNvCxnSpPr/>
          <p:nvPr>
            <p:custDataLst>
              <p:tags r:id="rId97"/>
            </p:custDataLst>
          </p:nvPr>
        </p:nvCxnSpPr>
        <p:spPr bwMode="gray">
          <a:xfrm>
            <a:off x="1093788" y="1706563"/>
            <a:ext cx="328612" cy="0"/>
          </a:xfrm>
          <a:prstGeom prst="line">
            <a:avLst/>
          </a:prstGeom>
          <a:noFill/>
          <a:ln w="2857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66" name="Rectangle 65"/>
          <p:cNvSpPr/>
          <p:nvPr>
            <p:custDataLst>
              <p:tags r:id="rId98"/>
            </p:custDataLst>
          </p:nvPr>
        </p:nvSpPr>
        <p:spPr bwMode="auto">
          <a:xfrm>
            <a:off x="2614613" y="1636713"/>
            <a:ext cx="4921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A1385157-9AB5-42BD-9CE4-6FF8F369E4EF}" type="datetime'''''''5''''''''8''D''''''a''''''''''oj''ia'''''''''''''''''">
              <a:rPr lang="en-US" altLang="zh-CN" sz="1000">
                <a:ea typeface="华文楷体"/>
              </a:rPr>
              <a:pPr algn="l">
                <a:spcBef>
                  <a:spcPct val="0"/>
                </a:spcBef>
              </a:pPr>
              <a:t>58Daojia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华文楷体"/>
              <a:sym typeface="+mn-lt"/>
            </a:endParaRPr>
          </a:p>
        </p:txBody>
      </p:sp>
      <p:sp>
        <p:nvSpPr>
          <p:cNvPr id="7" name="Rectangle 6"/>
          <p:cNvSpPr/>
          <p:nvPr>
            <p:custDataLst>
              <p:tags r:id="rId99"/>
            </p:custDataLst>
          </p:nvPr>
        </p:nvSpPr>
        <p:spPr bwMode="auto">
          <a:xfrm>
            <a:off x="3600450" y="1839913"/>
            <a:ext cx="681038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EDCC816B-9CB5-4B94-B621-6D1853959A9D}" type="datetime'''''''''R''''''e''cr''''''u''''i''t''''m''''''e''n''t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Recruitment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6" name="Rectangle 15"/>
          <p:cNvSpPr/>
          <p:nvPr>
            <p:custDataLst>
              <p:tags r:id="rId100"/>
            </p:custDataLst>
          </p:nvPr>
        </p:nvSpPr>
        <p:spPr bwMode="auto">
          <a:xfrm>
            <a:off x="3600450" y="1636713"/>
            <a:ext cx="628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BE437187-7C72-4127-8798-2528FFC09115}" type="datetime'R''''''e''''''a''''''l'''''''''' E''''sta''''t''''e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Real Estate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8" name="Rectangle 17"/>
          <p:cNvSpPr/>
          <p:nvPr>
            <p:custDataLst>
              <p:tags r:id="rId101"/>
            </p:custDataLst>
          </p:nvPr>
        </p:nvSpPr>
        <p:spPr bwMode="auto">
          <a:xfrm>
            <a:off x="2614613" y="2043113"/>
            <a:ext cx="401638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471109A1-84CC-4E62-BDE0-F5D93E7FBFDC}" type="datetime'''''''''''''Se''''''''rvi''c''''''''''''''''''''''e''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Service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20" name="Rectangle 19"/>
          <p:cNvSpPr/>
          <p:nvPr>
            <p:custDataLst>
              <p:tags r:id="rId102"/>
            </p:custDataLst>
          </p:nvPr>
        </p:nvSpPr>
        <p:spPr bwMode="auto">
          <a:xfrm>
            <a:off x="2614613" y="1839913"/>
            <a:ext cx="5048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1711228E-0D13-455A-AF96-3347DE9043DB}" type="datetime'U''''''''''se''''d'''' ''''''''''C''''''''''''''''''ar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Used Car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23" name="Rectangle 122"/>
          <p:cNvSpPr/>
          <p:nvPr>
            <p:custDataLst>
              <p:tags r:id="rId103"/>
            </p:custDataLst>
          </p:nvPr>
        </p:nvSpPr>
        <p:spPr bwMode="auto">
          <a:xfrm>
            <a:off x="1473200" y="2043113"/>
            <a:ext cx="4794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AD04069C-765A-43A1-951D-BEA65E4301BE}" type="datetime'''C''''''h''''''''ina''''''''''''''''''''''''''H''''R'''''''''">
              <a:rPr lang="en-US" altLang="zh-CN" sz="1000">
                <a:ea typeface="华文楷体"/>
              </a:rPr>
              <a:pPr algn="l">
                <a:spcBef>
                  <a:spcPct val="0"/>
                </a:spcBef>
              </a:pPr>
              <a:t>ChinaHR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1" name="Rectangle 20"/>
          <p:cNvSpPr/>
          <p:nvPr>
            <p:custDataLst>
              <p:tags r:id="rId104"/>
            </p:custDataLst>
          </p:nvPr>
        </p:nvSpPr>
        <p:spPr bwMode="auto">
          <a:xfrm>
            <a:off x="1473200" y="1839913"/>
            <a:ext cx="374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6B03A23E-52E8-480D-8AFF-5D8156363F8A}" type="datetime'''''''''''''O''''''''t''''''''''h''''''e''rs''''''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Others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3" name="Rectangle 2"/>
          <p:cNvSpPr/>
          <p:nvPr>
            <p:custDataLst>
              <p:tags r:id="rId105"/>
            </p:custDataLst>
          </p:nvPr>
        </p:nvSpPr>
        <p:spPr bwMode="auto">
          <a:xfrm>
            <a:off x="1473200" y="1636713"/>
            <a:ext cx="6604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DC110D0E-7B94-41F2-8B5B-8C8919B3453B}" type="datetime'''''''''''YoY'''''''''' ''''''G''r''o''''''''wt''''h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YoY Growth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94" name="Rectangle 93"/>
          <p:cNvSpPr/>
          <p:nvPr>
            <p:custDataLst>
              <p:tags r:id="rId106"/>
            </p:custDataLst>
          </p:nvPr>
        </p:nvSpPr>
        <p:spPr bwMode="auto">
          <a:xfrm>
            <a:off x="7840663" y="1704975"/>
            <a:ext cx="179388" cy="133350"/>
          </a:xfrm>
          <a:prstGeom prst="rect">
            <a:avLst/>
          </a:prstGeom>
          <a:solidFill>
            <a:schemeClr val="accent2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95" name="Rectangle 94"/>
          <p:cNvSpPr/>
          <p:nvPr>
            <p:custDataLst>
              <p:tags r:id="rId107"/>
            </p:custDataLst>
          </p:nvPr>
        </p:nvSpPr>
        <p:spPr bwMode="auto">
          <a:xfrm>
            <a:off x="7840663" y="1908175"/>
            <a:ext cx="179388" cy="133350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93" name="Rectangle 92"/>
          <p:cNvSpPr/>
          <p:nvPr>
            <p:custDataLst>
              <p:tags r:id="rId108"/>
            </p:custDataLst>
          </p:nvPr>
        </p:nvSpPr>
        <p:spPr bwMode="auto">
          <a:xfrm>
            <a:off x="6854825" y="1908175"/>
            <a:ext cx="179388" cy="133350"/>
          </a:xfrm>
          <a:prstGeom prst="rect">
            <a:avLst/>
          </a:prstGeom>
          <a:solidFill>
            <a:srgbClr val="92D050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92" name="Rectangle 91"/>
          <p:cNvSpPr/>
          <p:nvPr>
            <p:custDataLst>
              <p:tags r:id="rId109"/>
            </p:custDataLst>
          </p:nvPr>
        </p:nvSpPr>
        <p:spPr bwMode="auto">
          <a:xfrm>
            <a:off x="6854825" y="1704975"/>
            <a:ext cx="179388" cy="133350"/>
          </a:xfrm>
          <a:prstGeom prst="rect">
            <a:avLst/>
          </a:prstGeom>
          <a:solidFill>
            <a:schemeClr val="hlink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91" name="Rectangle 90"/>
          <p:cNvSpPr/>
          <p:nvPr>
            <p:custDataLst>
              <p:tags r:id="rId110"/>
            </p:custDataLst>
          </p:nvPr>
        </p:nvSpPr>
        <p:spPr bwMode="auto">
          <a:xfrm>
            <a:off x="5713413" y="1908175"/>
            <a:ext cx="179388" cy="133350"/>
          </a:xfrm>
          <a:prstGeom prst="rect">
            <a:avLst/>
          </a:prstGeom>
          <a:solidFill>
            <a:schemeClr val="folHlink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cxnSp>
        <p:nvCxnSpPr>
          <p:cNvPr id="90" name="Straight Connector 89"/>
          <p:cNvCxnSpPr/>
          <p:nvPr>
            <p:custDataLst>
              <p:tags r:id="rId111"/>
            </p:custDataLst>
          </p:nvPr>
        </p:nvCxnSpPr>
        <p:spPr bwMode="gray">
          <a:xfrm>
            <a:off x="5564188" y="1771650"/>
            <a:ext cx="328612" cy="0"/>
          </a:xfrm>
          <a:prstGeom prst="line">
            <a:avLst/>
          </a:prstGeom>
          <a:noFill/>
          <a:ln w="28575" cap="flat" cmpd="sng" algn="ctr">
            <a:solidFill>
              <a:srgbClr val="FF9933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75" name="Rectangle 74"/>
          <p:cNvSpPr/>
          <p:nvPr>
            <p:custDataLst>
              <p:tags r:id="rId112"/>
            </p:custDataLst>
          </p:nvPr>
        </p:nvSpPr>
        <p:spPr bwMode="auto">
          <a:xfrm>
            <a:off x="8070850" y="1905000"/>
            <a:ext cx="681038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4F5BDF2E-0607-4DFA-BA25-E9D08B53193C}" type="datetime'''''R''''''e''cr''''''u''''i''''''t''''me''''n''''''t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Recruitment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74" name="Rectangle 73"/>
          <p:cNvSpPr/>
          <p:nvPr>
            <p:custDataLst>
              <p:tags r:id="rId113"/>
            </p:custDataLst>
          </p:nvPr>
        </p:nvSpPr>
        <p:spPr bwMode="auto">
          <a:xfrm>
            <a:off x="8070850" y="1701800"/>
            <a:ext cx="628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727DFAFB-D411-4989-90FD-E390D18EB7CA}" type="datetime'''''''''''''Re''''a''''''l ''Es''''''t''''''''''''at''''e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Real Estate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88" name="Rectangle 87"/>
          <p:cNvSpPr/>
          <p:nvPr>
            <p:custDataLst>
              <p:tags r:id="rId114"/>
            </p:custDataLst>
          </p:nvPr>
        </p:nvSpPr>
        <p:spPr bwMode="auto">
          <a:xfrm>
            <a:off x="7085013" y="1905000"/>
            <a:ext cx="401638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D90F2475-84CB-4C0D-A1AE-A41600352B76}" type="datetime'''''''''S''e''''''''''''''r''''v''''i''''c''''''e''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Service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77" name="Rectangle 76"/>
          <p:cNvSpPr/>
          <p:nvPr>
            <p:custDataLst>
              <p:tags r:id="rId115"/>
            </p:custDataLst>
          </p:nvPr>
        </p:nvSpPr>
        <p:spPr bwMode="auto">
          <a:xfrm>
            <a:off x="7085013" y="1701800"/>
            <a:ext cx="504825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81277BF2-86BD-42C6-A604-8A2C72E85A5E}" type="datetime'''''''''''''''U''''''''''''s''''''ed ''''Ca''''''''r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Used Car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76" name="Rectangle 75"/>
          <p:cNvSpPr/>
          <p:nvPr>
            <p:custDataLst>
              <p:tags r:id="rId116"/>
            </p:custDataLst>
          </p:nvPr>
        </p:nvSpPr>
        <p:spPr bwMode="auto">
          <a:xfrm>
            <a:off x="5943600" y="1905000"/>
            <a:ext cx="37465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9B2A7C60-2B71-4A28-B9F8-AA76BA034B28}" type="datetime'''O''''''''''''th''e''r''''''''''''''''''''''s''''''''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Others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79" name="Rectangle 78"/>
          <p:cNvSpPr/>
          <p:nvPr>
            <p:custDataLst>
              <p:tags r:id="rId117"/>
            </p:custDataLst>
          </p:nvPr>
        </p:nvSpPr>
        <p:spPr bwMode="auto">
          <a:xfrm>
            <a:off x="5943600" y="1701800"/>
            <a:ext cx="660400" cy="152400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rgbClr r="0" g="0" b="0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folHlink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A2DE67C8-15B2-42E8-8D62-1B761DCD6045}" type="datetime'YoY'''' ''''G''''''r''''''o''wt''''''''h'''''''''''''''">
              <a:rPr lang="en-US" altLang="zh-CN" sz="10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YoY Growth</a:t>
            </a:fld>
            <a:endParaRPr lang="zh-CN" altLang="en-US" sz="10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25" name="TextBox 124"/>
          <p:cNvSpPr txBox="1"/>
          <p:nvPr>
            <p:custDataLst>
              <p:tags r:id="rId118"/>
            </p:custDataLst>
          </p:nvPr>
        </p:nvSpPr>
        <p:spPr>
          <a:xfrm>
            <a:off x="8619256" y="2144688"/>
            <a:ext cx="1306488" cy="564232"/>
          </a:xfrm>
          <a:prstGeom prst="rect">
            <a:avLst/>
          </a:prstGeom>
          <a:solidFill>
            <a:srgbClr val="FFFF00"/>
          </a:solidFill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>
              <a:buClr>
                <a:schemeClr val="accent1"/>
              </a:buClr>
            </a:pPr>
            <a:r>
              <a:rPr lang="en-US" altLang="zh-CN" b="1" smtClean="0">
                <a:solidFill>
                  <a:srgbClr val="000000"/>
                </a:solidFill>
              </a:rPr>
              <a:t>Revised</a:t>
            </a:r>
            <a:endParaRPr lang="zh-CN" altLang="en-US" b="1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679792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" name="Object 14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18526661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In </a:t>
            </a:r>
            <a:r>
              <a:rPr lang="en-US" altLang="zh-CN" smtClean="0"/>
              <a:t>the </a:t>
            </a:r>
            <a:r>
              <a:rPr lang="en-US" altLang="zh-CN"/>
              <a:t>sample cities, WUBA’s revenue growth was much healthier than Ganji’s, which tended to be either extremely high or dismally low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14</a:t>
            </a:fld>
            <a:endParaRPr lang="en-GB" altLang="zh-CN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497470"/>
              </p:ext>
            </p:extLst>
          </p:nvPr>
        </p:nvGraphicFramePr>
        <p:xfrm>
          <a:off x="276672" y="2132855"/>
          <a:ext cx="9505057" cy="1512169"/>
        </p:xfrm>
        <a:graphic>
          <a:graphicData uri="http://schemas.openxmlformats.org/drawingml/2006/table">
            <a:tbl>
              <a:tblPr/>
              <a:tblGrid>
                <a:gridCol w="1126833"/>
                <a:gridCol w="782524"/>
                <a:gridCol w="782524"/>
                <a:gridCol w="782524"/>
                <a:gridCol w="782524"/>
                <a:gridCol w="782524"/>
                <a:gridCol w="782524"/>
                <a:gridCol w="782524"/>
                <a:gridCol w="782524"/>
                <a:gridCol w="782524"/>
                <a:gridCol w="667754"/>
                <a:gridCol w="667754"/>
              </a:tblGrid>
              <a:tr h="229701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Shanghai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Nanjing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Chengdu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Shenyang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Harbin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Jinan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Lanzhou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Xi'an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Guiyang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Kunming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Suzhou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2061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Recruitment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111%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61%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24%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2061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Housing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110%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2061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Local Services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75%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52%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20617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Used Car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43%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233%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9360954"/>
              </p:ext>
            </p:extLst>
          </p:nvPr>
        </p:nvGraphicFramePr>
        <p:xfrm>
          <a:off x="276672" y="4552553"/>
          <a:ext cx="9505057" cy="1512168"/>
        </p:xfrm>
        <a:graphic>
          <a:graphicData uri="http://schemas.openxmlformats.org/drawingml/2006/table">
            <a:tbl>
              <a:tblPr/>
              <a:tblGrid>
                <a:gridCol w="1311043"/>
                <a:gridCol w="910446"/>
                <a:gridCol w="910446"/>
                <a:gridCol w="910446"/>
                <a:gridCol w="910446"/>
                <a:gridCol w="910446"/>
                <a:gridCol w="910446"/>
                <a:gridCol w="910446"/>
                <a:gridCol w="910446"/>
                <a:gridCol w="910446"/>
              </a:tblGrid>
              <a:tr h="300152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Shanghai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Nanjing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Hangzhou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Xiamen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Shenyang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Zhengzhou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Xi'an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Tangshan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Suzhou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300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Recruitment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36%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131%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 smtClean="0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  <a:endParaRPr lang="en-US" sz="1100" b="0" i="0" u="none" strike="noStrike">
                        <a:solidFill>
                          <a:srgbClr val="BFBFBF"/>
                        </a:solidFill>
                        <a:effectLst/>
                        <a:latin typeface="Tahoma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122%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</a:tr>
              <a:tr h="30300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Housing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106%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14%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19%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</a:tr>
              <a:tr h="30300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Local Services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35%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108%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33%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</a:tr>
              <a:tr h="303004"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Used Car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60%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167%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80%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 smtClean="0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  <a:endParaRPr lang="en-US" sz="1100" b="0" i="0" u="none" strike="noStrike">
                        <a:solidFill>
                          <a:srgbClr val="BFBFBF"/>
                        </a:solidFill>
                        <a:effectLst/>
                        <a:latin typeface="Tahoma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1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29%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100" b="0" i="0" u="none" strike="noStrike">
                          <a:solidFill>
                            <a:srgbClr val="BFBFBF"/>
                          </a:solidFill>
                          <a:effectLst/>
                          <a:latin typeface="Tahoma"/>
                        </a:rPr>
                        <a:t>n.a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chemeClr val="bg1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1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BDA interviews and analysis</a:t>
            </a:r>
            <a:endParaRPr lang="en-US" altLang="zh-CN" sz="1000" i="1"/>
          </a:p>
        </p:txBody>
      </p:sp>
      <p:sp>
        <p:nvSpPr>
          <p:cNvPr id="12" name="TextBox 11"/>
          <p:cNvSpPr txBox="1"/>
          <p:nvPr/>
        </p:nvSpPr>
        <p:spPr>
          <a:xfrm>
            <a:off x="2508920" y="1739063"/>
            <a:ext cx="4968552" cy="24977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>
              <a:buClr>
                <a:schemeClr val="accent1"/>
              </a:buClr>
            </a:pP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WUBA Revenue</a:t>
            </a:r>
            <a:r>
              <a:rPr lang="en-US" altLang="zh-CN" sz="1200" b="1" baseline="30000" smtClean="0">
                <a:solidFill>
                  <a:srgbClr val="008000"/>
                </a:solidFill>
                <a:latin typeface="+mj-lt"/>
              </a:rPr>
              <a:t>1</a:t>
            </a: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 YoY Growth Rate in Sample Cities </a:t>
            </a:r>
            <a:r>
              <a:rPr lang="en-US" altLang="zh-CN" sz="1200" b="1">
                <a:solidFill>
                  <a:srgbClr val="008000"/>
                </a:solidFill>
                <a:latin typeface="+mj-lt"/>
              </a:rPr>
              <a:t>(</a:t>
            </a: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2Q 2015)</a:t>
            </a:r>
            <a:endParaRPr lang="zh-CN" altLang="en-US" sz="1200" b="1" smtClean="0">
              <a:solidFill>
                <a:srgbClr val="008000"/>
              </a:solidFill>
              <a:latin typeface="+mj-lt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652936" y="4187335"/>
            <a:ext cx="5059610" cy="24977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>
              <a:buClr>
                <a:schemeClr val="accent1"/>
              </a:buClr>
            </a:pPr>
            <a:r>
              <a:rPr lang="en-US" altLang="zh-CN" sz="1200" b="1" err="1" smtClean="0">
                <a:solidFill>
                  <a:srgbClr val="008000"/>
                </a:solidFill>
                <a:latin typeface="+mj-lt"/>
              </a:rPr>
              <a:t>Ganji Revenue</a:t>
            </a:r>
            <a:r>
              <a:rPr lang="en-US" altLang="zh-CN" sz="1200" b="1" baseline="30000" smtClean="0">
                <a:solidFill>
                  <a:srgbClr val="008000"/>
                </a:solidFill>
                <a:latin typeface="+mj-lt"/>
              </a:rPr>
              <a:t>1</a:t>
            </a: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 YoY Growth Rate in Sample Cities </a:t>
            </a:r>
            <a:r>
              <a:rPr lang="en-US" altLang="zh-CN" sz="1200" b="1">
                <a:solidFill>
                  <a:srgbClr val="008000"/>
                </a:solidFill>
                <a:latin typeface="+mj-lt"/>
              </a:rPr>
              <a:t>(</a:t>
            </a:r>
            <a:r>
              <a:rPr lang="en-US" altLang="zh-CN" sz="1200" b="1" smtClean="0">
                <a:solidFill>
                  <a:srgbClr val="008000"/>
                </a:solidFill>
                <a:latin typeface="+mj-lt"/>
              </a:rPr>
              <a:t>2Q 2015)</a:t>
            </a:r>
            <a:endParaRPr lang="zh-CN" altLang="en-US" sz="1200" b="1" smtClean="0">
              <a:solidFill>
                <a:srgbClr val="008000"/>
              </a:solidFill>
              <a:latin typeface="+mj-lt"/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gray">
          <a:xfrm>
            <a:off x="752474" y="6294512"/>
            <a:ext cx="9101261" cy="2308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274320" indent="-274320" algn="just">
              <a:spcBef>
                <a:spcPct val="0"/>
              </a:spcBef>
            </a:pPr>
            <a:r>
              <a:rPr lang="en-US" altLang="zh-CN" sz="900" smtClean="0"/>
              <a:t>Notes: 1. Revenue figures from sample cities are cash-based.</a:t>
            </a:r>
            <a:endParaRPr lang="en-US" altLang="zh-CN" sz="900"/>
          </a:p>
        </p:txBody>
      </p:sp>
      <p:pic>
        <p:nvPicPr>
          <p:cNvPr id="19" name="Picture 72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981" y="1788917"/>
            <a:ext cx="892795" cy="25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981" y="4172988"/>
            <a:ext cx="823532" cy="352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270130"/>
              </p:ext>
            </p:extLst>
          </p:nvPr>
        </p:nvGraphicFramePr>
        <p:xfrm>
          <a:off x="2146298" y="1340768"/>
          <a:ext cx="5765803" cy="161925"/>
        </p:xfrm>
        <a:graphic>
          <a:graphicData uri="http://schemas.openxmlformats.org/drawingml/2006/table">
            <a:tbl>
              <a:tblPr/>
              <a:tblGrid>
                <a:gridCol w="828219"/>
                <a:gridCol w="647344"/>
                <a:gridCol w="609265"/>
                <a:gridCol w="685423"/>
                <a:gridCol w="647344"/>
                <a:gridCol w="609265"/>
                <a:gridCol w="1091599"/>
                <a:gridCol w="647344"/>
              </a:tblGrid>
              <a:tr h="161925"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Over 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altLang="zh-CN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50-100%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endParaRPr lang="zh-CN" altLang="en-US" sz="1000" b="0" i="0" u="none" strike="noStrike">
                        <a:solidFill>
                          <a:srgbClr val="000000"/>
                        </a:solidFill>
                        <a:effectLst/>
                        <a:latin typeface="Tahoma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 fontAlgn="ctr"/>
                      <a:r>
                        <a:rPr lang="en-US" sz="1000" b="1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Less than 50%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fontAlgn="ctr"/>
                      <a:r>
                        <a:rPr lang="zh-CN" altLang="en-US" sz="1000" b="0" i="0" u="none" strike="noStrike">
                          <a:solidFill>
                            <a:srgbClr val="000000"/>
                          </a:solidFill>
                          <a:effectLst/>
                          <a:latin typeface="Tahoma"/>
                        </a:rPr>
                        <a:t>　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2215461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" name="Object 25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1724773496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think-cell Slide" r:id="rId4" imgW="360" imgH="360" progId="TCLayout.ActiveDocument.1">
                  <p:embed/>
                </p:oleObj>
              </mc:Choice>
              <mc:Fallback>
                <p:oleObj name="think-cell Slide" r:id="rId4" imgW="360" imgH="36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7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2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78C6E7F9-6A9B-4B5D-882A-D0E37EA4322C}" type="slidenum">
              <a:rPr lang="en-GB" altLang="zh-CN"/>
              <a:t>15</a:t>
            </a:fld>
            <a:endParaRPr lang="en-GB" altLang="zh-CN"/>
          </a:p>
        </p:txBody>
      </p:sp>
      <p:sp>
        <p:nvSpPr>
          <p:cNvPr id="129028" name="AutoShape 4"/>
          <p:cNvSpPr>
            <a:spLocks noChangeArrowheads="1"/>
          </p:cNvSpPr>
          <p:nvPr/>
        </p:nvSpPr>
        <p:spPr bwMode="gray">
          <a:xfrm>
            <a:off x="1241425" y="3112641"/>
            <a:ext cx="8047038" cy="460375"/>
          </a:xfrm>
          <a:prstGeom prst="roundRect">
            <a:avLst>
              <a:gd name="adj" fmla="val 394"/>
            </a:avLst>
          </a:prstGeom>
          <a:solidFill>
            <a:srgbClr val="FFFFFF">
              <a:alpha val="88000"/>
            </a:srgbClr>
          </a:solidFill>
          <a:ln w="9525">
            <a:noFill/>
            <a:round/>
          </a:ln>
          <a:effectLst>
            <a:prstShdw prst="shdw17" dist="17961" dir="2700000">
              <a:schemeClr val="bg2"/>
            </a:prstShdw>
          </a:effectLst>
        </p:spPr>
        <p:txBody>
          <a:bodyPr wrap="none" anchor="ctr"/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Table of Contents</a:t>
            </a:r>
            <a:endParaRPr lang="en-US" altLang="zh-CN"/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4294967295"/>
          </p:nvPr>
        </p:nvSpPr>
        <p:spPr bwMode="gray">
          <a:xfrm>
            <a:off x="1700213" y="1697038"/>
            <a:ext cx="6734175" cy="3354765"/>
          </a:xfrm>
          <a:noFill/>
        </p:spPr>
        <p:txBody>
          <a:bodyPr>
            <a:spAutoFit/>
          </a:bodyPr>
          <a:lstStyle/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Executive Summary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Traffic Update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>
                <a:solidFill>
                  <a:schemeClr val="folHlink"/>
                </a:solidFill>
                <a:latin typeface="+mj-lt"/>
                <a:ea typeface="华文楷体" pitchFamily="2" charset="-122"/>
              </a:rPr>
              <a:t>Revenue Growth by Business Line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Sales </a:t>
            </a:r>
            <a:r>
              <a:rPr lang="en-US" altLang="zh-CN" sz="2000">
                <a:solidFill>
                  <a:schemeClr val="tx2"/>
                </a:solidFill>
                <a:ea typeface="+mj-ea"/>
              </a:rPr>
              <a:t>Channel and Company </a:t>
            </a: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Management</a:t>
            </a:r>
          </a:p>
          <a:p>
            <a:pPr marL="727200" lvl="1" indent="-363538">
              <a:lnSpc>
                <a:spcPct val="130000"/>
              </a:lnSpc>
              <a:spcBef>
                <a:spcPts val="600"/>
              </a:spcBef>
            </a:pPr>
            <a:r>
              <a:rPr lang="en-US" altLang="zh-CN" sz="2000" smtClean="0">
                <a:solidFill>
                  <a:schemeClr val="tx2"/>
                </a:solidFill>
                <a:ea typeface="+mj-ea"/>
              </a:rPr>
              <a:t>Used Car</a:t>
            </a:r>
            <a:endParaRPr lang="en-US" altLang="zh-CN" sz="2000">
              <a:solidFill>
                <a:schemeClr val="tx2"/>
              </a:solidFill>
              <a:ea typeface="+mj-ea"/>
            </a:endParaRP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Online Classifieds Merchant Survey</a:t>
            </a:r>
          </a:p>
          <a:p>
            <a:pPr marL="363538" indent="-363538">
              <a:lnSpc>
                <a:spcPct val="130000"/>
              </a:lnSpc>
              <a:spcBef>
                <a:spcPts val="600"/>
              </a:spcBef>
              <a:buClr>
                <a:schemeClr val="folHlink"/>
              </a:buClr>
            </a:pPr>
            <a:r>
              <a:rPr lang="en-US" altLang="zh-CN" sz="2000" smtClean="0">
                <a:solidFill>
                  <a:schemeClr val="folHlink"/>
                </a:solidFill>
                <a:ea typeface="华文楷体" pitchFamily="2" charset="-122"/>
              </a:rPr>
              <a:t>BDA Website and App Data Scraping</a:t>
            </a:r>
            <a:endParaRPr lang="en-US" altLang="zh-CN" sz="2000">
              <a:solidFill>
                <a:schemeClr val="folHlink"/>
              </a:solidFill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6163117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Object 2" hidden="1"/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1763289114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think-cell Slide" r:id="rId3" imgW="270" imgH="270" progId="TCLayout.ActiveDocument.1">
                  <p:embed/>
                </p:oleObj>
              </mc:Choice>
              <mc:Fallback>
                <p:oleObj name="think-cell Slide" r:id="rId3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TextBox 29"/>
          <p:cNvSpPr txBox="1"/>
          <p:nvPr/>
        </p:nvSpPr>
        <p:spPr>
          <a:xfrm>
            <a:off x="492696" y="1470182"/>
            <a:ext cx="9073008" cy="4911146"/>
          </a:xfrm>
          <a:prstGeom prst="rect">
            <a:avLst/>
          </a:prstGeom>
          <a:noFill/>
          <a:ln w="9525">
            <a:solidFill>
              <a:schemeClr val="accent1"/>
            </a:solidFill>
          </a:ln>
          <a:effectLst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 marL="153988" indent="-153988" algn="l">
              <a:buClr>
                <a:schemeClr val="accent1"/>
              </a:buClr>
              <a:buFont typeface="Tahoma" pitchFamily="34" charset="0"/>
              <a:buChar char="•"/>
            </a:pPr>
            <a:endParaRPr lang="zh-CN" altLang="en-US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58 Kuaipai is still being launched, while Ganji Haoche </a:t>
            </a:r>
            <a:r>
              <a:rPr lang="en-US" altLang="zh-CN" smtClean="0"/>
              <a:t>had reached </a:t>
            </a:r>
            <a:r>
              <a:rPr lang="en-US" altLang="zh-CN"/>
              <a:t>a monthly transaction volume of about </a:t>
            </a:r>
            <a:r>
              <a:rPr lang="en-US" altLang="zh-CN" smtClean="0"/>
              <a:t>1,300 - 1,400 </a:t>
            </a:r>
            <a:r>
              <a:rPr lang="en-US" altLang="zh-CN"/>
              <a:t>used cars in </a:t>
            </a:r>
            <a:r>
              <a:rPr lang="en-US" altLang="zh-CN" smtClean="0"/>
              <a:t>May</a:t>
            </a:r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32E3C02E-2211-414C-B3F1-78302AB8ACBC}" type="slidenum">
              <a:rPr lang="en-GB" altLang="zh-CN" smtClean="0"/>
              <a:t>16</a:t>
            </a:fld>
            <a:endParaRPr lang="en-GB" altLang="zh-CN"/>
          </a:p>
        </p:txBody>
      </p:sp>
      <p:pic>
        <p:nvPicPr>
          <p:cNvPr id="1597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5"/>
          <a:stretch>
            <a:fillRect/>
          </a:stretch>
        </p:blipFill>
        <p:spPr bwMode="auto">
          <a:xfrm>
            <a:off x="2596902" y="1844824"/>
            <a:ext cx="2000250" cy="348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97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37312" y="1844824"/>
            <a:ext cx="1499767" cy="348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Pentagon 11"/>
          <p:cNvSpPr/>
          <p:nvPr/>
        </p:nvSpPr>
        <p:spPr bwMode="auto">
          <a:xfrm>
            <a:off x="924744" y="4353870"/>
            <a:ext cx="1440016" cy="755968"/>
          </a:xfrm>
          <a:prstGeom prst="homePlate">
            <a:avLst>
              <a:gd name="adj" fmla="val 17122"/>
            </a:avLst>
          </a:prstGeom>
          <a:solidFill>
            <a:srgbClr val="FCF5C2"/>
          </a:solidFill>
          <a:ln w="9525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/>
            <a:r>
              <a:rPr lang="en-US" altLang="zh-CN" sz="1100" b="1" smtClean="0">
                <a:solidFill>
                  <a:srgbClr val="008000"/>
                </a:solidFill>
              </a:rPr>
              <a:t>Charge Rate</a:t>
            </a:r>
            <a:endParaRPr lang="zh-CN" altLang="en-US" sz="1100" b="1">
              <a:solidFill>
                <a:srgbClr val="008000"/>
              </a:solidFill>
            </a:endParaRPr>
          </a:p>
        </p:txBody>
      </p:sp>
      <p:sp>
        <p:nvSpPr>
          <p:cNvPr id="13" name="Pentagon 12"/>
          <p:cNvSpPr/>
          <p:nvPr/>
        </p:nvSpPr>
        <p:spPr bwMode="auto">
          <a:xfrm>
            <a:off x="924744" y="5325918"/>
            <a:ext cx="1440016" cy="755968"/>
          </a:xfrm>
          <a:prstGeom prst="homePlate">
            <a:avLst>
              <a:gd name="adj" fmla="val 17122"/>
            </a:avLst>
          </a:prstGeom>
          <a:solidFill>
            <a:srgbClr val="FCF5C2"/>
          </a:solidFill>
          <a:ln w="9525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/>
            <a:r>
              <a:rPr lang="en-US" altLang="zh-CN" sz="1100" b="1" smtClean="0">
                <a:solidFill>
                  <a:srgbClr val="008000"/>
                </a:solidFill>
              </a:rPr>
              <a:t>Transaction Volume</a:t>
            </a:r>
            <a:endParaRPr lang="zh-CN" altLang="en-US" sz="1100" b="1">
              <a:solidFill>
                <a:srgbClr val="008000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 bwMode="auto">
          <a:xfrm>
            <a:off x="2581128" y="3272417"/>
            <a:ext cx="6480000" cy="0"/>
          </a:xfrm>
          <a:prstGeom prst="line">
            <a:avLst/>
          </a:prstGeom>
          <a:noFill/>
          <a:ln w="9525" cap="flat" cmpd="sng" algn="ctr">
            <a:solidFill>
              <a:schemeClr val="folHlink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/>
        </p:nvCxnSpPr>
        <p:spPr bwMode="auto">
          <a:xfrm>
            <a:off x="2581128" y="5218030"/>
            <a:ext cx="6480000" cy="0"/>
          </a:xfrm>
          <a:prstGeom prst="line">
            <a:avLst/>
          </a:prstGeom>
          <a:noFill/>
          <a:ln w="9525" cap="flat" cmpd="sng" algn="ctr">
            <a:solidFill>
              <a:schemeClr val="folHlink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17" name="Straight Connector 16"/>
          <p:cNvCxnSpPr/>
          <p:nvPr/>
        </p:nvCxnSpPr>
        <p:spPr bwMode="auto">
          <a:xfrm>
            <a:off x="2581128" y="4245224"/>
            <a:ext cx="6480000" cy="0"/>
          </a:xfrm>
          <a:prstGeom prst="line">
            <a:avLst/>
          </a:prstGeom>
          <a:noFill/>
          <a:ln w="9525" cap="flat" cmpd="sng" algn="ctr">
            <a:solidFill>
              <a:schemeClr val="folHlink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18" name="Pentagon 17"/>
          <p:cNvSpPr/>
          <p:nvPr/>
        </p:nvSpPr>
        <p:spPr bwMode="auto">
          <a:xfrm>
            <a:off x="924744" y="3381822"/>
            <a:ext cx="1440016" cy="755968"/>
          </a:xfrm>
          <a:prstGeom prst="homePlate">
            <a:avLst>
              <a:gd name="adj" fmla="val 17122"/>
            </a:avLst>
          </a:prstGeom>
          <a:solidFill>
            <a:srgbClr val="FCF5C2"/>
          </a:solidFill>
          <a:ln w="9525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/>
            <a:r>
              <a:rPr lang="en-US" altLang="zh-CN" sz="1100" b="1" smtClean="0">
                <a:solidFill>
                  <a:srgbClr val="008000"/>
                </a:solidFill>
              </a:rPr>
              <a:t>City Coverage</a:t>
            </a:r>
            <a:endParaRPr lang="zh-CN" altLang="en-US" sz="1100" b="1">
              <a:solidFill>
                <a:srgbClr val="008000"/>
              </a:solidFill>
            </a:endParaRPr>
          </a:p>
        </p:txBody>
      </p:sp>
      <p:sp>
        <p:nvSpPr>
          <p:cNvPr id="19" name="Pentagon 18"/>
          <p:cNvSpPr/>
          <p:nvPr/>
        </p:nvSpPr>
        <p:spPr bwMode="auto">
          <a:xfrm>
            <a:off x="924744" y="2409774"/>
            <a:ext cx="1440016" cy="755968"/>
          </a:xfrm>
          <a:prstGeom prst="homePlate">
            <a:avLst>
              <a:gd name="adj" fmla="val 17122"/>
            </a:avLst>
          </a:prstGeom>
          <a:solidFill>
            <a:srgbClr val="FCF5C2"/>
          </a:solidFill>
          <a:ln w="9525" cap="flat" cmpd="sng" algn="ctr">
            <a:solidFill>
              <a:srgbClr val="008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/>
            <a:r>
              <a:rPr lang="en-US" altLang="zh-CN" sz="1100" b="1" smtClean="0">
                <a:solidFill>
                  <a:srgbClr val="008000"/>
                </a:solidFill>
              </a:rPr>
              <a:t>Launch Time</a:t>
            </a:r>
            <a:endParaRPr lang="zh-CN" altLang="en-US" sz="1100" b="1">
              <a:solidFill>
                <a:srgbClr val="008000"/>
              </a:solidFill>
            </a:endParaRPr>
          </a:p>
        </p:txBody>
      </p:sp>
      <p:sp>
        <p:nvSpPr>
          <p:cNvPr id="21" name="Content Placeholder 2"/>
          <p:cNvSpPr>
            <a:spLocks noGrp="1"/>
          </p:cNvSpPr>
          <p:nvPr>
            <p:ph idx="1"/>
          </p:nvPr>
        </p:nvSpPr>
        <p:spPr>
          <a:xfrm>
            <a:off x="2557246" y="2517412"/>
            <a:ext cx="3192034" cy="612146"/>
          </a:xfr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165100" indent="-165100" defTabSz="895350">
              <a:lnSpc>
                <a:spcPts val="1400"/>
              </a:lnSpc>
              <a:spcBef>
                <a:spcPct val="0"/>
              </a:spcBef>
              <a:buClr>
                <a:schemeClr val="accent2"/>
              </a:buClr>
            </a:pPr>
            <a:r>
              <a:rPr lang="en-US" altLang="zh-CN" sz="1100"/>
              <a:t>April, 2015</a:t>
            </a:r>
          </a:p>
        </p:txBody>
      </p:sp>
      <p:sp>
        <p:nvSpPr>
          <p:cNvPr id="22" name="Content Placeholder 2"/>
          <p:cNvSpPr txBox="1"/>
          <p:nvPr/>
        </p:nvSpPr>
        <p:spPr bwMode="auto">
          <a:xfrm>
            <a:off x="5869614" y="2517412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ct val="0"/>
              </a:spcAft>
            </a:pPr>
            <a:r>
              <a:rPr lang="en-US" altLang="zh-CN" sz="1100" kern="0" smtClean="0"/>
              <a:t>December, 2014</a:t>
            </a:r>
          </a:p>
        </p:txBody>
      </p:sp>
      <p:sp>
        <p:nvSpPr>
          <p:cNvPr id="23" name="Content Placeholder 2"/>
          <p:cNvSpPr txBox="1"/>
          <p:nvPr/>
        </p:nvSpPr>
        <p:spPr bwMode="auto">
          <a:xfrm>
            <a:off x="2557246" y="3453733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165100" indent="-165100" defTabSz="895350">
              <a:lnSpc>
                <a:spcPts val="1400"/>
              </a:lnSpc>
              <a:spcBef>
                <a:spcPct val="0"/>
              </a:spcBef>
              <a:buClr>
                <a:schemeClr val="accent2"/>
              </a:buClr>
            </a:pPr>
            <a:r>
              <a:rPr lang="en-US" altLang="zh-CN" sz="1100"/>
              <a:t>Beijing and surroundings</a:t>
            </a:r>
            <a:endParaRPr lang="en-US" altLang="zh-CN" sz="1100" kern="0"/>
          </a:p>
        </p:txBody>
      </p:sp>
      <p:sp>
        <p:nvSpPr>
          <p:cNvPr id="24" name="Content Placeholder 2"/>
          <p:cNvSpPr txBox="1"/>
          <p:nvPr/>
        </p:nvSpPr>
        <p:spPr bwMode="auto">
          <a:xfrm>
            <a:off x="5869614" y="3453733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ct val="0"/>
              </a:spcAft>
            </a:pPr>
            <a:r>
              <a:rPr lang="en-US" altLang="zh-CN" sz="1100" smtClean="0"/>
              <a:t>April: 15 </a:t>
            </a:r>
            <a:r>
              <a:rPr lang="en-US" altLang="zh-CN" sz="1100"/>
              <a:t>cities, mainly in tier 1 and </a:t>
            </a:r>
            <a:r>
              <a:rPr lang="en-US" altLang="zh-CN" sz="1100" smtClean="0"/>
              <a:t>2</a:t>
            </a:r>
          </a:p>
          <a:p>
            <a:pPr algn="just">
              <a:spcBef>
                <a:spcPts val="600"/>
              </a:spcBef>
              <a:spcAft>
                <a:spcPct val="0"/>
              </a:spcAft>
            </a:pPr>
            <a:r>
              <a:rPr lang="en-US" altLang="zh-CN" sz="1100" kern="0" smtClean="0"/>
              <a:t>July: 22 cities, mainly in tier 1 and 2</a:t>
            </a:r>
          </a:p>
        </p:txBody>
      </p:sp>
      <p:sp>
        <p:nvSpPr>
          <p:cNvPr id="25" name="Content Placeholder 2"/>
          <p:cNvSpPr txBox="1"/>
          <p:nvPr/>
        </p:nvSpPr>
        <p:spPr bwMode="auto">
          <a:xfrm>
            <a:off x="2557246" y="4425781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165100" indent="-165100" defTabSz="895350">
              <a:lnSpc>
                <a:spcPts val="1400"/>
              </a:lnSpc>
              <a:spcBef>
                <a:spcPct val="0"/>
              </a:spcBef>
              <a:buClr>
                <a:schemeClr val="accent2"/>
              </a:buClr>
            </a:pPr>
            <a:r>
              <a:rPr lang="en-US" altLang="zh-CN" sz="1100"/>
              <a:t>For now, 58 Kuaipai’s service is free of charge to both sellers and buyers.</a:t>
            </a:r>
          </a:p>
        </p:txBody>
      </p:sp>
      <p:sp>
        <p:nvSpPr>
          <p:cNvPr id="26" name="Content Placeholder 2"/>
          <p:cNvSpPr txBox="1"/>
          <p:nvPr/>
        </p:nvSpPr>
        <p:spPr bwMode="auto">
          <a:xfrm>
            <a:off x="5869614" y="4425781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ct val="0"/>
              </a:spcAft>
            </a:pPr>
            <a:r>
              <a:rPr lang="en-US" altLang="zh-CN" sz="1100"/>
              <a:t>Ganji Haoche is now charging 3% of the transaction value from </a:t>
            </a:r>
            <a:r>
              <a:rPr lang="en-US" altLang="zh-CN" sz="1100" smtClean="0"/>
              <a:t>buyers</a:t>
            </a:r>
            <a:endParaRPr lang="en-US" altLang="zh-CN" sz="1100" kern="0" smtClean="0"/>
          </a:p>
        </p:txBody>
      </p:sp>
      <p:sp>
        <p:nvSpPr>
          <p:cNvPr id="27" name="Content Placeholder 2"/>
          <p:cNvSpPr txBox="1"/>
          <p:nvPr/>
        </p:nvSpPr>
        <p:spPr bwMode="auto">
          <a:xfrm>
            <a:off x="2557246" y="5397829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marL="165100" indent="-165100" defTabSz="895350">
              <a:lnSpc>
                <a:spcPts val="1400"/>
              </a:lnSpc>
              <a:spcBef>
                <a:spcPct val="0"/>
              </a:spcBef>
              <a:buClr>
                <a:schemeClr val="accent2"/>
              </a:buClr>
            </a:pPr>
            <a:r>
              <a:rPr lang="en-US" altLang="zh-CN" sz="1100" smtClean="0"/>
              <a:t>~ 100 per month</a:t>
            </a:r>
            <a:endParaRPr lang="en-US" altLang="zh-CN" sz="1100"/>
          </a:p>
        </p:txBody>
      </p:sp>
      <p:sp>
        <p:nvSpPr>
          <p:cNvPr id="28" name="Content Placeholder 2"/>
          <p:cNvSpPr txBox="1"/>
          <p:nvPr/>
        </p:nvSpPr>
        <p:spPr bwMode="auto">
          <a:xfrm>
            <a:off x="5869614" y="5397829"/>
            <a:ext cx="3192034" cy="61214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185738" indent="-185738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8775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2pPr>
            <a:lvl3pPr marL="542925" indent="-182563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3pPr>
            <a:lvl4pPr marL="715963" indent="-1714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Arial"/>
              <a:buChar char="–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4pPr>
            <a:lvl5pPr marL="901700" indent="-184150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5pPr>
            <a:lvl6pPr marL="13589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6pPr>
            <a:lvl7pPr marL="18161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7pPr>
            <a:lvl8pPr marL="22733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8pPr>
            <a:lvl9pPr marL="2730500" indent="-1841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Tahoma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宋体" charset="-122"/>
                <a:cs typeface="+mn-cs"/>
              </a:defRPr>
            </a:lvl9pPr>
          </a:lstStyle>
          <a:p>
            <a:pPr algn="just">
              <a:spcBef>
                <a:spcPts val="600"/>
              </a:spcBef>
              <a:spcAft>
                <a:spcPct val="0"/>
              </a:spcAft>
            </a:pPr>
            <a:r>
              <a:rPr lang="en-US" altLang="zh-CN" sz="1100" smtClean="0"/>
              <a:t>May:  1,300 - 1,400 per month</a:t>
            </a:r>
          </a:p>
        </p:txBody>
      </p:sp>
      <p:cxnSp>
        <p:nvCxnSpPr>
          <p:cNvPr id="29" name="Straight Connector 28"/>
          <p:cNvCxnSpPr/>
          <p:nvPr/>
        </p:nvCxnSpPr>
        <p:spPr bwMode="auto">
          <a:xfrm>
            <a:off x="2581128" y="2265462"/>
            <a:ext cx="6480000" cy="0"/>
          </a:xfrm>
          <a:prstGeom prst="line">
            <a:avLst/>
          </a:prstGeom>
          <a:noFill/>
          <a:ln w="9525" cap="flat" cmpd="sng" algn="ctr">
            <a:solidFill>
              <a:schemeClr val="folHlink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31" name="TextBox 30"/>
          <p:cNvSpPr txBox="1"/>
          <p:nvPr/>
        </p:nvSpPr>
        <p:spPr>
          <a:xfrm>
            <a:off x="3254752" y="1321718"/>
            <a:ext cx="3548896" cy="288030"/>
          </a:xfrm>
          <a:prstGeom prst="rect">
            <a:avLst/>
          </a:prstGeom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8000"/>
                </a:solidFill>
              </a:rPr>
              <a:t>New Products for Used Cars</a:t>
            </a:r>
            <a:endParaRPr lang="zh-CN" altLang="en-US" sz="1200" b="1">
              <a:solidFill>
                <a:srgbClr val="008000"/>
              </a:solidFill>
            </a:endParaRPr>
          </a:p>
        </p:txBody>
      </p:sp>
      <p:sp>
        <p:nvSpPr>
          <p:cNvPr id="32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BDA interviews and analysis</a:t>
            </a:r>
            <a:endParaRPr lang="en-US" altLang="zh-CN" sz="1000" i="1"/>
          </a:p>
        </p:txBody>
      </p:sp>
    </p:spTree>
    <p:extLst>
      <p:ext uri="{BB962C8B-B14F-4D97-AF65-F5344CB8AC3E}">
        <p14:creationId xmlns:p14="http://schemas.microsoft.com/office/powerpoint/2010/main" val="2516162902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2" name="Object 41" hidden="1"/>
          <p:cNvGraphicFramePr>
            <a:graphicFrameLocks noChangeAspect="1"/>
          </p:cNvGraphicFramePr>
          <p:nvPr>
            <p:custDataLst>
              <p:tags r:id="rId3"/>
            </p:custDataLst>
            <p:extLst>
              <p:ext uri="{D42A27DB-BD31-4B8C-83A1-F6EECF244321}">
                <p14:modId xmlns:p14="http://schemas.microsoft.com/office/powerpoint/2010/main" val="450160886"/>
              </p:ext>
            </p:extLst>
          </p:nvPr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think-cell Slide" r:id="rId4" imgW="158750" imgH="158750" progId="TCLayout.ActiveDocument.1">
                  <p:embed/>
                </p:oleObj>
              </mc:Choice>
              <mc:Fallback>
                <p:oleObj name="think-cell Slide" r:id="rId4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Rectangle 24" hidden="1"/>
          <p:cNvSpPr/>
          <p:nvPr>
            <p:custDataLst>
              <p:tags r:id="rId6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rgbClr r="0" g="0" b="0"/>
          </a:solidFill>
          <a:ln w="9525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endParaRPr kumimoji="0" lang="zh-CN" altLang="en-US" sz="1100" u="none" strike="noStrike" cap="none" normalizeH="0" smtClean="0">
              <a:ln>
                <a:noFill/>
              </a:ln>
              <a:solidFill>
                <a:schemeClr val="tx1"/>
              </a:solidFill>
              <a:effectLst/>
              <a:latin typeface="Tahoma"/>
              <a:ea typeface="华文楷体"/>
              <a:sym typeface="Tahoma"/>
            </a:endParaRPr>
          </a:p>
        </p:txBody>
      </p:sp>
      <p:sp>
        <p:nvSpPr>
          <p:cNvPr id="29" name="Rectangle 28"/>
          <p:cNvSpPr/>
          <p:nvPr/>
        </p:nvSpPr>
        <p:spPr bwMode="auto">
          <a:xfrm>
            <a:off x="204664" y="1772816"/>
            <a:ext cx="5832648" cy="4536504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fld id="{656CAABC-CB26-40E5-90FB-602EEAD43CDE}" type="slidenum">
              <a:rPr lang="en-GB" altLang="zh-CN"/>
              <a:t>17</a:t>
            </a:fld>
            <a:endParaRPr lang="en-GB" altLang="zh-CN"/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 bwMode="gray"/>
        <p:txBody>
          <a:bodyPr/>
          <a:lstStyle/>
          <a:p>
            <a:r>
              <a:rPr lang="en-US" altLang="zh-CN" smtClean="0"/>
              <a:t>Ganji Haoche had reached similar transaction volume with Renrenche, which is a leading C2C used car platform in China</a:t>
            </a:r>
            <a:endParaRPr lang="en-US" altLang="zh-CN"/>
          </a:p>
        </p:txBody>
      </p:sp>
      <p:sp>
        <p:nvSpPr>
          <p:cNvPr id="7" name="Rectangle 6"/>
          <p:cNvSpPr/>
          <p:nvPr/>
        </p:nvSpPr>
        <p:spPr bwMode="auto">
          <a:xfrm>
            <a:off x="5830341" y="2420888"/>
            <a:ext cx="3879379" cy="3096344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folHlink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endParaRPr kumimoji="0" lang="zh-CN" altLang="en-US" sz="1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pitchFamily="34" charset="0"/>
              <a:ea typeface="宋体" charset="-122"/>
            </a:endParaRPr>
          </a:p>
        </p:txBody>
      </p:sp>
      <p:graphicFrame>
        <p:nvGraphicFramePr>
          <p:cNvPr id="8" name="Object 7"/>
          <p:cNvGraphicFramePr>
            <a:graphicFrameLocks noChangeAspect="1"/>
          </p:cNvGraphicFramePr>
          <p:nvPr>
            <p:custDataLst>
              <p:tags r:id="rId7"/>
            </p:custDataLst>
            <p:extLst>
              <p:ext uri="{D42A27DB-BD31-4B8C-83A1-F6EECF244321}">
                <p14:modId xmlns:p14="http://schemas.microsoft.com/office/powerpoint/2010/main" val="859225716"/>
              </p:ext>
            </p:extLst>
          </p:nvPr>
        </p:nvGraphicFramePr>
        <p:xfrm>
          <a:off x="6819900" y="2971800"/>
          <a:ext cx="2171674" cy="220022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Chart" r:id="rId8" imgW="2171674" imgH="2200229" progId="MSGraph.Chart.8">
                  <p:embed/>
                </p:oleObj>
              </mc:Choice>
              <mc:Fallback>
                <p:oleObj name="Chart" r:id="rId8" imgW="2171674" imgH="220022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819900" y="2971800"/>
                        <a:ext cx="2171674" cy="220022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Rectangle 19"/>
          <p:cNvSpPr/>
          <p:nvPr>
            <p:custDataLst>
              <p:tags r:id="rId10"/>
            </p:custDataLst>
          </p:nvPr>
        </p:nvSpPr>
        <p:spPr bwMode="auto">
          <a:xfrm>
            <a:off x="6192838" y="3684588"/>
            <a:ext cx="70008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r">
              <a:spcBef>
                <a:spcPct val="0"/>
              </a:spcBef>
            </a:pPr>
            <a:fld id="{7787330A-9C01-493B-9AD3-134D59C11C8A}" type="datetime'O''''t''he''''r'' ''''''''ci''''''''''''''''t''i''e''''''s'">
              <a:rPr lang="en-US" altLang="zh-CN" sz="1100">
                <a:latin typeface="+mn-lt"/>
                <a:ea typeface="+mn-ea"/>
                <a:sym typeface="+mn-lt"/>
              </a:rPr>
              <a:pPr algn="r">
                <a:spcBef>
                  <a:spcPct val="0"/>
                </a:spcBef>
              </a:pPr>
              <a:t>Other cities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21" name="Rectangle 20"/>
          <p:cNvSpPr/>
          <p:nvPr>
            <p:custDataLst>
              <p:tags r:id="rId11"/>
            </p:custDataLst>
          </p:nvPr>
        </p:nvSpPr>
        <p:spPr bwMode="gray">
          <a:xfrm>
            <a:off x="6951663" y="3800475"/>
            <a:ext cx="5461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latin typeface="+mn-lt"/>
                <a:ea typeface="+mn-ea"/>
                <a:sym typeface="+mn-lt"/>
              </a:rPr>
              <a:t>500-600</a:t>
            </a:r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7" name="Rectangle 16"/>
          <p:cNvSpPr/>
          <p:nvPr>
            <p:custDataLst>
              <p:tags r:id="rId12"/>
            </p:custDataLst>
          </p:nvPr>
        </p:nvSpPr>
        <p:spPr bwMode="auto">
          <a:xfrm>
            <a:off x="6994525" y="5048250"/>
            <a:ext cx="6048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r">
              <a:spcBef>
                <a:spcPct val="0"/>
              </a:spcBef>
            </a:pPr>
            <a:fld id="{BA13324B-EEB1-40B6-A4E7-C81E5824399A}" type="datetime'''S''h''''''''e''ny''''''''a''n''g'''''">
              <a:rPr lang="en-US" altLang="zh-CN" sz="1100">
                <a:latin typeface="+mn-lt"/>
                <a:ea typeface="+mn-ea"/>
                <a:sym typeface="+mn-lt"/>
              </a:rPr>
              <a:pPr algn="r">
                <a:spcBef>
                  <a:spcPct val="0"/>
                </a:spcBef>
              </a:pPr>
              <a:t>Shenyang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9" name="Rectangle 18"/>
          <p:cNvSpPr/>
          <p:nvPr>
            <p:custDataLst>
              <p:tags r:id="rId13"/>
            </p:custDataLst>
          </p:nvPr>
        </p:nvSpPr>
        <p:spPr bwMode="gray">
          <a:xfrm>
            <a:off x="7429500" y="4776788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2"/>
                </a:solidFill>
              </a14:hiddenFill>
            </a:ext>
          </a:extLst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t>~</a:t>
            </a:r>
            <a:fld id="{34AFC185-E799-48E6-B099-8791BBBD5254}" type="datetime'''''''''''''''''''1''''''''''''''''''0''''''''''''''0'''''''''"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100</a:t>
            </a:fld>
            <a:endParaRPr lang="zh-CN" altLang="en-US" sz="11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6" name="Rectangle 15"/>
          <p:cNvSpPr/>
          <p:nvPr>
            <p:custDataLst>
              <p:tags r:id="rId14"/>
            </p:custDataLst>
          </p:nvPr>
        </p:nvSpPr>
        <p:spPr bwMode="auto">
          <a:xfrm>
            <a:off x="7939088" y="5100638"/>
            <a:ext cx="61595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7C1A3E65-A3AF-4DD8-8D37-CA3C465856EB}" type="datetime'''H''''''''''an''''''''''g''''''''''''z''h''o''u'''''">
              <a:rPr lang="en-US" altLang="zh-CN" sz="11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Hangzhou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8" name="Rectangle 17"/>
          <p:cNvSpPr/>
          <p:nvPr>
            <p:custDataLst>
              <p:tags r:id="rId15"/>
            </p:custDataLst>
          </p:nvPr>
        </p:nvSpPr>
        <p:spPr bwMode="gray">
          <a:xfrm>
            <a:off x="7810500" y="4849813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t>~</a:t>
            </a:r>
            <a:fld id="{3A22FE96-9E03-4FC7-83DF-9020CDB074F3}" type="datetime'''''''''''''1''''''''''''''''''00'''''''''''''''''''"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100</a:t>
            </a:fld>
            <a:endParaRPr lang="zh-CN" altLang="en-US" sz="11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5" name="Rectangle 14"/>
          <p:cNvSpPr/>
          <p:nvPr>
            <p:custDataLst>
              <p:tags r:id="rId16"/>
            </p:custDataLst>
          </p:nvPr>
        </p:nvSpPr>
        <p:spPr bwMode="auto">
          <a:xfrm>
            <a:off x="8442325" y="4932363"/>
            <a:ext cx="67786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DB8D9842-232D-415B-A5A3-AB8377DDE37C}" type="datetime'''''''''''Zh''''''''e''''n''''g''''z''h''''o''''''''u'''''''">
              <a:rPr lang="en-US" altLang="zh-CN" sz="11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Zhengzhou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22" name="Rectangle 21"/>
          <p:cNvSpPr/>
          <p:nvPr>
            <p:custDataLst>
              <p:tags r:id="rId17"/>
            </p:custDataLst>
          </p:nvPr>
        </p:nvSpPr>
        <p:spPr bwMode="gray">
          <a:xfrm>
            <a:off x="8153400" y="4673600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folHlink"/>
                </a:solidFill>
              </a14:hiddenFill>
            </a:ext>
          </a:extLst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latin typeface="+mn-lt"/>
                <a:ea typeface="+mn-ea"/>
                <a:sym typeface="+mn-lt"/>
              </a:rPr>
              <a:t>~</a:t>
            </a:r>
            <a:fld id="{3C3FA56C-21CE-4697-8B9C-EB4FDD8127F6}" type="datetime'''''''''''''''''''''''''10''''''''''''''''0'''">
              <a:rPr lang="en-US" altLang="zh-CN" sz="1100" smtClean="0"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100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1" name="Rectangle 10"/>
          <p:cNvSpPr/>
          <p:nvPr>
            <p:custDataLst>
              <p:tags r:id="rId18"/>
            </p:custDataLst>
          </p:nvPr>
        </p:nvSpPr>
        <p:spPr bwMode="auto">
          <a:xfrm>
            <a:off x="8804275" y="4562475"/>
            <a:ext cx="658813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93B73C59-17DE-43B9-87EA-9FCA3DFF38E1}" type="datetime'''C''''''''h''''''''''''''o''n''''''''gq''''i''''ng'''''''''''">
              <a:rPr lang="en-US" altLang="zh-CN" sz="11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Chongqing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4" name="Rectangle 13"/>
          <p:cNvSpPr/>
          <p:nvPr>
            <p:custDataLst>
              <p:tags r:id="rId19"/>
            </p:custDataLst>
          </p:nvPr>
        </p:nvSpPr>
        <p:spPr bwMode="gray">
          <a:xfrm>
            <a:off x="8389938" y="4394200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hlink"/>
                </a:solidFill>
              </a14:hiddenFill>
            </a:ext>
          </a:extLst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t>~</a:t>
            </a:r>
            <a:fld id="{378B2E63-56E4-4D8A-B033-9672B00918ED}" type="datetime'''''''''''1''''''''''''''''''0''''''0'''''''''''''''''''''''''"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100</a:t>
            </a:fld>
            <a:endParaRPr lang="zh-CN" altLang="en-US" sz="11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0" name="Rectangle 9"/>
          <p:cNvSpPr/>
          <p:nvPr>
            <p:custDataLst>
              <p:tags r:id="rId20"/>
            </p:custDataLst>
          </p:nvPr>
        </p:nvSpPr>
        <p:spPr bwMode="auto">
          <a:xfrm>
            <a:off x="8928100" y="4076700"/>
            <a:ext cx="5667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15E747B3-312B-4561-9C98-E6D3BB598311}" type="datetime'''''''S''''h''''''''''''''''''an''''''''gha''''i'''''''''">
              <a:rPr lang="en-US" altLang="zh-CN" sz="11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Shanghai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3" name="Rectangle 12"/>
          <p:cNvSpPr/>
          <p:nvPr>
            <p:custDataLst>
              <p:tags r:id="rId21"/>
            </p:custDataLst>
          </p:nvPr>
        </p:nvSpPr>
        <p:spPr bwMode="gray">
          <a:xfrm>
            <a:off x="8505825" y="4048125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t>~</a:t>
            </a:r>
            <a:fld id="{F46E9233-1303-4D66-82D0-92FD0506E5CF}" type="datetime'''1''''''''''''''''''''''''''''''''''''0''''0'''''''''''"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100</a:t>
            </a:fld>
            <a:endParaRPr lang="zh-CN" altLang="en-US" sz="11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9" name="Rectangle 8"/>
          <p:cNvSpPr/>
          <p:nvPr>
            <p:custDataLst>
              <p:tags r:id="rId22"/>
            </p:custDataLst>
          </p:nvPr>
        </p:nvSpPr>
        <p:spPr bwMode="auto">
          <a:xfrm>
            <a:off x="8543925" y="3140075"/>
            <a:ext cx="414338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0" tIns="0" rIns="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algn="l">
              <a:spcBef>
                <a:spcPct val="0"/>
              </a:spcBef>
            </a:pPr>
            <a:fld id="{24AD29A5-E15A-48AE-A5AD-E1007BB147ED}" type="datetime'''Be''''''''i''''''''''j''''''''in''''''''''g'''">
              <a:rPr lang="en-US" altLang="zh-CN" sz="1100">
                <a:latin typeface="+mn-lt"/>
                <a:ea typeface="+mn-ea"/>
                <a:sym typeface="+mn-lt"/>
              </a:rPr>
              <a:pPr algn="l">
                <a:spcBef>
                  <a:spcPct val="0"/>
                </a:spcBef>
              </a:pPr>
              <a:t>Beijing</a:t>
            </a:fld>
            <a:endParaRPr lang="zh-CN" altLang="en-US" sz="1100" strike="noStrike" cap="none" normalizeH="0" smtClean="0">
              <a:ln>
                <a:noFill/>
              </a:ln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12" name="Rectangle 11"/>
          <p:cNvSpPr/>
          <p:nvPr>
            <p:custDataLst>
              <p:tags r:id="rId23"/>
            </p:custDataLst>
          </p:nvPr>
        </p:nvSpPr>
        <p:spPr bwMode="gray">
          <a:xfrm>
            <a:off x="8223250" y="3392488"/>
            <a:ext cx="368300" cy="168275"/>
          </a:xfrm>
          <a:prstGeom prst="rect">
            <a:avLst/>
          </a:prstGeom>
          <a:noFill/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19050" tIns="0" rIns="19050" bIns="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t>~</a:t>
            </a:r>
            <a:fld id="{A91539B8-DCF8-4388-AEE0-DE4F7339C363}" type="datetime'''3''''''''''''''''''''''''0''''''''''''''''''0'">
              <a:rPr lang="en-US" altLang="zh-CN" sz="1100" smtClean="0">
                <a:solidFill>
                  <a:schemeClr val="bg1"/>
                </a:solidFill>
                <a:latin typeface="+mn-lt"/>
                <a:ea typeface="+mn-ea"/>
                <a:sym typeface="+mn-lt"/>
              </a:rPr>
              <a:pPr>
                <a:spcBef>
                  <a:spcPct val="0"/>
                </a:spcBef>
              </a:pPr>
              <a:t>300</a:t>
            </a:fld>
            <a:endParaRPr lang="zh-CN" altLang="en-US" sz="1100" strike="noStrike" cap="none" normalizeH="0" smtClean="0">
              <a:ln>
                <a:noFill/>
              </a:ln>
              <a:solidFill>
                <a:schemeClr val="bg1"/>
              </a:solidFill>
              <a:effectLst/>
              <a:latin typeface="+mn-lt"/>
              <a:ea typeface="+mn-ea"/>
              <a:sym typeface="+mn-lt"/>
            </a:endParaRPr>
          </a:p>
        </p:txBody>
      </p:sp>
      <p:sp>
        <p:nvSpPr>
          <p:cNvPr id="23" name="Rectangle 22"/>
          <p:cNvSpPr/>
          <p:nvPr/>
        </p:nvSpPr>
        <p:spPr bwMode="auto">
          <a:xfrm>
            <a:off x="5974549" y="2276872"/>
            <a:ext cx="3590962" cy="28803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100" b="1" i="0" u="none" strike="noStrike" cap="none" normalizeH="0" baseline="0" smtClean="0">
                <a:ln>
                  <a:noFill/>
                </a:ln>
                <a:solidFill>
                  <a:srgbClr val="008000"/>
                </a:solidFill>
                <a:effectLst/>
                <a:latin typeface="+mj-lt"/>
                <a:ea typeface="+mj-ea"/>
              </a:rPr>
              <a:t>Ganji Haoche’s Transaction Volume, May 2015 (Total: 1,300-1,400)</a:t>
            </a:r>
            <a:endParaRPr kumimoji="0" lang="zh-CN" altLang="en-US" sz="1100" b="1" i="0" u="none" strike="noStrike" cap="none" normalizeH="0" baseline="0" smtClean="0">
              <a:ln>
                <a:noFill/>
              </a:ln>
              <a:solidFill>
                <a:srgbClr val="008000"/>
              </a:solidFill>
              <a:effectLst/>
              <a:latin typeface="+mj-lt"/>
              <a:ea typeface="+mj-ea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109320" y="2924944"/>
            <a:ext cx="1008112" cy="216024"/>
          </a:xfrm>
          <a:prstGeom prst="rect">
            <a:avLst/>
          </a:prstGeom>
          <a:ln w="9525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rgbClr val="000000"/>
                </a:solidFill>
                <a:latin typeface="Tahoma"/>
                <a:ea typeface="宋体" charset="-122"/>
                <a:cs typeface="+mn-cs"/>
              </a:defRPr>
            </a:lvl9pPr>
          </a:lstStyle>
          <a:p>
            <a:pPr marL="153988" indent="-153988" algn="l">
              <a:buClr>
                <a:schemeClr val="accent1"/>
              </a:buClr>
            </a:pPr>
            <a:r>
              <a:rPr lang="en-US" altLang="zh-CN" sz="1000" i="1" smtClean="0"/>
              <a:t>Unit: #</a:t>
            </a:r>
            <a:endParaRPr lang="zh-CN" altLang="en-US" sz="1000" i="1" smtClean="0"/>
          </a:p>
        </p:txBody>
      </p:sp>
      <p:sp>
        <p:nvSpPr>
          <p:cNvPr id="30" name="Rectangle 29"/>
          <p:cNvSpPr/>
          <p:nvPr/>
        </p:nvSpPr>
        <p:spPr bwMode="auto">
          <a:xfrm>
            <a:off x="1082385" y="1638325"/>
            <a:ext cx="4077207" cy="288032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166688" marR="0" indent="-166688" algn="ctr" defTabSz="914400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SzTx/>
            </a:pPr>
            <a:r>
              <a:rPr kumimoji="0" lang="en-US" altLang="zh-CN" sz="1200" b="1" i="0" u="none" strike="noStrike" cap="none" normalizeH="0" baseline="0" smtClean="0">
                <a:ln>
                  <a:noFill/>
                </a:ln>
                <a:solidFill>
                  <a:srgbClr val="008000"/>
                </a:solidFill>
                <a:effectLst/>
                <a:latin typeface="+mj-lt"/>
                <a:ea typeface="+mj-ea"/>
              </a:rPr>
              <a:t>Comparison Between Ganji Haoche and Renrenche</a:t>
            </a: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rgbClr val="008000"/>
              </a:solidFill>
              <a:effectLst/>
              <a:latin typeface="+mj-lt"/>
              <a:ea typeface="+mj-ea"/>
            </a:endParaRPr>
          </a:p>
        </p:txBody>
      </p:sp>
      <p:graphicFrame>
        <p:nvGraphicFramePr>
          <p:cNvPr id="31" name="Table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736071"/>
              </p:ext>
            </p:extLst>
          </p:nvPr>
        </p:nvGraphicFramePr>
        <p:xfrm>
          <a:off x="420689" y="2440308"/>
          <a:ext cx="5040560" cy="3652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2530"/>
                <a:gridCol w="1654015"/>
                <a:gridCol w="1654015"/>
              </a:tblGrid>
              <a:tr h="404406">
                <a:tc>
                  <a:txBody>
                    <a:bodyPr vert="horz" wrap="square"/>
                    <a:lstStyle/>
                    <a:p>
                      <a:endParaRPr lang="zh-CN" altLang="en-US" sz="1000">
                        <a:solidFill>
                          <a:srgbClr val="008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err="1" smtClean="0">
                          <a:solidFill>
                            <a:srgbClr val="008000"/>
                          </a:solidFill>
                        </a:rPr>
                        <a:t>Renrenche</a:t>
                      </a:r>
                      <a:endParaRPr lang="zh-CN" altLang="en-US" sz="1000" smtClean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rgbClr val="008000"/>
                          </a:solidFill>
                        </a:rPr>
                        <a:t>Ganji Haoche</a:t>
                      </a:r>
                      <a:endParaRPr lang="zh-CN" altLang="en-US" sz="1000" smtClean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3257">
                <a:tc>
                  <a:txBody>
                    <a:bodyPr vert="horz" wrap="square"/>
                    <a:lstStyle/>
                    <a:p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</a:rPr>
                        <a:t>Transaction Volume, May 2015</a:t>
                      </a:r>
                      <a:endParaRPr lang="zh-CN" altLang="en-US" sz="10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1,350 (</a:t>
                      </a:r>
                      <a:r>
                        <a:rPr lang="en-US" altLang="zh-CN" sz="1000" baseline="0" smtClean="0">
                          <a:solidFill>
                            <a:sysClr val="windowText" lastClr="000000"/>
                          </a:solidFill>
                        </a:rPr>
                        <a:t> less than 1,000 if B2C transaction volume is exluded)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1,300 - 1,400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4406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</a:rPr>
                        <a:t>Launch Time</a:t>
                      </a:r>
                      <a:endParaRPr lang="zh-CN" altLang="en-US" sz="1000" b="1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July, 2014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December,</a:t>
                      </a:r>
                      <a:r>
                        <a:rPr lang="en-US" altLang="zh-CN" sz="1000" baseline="0" smtClean="0">
                          <a:solidFill>
                            <a:sysClr val="windowText" lastClr="000000"/>
                          </a:solidFill>
                        </a:rPr>
                        <a:t> 2014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404406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</a:rPr>
                        <a:t>City Coverage</a:t>
                      </a:r>
                      <a:endParaRPr lang="zh-CN" altLang="en-US" sz="1000" b="1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16</a:t>
                      </a:r>
                      <a:endParaRPr lang="zh-CN" altLang="en-US" sz="100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22</a:t>
                      </a:r>
                      <a:endParaRPr lang="zh-CN" altLang="en-US" sz="100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3257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</a:rPr>
                        <a:t>Number of staff</a:t>
                      </a:r>
                      <a:endParaRPr lang="zh-CN" altLang="en-US" sz="1000" b="1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410 in total by</a:t>
                      </a:r>
                      <a:r>
                        <a:rPr lang="en-US" altLang="zh-CN" sz="1000" baseline="0" smtClean="0">
                          <a:solidFill>
                            <a:sysClr val="windowText" lastClr="000000"/>
                          </a:solidFill>
                        </a:rPr>
                        <a:t> the end of April 2015, of which there’re 88 sales and 139 inspectors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There’re 100 sales and 100 inspectors separately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3257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b="1" smtClean="0">
                          <a:solidFill>
                            <a:sysClr val="windowText" lastClr="000000"/>
                          </a:solidFill>
                        </a:rPr>
                        <a:t>Large-scale Marketing Activities</a:t>
                      </a:r>
                      <a:endParaRPr lang="zh-CN" altLang="en-US" sz="1000" b="1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A fuel card worth</a:t>
                      </a:r>
                      <a:r>
                        <a:rPr lang="en-US" altLang="zh-CN" sz="1000" baseline="0" smtClean="0">
                          <a:solidFill>
                            <a:sysClr val="windowText" lastClr="000000"/>
                          </a:solidFill>
                        </a:rPr>
                        <a:t> of RMB 1,000 will be sent to some of the sellers and buyers</a:t>
                      </a:r>
                      <a:endParaRPr lang="zh-CN" altLang="en-US" sz="100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1000" smtClean="0">
                          <a:solidFill>
                            <a:sysClr val="windowText" lastClr="000000"/>
                          </a:solidFill>
                        </a:rPr>
                        <a:t>A fuel card worth</a:t>
                      </a:r>
                      <a:r>
                        <a:rPr lang="en-US" altLang="zh-CN" sz="1000" baseline="0" smtClean="0">
                          <a:solidFill>
                            <a:sysClr val="windowText" lastClr="000000"/>
                          </a:solidFill>
                        </a:rPr>
                        <a:t> of RMB 3,000 will be sent to all of the sellers and buyers</a:t>
                      </a:r>
                      <a:endParaRPr lang="zh-CN" altLang="en-US" sz="1000" smtClean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lg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8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3" name="Text Box 4"/>
          <p:cNvSpPr txBox="1">
            <a:spLocks noChangeArrowheads="1"/>
          </p:cNvSpPr>
          <p:nvPr/>
        </p:nvSpPr>
        <p:spPr bwMode="gray">
          <a:xfrm>
            <a:off x="752475" y="6597650"/>
            <a:ext cx="3168650" cy="2444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1pPr>
            <a:lvl2pPr marL="4572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2pPr>
            <a:lvl3pPr marL="9144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3pPr>
            <a:lvl4pPr marL="13716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4pPr>
            <a:lvl5pPr marL="1828800" algn="ctr" rtl="0" fontAlgn="base">
              <a:spcBef>
                <a:spcPct val="50000"/>
              </a:spcBef>
              <a:spcAft>
                <a:spcPct val="0"/>
              </a:spcAft>
              <a:buClr>
                <a:schemeClr val="tx1"/>
              </a:buClr>
              <a:buFont typeface="Tahoma" pitchFamily="34" charset="0"/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Tahoma" pitchFamily="34" charset="0"/>
                <a:ea typeface="宋体" charset="-122"/>
                <a:cs typeface="+mn-cs"/>
              </a:defRPr>
            </a:lvl9pPr>
          </a:lstStyle>
          <a:p>
            <a:pPr marL="342900" indent="-342900" algn="l"/>
            <a:r>
              <a:rPr lang="en-US" altLang="zh-CN" sz="1000" i="1"/>
              <a:t>Source: </a:t>
            </a:r>
            <a:r>
              <a:rPr lang="en-US" altLang="zh-CN" sz="1000" i="1" smtClean="0"/>
              <a:t>BDA interviews and analysis</a:t>
            </a:r>
            <a:endParaRPr lang="en-US" altLang="zh-CN" sz="1000" i="1"/>
          </a:p>
        </p:txBody>
      </p:sp>
    </p:spTree>
    <p:extLst>
      <p:ext uri="{BB962C8B-B14F-4D97-AF65-F5344CB8AC3E}">
        <p14:creationId xmlns:p14="http://schemas.microsoft.com/office/powerpoint/2010/main" val="507184506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884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https://d.book118.com/208043054052006027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5u9vcNJf_0O7w3e8rhMKOg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5u9vcNJf_0O7w3e8rhMKOg"/>
</p:tagLst>
</file>

<file path=ppt/tags/tag7.xml><?xml version="1.0" encoding="utf-8"?>
<p:tagLst xmlns:p="http://schemas.openxmlformats.org/presentationml/2006/main">
  <p:tag name="THINKCELLSHAPEDONOTDELETE" val="thinkcellActiveDocDoNotDelete"/>
</p:tagLst>
</file>

<file path=ppt/tags/tag8.xml><?xml version="1.0" encoding="utf-8"?>
<p:tagLst xmlns:p="http://schemas.openxmlformats.org/presentationml/2006/main">
  <p:tag name="THINKCELLSHAPEDONOTDELETE" val="thinkcellActiveDocDoNotDelete"/>
</p:tagLst>
</file>

<file path=ppt/tags/tag9.xml><?xml version="1.0" encoding="utf-8"?>
<p:tagLst xmlns:p="http://schemas.openxmlformats.org/presentationml/2006/main">
  <p:tag name="THINKCELLSHAPEDONOTDELETE" val="thinkcellActiveDocDoNotDelete"/>
</p:tagLst>
</file>

<file path=ppt/tags/tag10.xml><?xml version="1.0" encoding="utf-8"?>
<p:tagLst xmlns:p="http://schemas.openxmlformats.org/presentationml/2006/main">
  <p:tag name="THINKCELLSHAPEDONOTDELETE" val="t5u9vcNJf_0O7w3e8rhMKOg"/>
</p:tagLst>
</file>

<file path=ppt/tags/tag11.xml><?xml version="1.0" encoding="utf-8"?>
<p:tagLst xmlns:p="http://schemas.openxmlformats.org/presentationml/2006/main">
  <p:tag name="THINKCELLSHAPEDONOTDELETE" val="thinkcellActiveDocDoNotDelete"/>
</p:tagLst>
</file>

<file path=ppt/tags/tag12.xml><?xml version="1.0" encoding="utf-8"?>
<p:tagLst xmlns:p="http://schemas.openxmlformats.org/presentationml/2006/main">
  <p:tag name="THINKCELLSHAPEDONOTDELETE" val="thinkcellActiveDocDoNotDelete"/>
</p:tagLst>
</file>

<file path=ppt/tags/tag13.xml><?xml version="1.0" encoding="utf-8"?>
<p:tagLst xmlns:p="http://schemas.openxmlformats.org/presentationml/2006/main">
  <p:tag name="THINKCELLSHAPEDONOTDELETE" val="thinkcellActiveDocDoNotDelete"/>
</p:tagLst>
</file>

<file path=ppt/tags/tag14.xml><?xml version="1.0" encoding="utf-8"?>
<p:tagLst xmlns:p="http://schemas.openxmlformats.org/presentationml/2006/main">
  <p:tag name="THINKCELLSHAPEDONOTDELETE" val="thinkcellActiveDocDoNotDelete"/>
</p:tagLst>
</file>

<file path=ppt/tags/tag15.xml><?xml version="1.0" encoding="utf-8"?>
<p:tagLst xmlns:p="http://schemas.openxmlformats.org/presentationml/2006/main">
  <p:tag name="THINKCELLSHAPEDONOTDELETE" val="thinkcellActiveDocDoNotDelete"/>
</p:tagLst>
</file>

<file path=ppt/tags/tag16.xml><?xml version="1.0" encoding="utf-8"?>
<p:tagLst xmlns:p="http://schemas.openxmlformats.org/presentationml/2006/main">
  <p:tag name="THINKCELLSHAPEDONOTDELETE" val="t5u9vcNJf_0O7w3e8rhMKOg"/>
</p:tagLst>
</file>

<file path=ppt/tags/tag17.xml><?xml version="1.0" encoding="utf-8"?>
<p:tagLst xmlns:p="http://schemas.openxmlformats.org/presentationml/2006/main">
  <p:tag name="THINKCELLSHAPEDONOTDELETE" val="thinkcellActiveDocDoNotDelete"/>
</p:tagLst>
</file>

<file path=ppt/tags/tag18.xml><?xml version="1.0" encoding="utf-8"?>
<p:tagLst xmlns:p="http://schemas.openxmlformats.org/presentationml/2006/main">
  <p:tag name="THINKCELLSHAPEDONOTDELETE" val="tZa9Y323FjEOuyRQ.Uw.5hA"/>
</p:tagLst>
</file>

<file path=ppt/tags/tag19.xml><?xml version="1.0" encoding="utf-8"?>
<p:tagLst xmlns:p="http://schemas.openxmlformats.org/presentationml/2006/main">
  <p:tag name="THINKCELLSHAPEDONOTDELETE" val="t5JjBN_2WhEi7TXRl3lr6RQ"/>
</p:tagLst>
</file>

<file path=ppt/tags/tag20.xml><?xml version="1.0" encoding="utf-8"?>
<p:tagLst xmlns:p="http://schemas.openxmlformats.org/presentationml/2006/main">
  <p:tag name="THINKCELLSHAPEDONOTDELETE" val="tiXn4bAuySk.C6aKou5vDXw"/>
</p:tagLst>
</file>

<file path=ppt/tags/tag21.xml><?xml version="1.0" encoding="utf-8"?>
<p:tagLst xmlns:p="http://schemas.openxmlformats.org/presentationml/2006/main">
  <p:tag name="THINKCELLSHAPEDONOTDELETE" val="tDdm45dTj0EePfjhwDyZM0w"/>
</p:tagLst>
</file>

<file path=ppt/tags/tag22.xml><?xml version="1.0" encoding="utf-8"?>
<p:tagLst xmlns:p="http://schemas.openxmlformats.org/presentationml/2006/main">
  <p:tag name="THINKCELLSHAPEDONOTDELETE" val="t_9oZSZutJ0iR1s2PCERHnw"/>
</p:tagLst>
</file>

<file path=ppt/tags/tag23.xml><?xml version="1.0" encoding="utf-8"?>
<p:tagLst xmlns:p="http://schemas.openxmlformats.org/presentationml/2006/main">
  <p:tag name="THINKCELLSHAPEDONOTDELETE" val="tHr5Rp8jfhEeTvR56Eb9Lfg"/>
</p:tagLst>
</file>

<file path=ppt/tags/tag24.xml><?xml version="1.0" encoding="utf-8"?>
<p:tagLst xmlns:p="http://schemas.openxmlformats.org/presentationml/2006/main">
  <p:tag name="THINKCELLSHAPEDONOTDELETE" val="tqe5VPCHwuEuZQsODB3gRtw"/>
</p:tagLst>
</file>

<file path=ppt/tags/tag25.xml><?xml version="1.0" encoding="utf-8"?>
<p:tagLst xmlns:p="http://schemas.openxmlformats.org/presentationml/2006/main">
  <p:tag name="THINKCELLSHAPEDONOTDELETE" val="ts0XClqJ1FkaspCL8K98rQw"/>
</p:tagLst>
</file>

<file path=ppt/tags/tag26.xml><?xml version="1.0" encoding="utf-8"?>
<p:tagLst xmlns:p="http://schemas.openxmlformats.org/presentationml/2006/main">
  <p:tag name="THINKCELLSHAPEDONOTDELETE" val="tG5acRmDnUUSsiO5iluCYWw"/>
</p:tagLst>
</file>

<file path=ppt/tags/tag27.xml><?xml version="1.0" encoding="utf-8"?>
<p:tagLst xmlns:p="http://schemas.openxmlformats.org/presentationml/2006/main">
  <p:tag name="THINKCELLSHAPEDONOTDELETE" val="tAw0Nb18eNU6FinpSmPXZqQ"/>
</p:tagLst>
</file>

<file path=ppt/tags/tag28.xml><?xml version="1.0" encoding="utf-8"?>
<p:tagLst xmlns:p="http://schemas.openxmlformats.org/presentationml/2006/main">
  <p:tag name="THINKCELLSHAPEDONOTDELETE" val="tMna615ocWEu9ISDuL63Crg"/>
</p:tagLst>
</file>

<file path=ppt/tags/tag29.xml><?xml version="1.0" encoding="utf-8"?>
<p:tagLst xmlns:p="http://schemas.openxmlformats.org/presentationml/2006/main">
  <p:tag name="THINKCELLSHAPEDONOTDELETE" val="t_sJxfGyLOUChkOl_PgQz1w"/>
</p:tagLst>
</file>

<file path=ppt/tags/tag30.xml><?xml version="1.0" encoding="utf-8"?>
<p:tagLst xmlns:p="http://schemas.openxmlformats.org/presentationml/2006/main">
  <p:tag name="THINKCELLSHAPEDONOTDELETE" val="tQhJSx1mgu0.LABqd5Tt86A"/>
</p:tagLst>
</file>

<file path=ppt/tags/tag31.xml><?xml version="1.0" encoding="utf-8"?>
<p:tagLst xmlns:p="http://schemas.openxmlformats.org/presentationml/2006/main">
  <p:tag name="THINKCELLSHAPEDONOTDELETE" val="tE5pd9ADf3UCHDcfvzHMeFA"/>
</p:tagLst>
</file>

<file path=ppt/tags/tag32.xml><?xml version="1.0" encoding="utf-8"?>
<p:tagLst xmlns:p="http://schemas.openxmlformats.org/presentationml/2006/main">
  <p:tag name="THINKCELLSHAPEDONOTDELETE" val="t0JorLU9cBUSTB1TIhsdWfA"/>
</p:tagLst>
</file>

<file path=ppt/tags/tag33.xml><?xml version="1.0" encoding="utf-8"?>
<p:tagLst xmlns:p="http://schemas.openxmlformats.org/presentationml/2006/main">
  <p:tag name="THINKCELLSHAPEDONOTDELETE" val="tJEQLcYcGKkaXwwRShozQow"/>
</p:tagLst>
</file>

<file path=ppt/tags/tag34.xml><?xml version="1.0" encoding="utf-8"?>
<p:tagLst xmlns:p="http://schemas.openxmlformats.org/presentationml/2006/main">
  <p:tag name="THINKCELLSHAPEDONOTDELETE" val="t3P0SsBC3DkmR4ceTWGagEw"/>
</p:tagLst>
</file>

<file path=ppt/tags/tag35.xml><?xml version="1.0" encoding="utf-8"?>
<p:tagLst xmlns:p="http://schemas.openxmlformats.org/presentationml/2006/main">
  <p:tag name="THINKCELLSHAPEDONOTDELETE" val="toF03oU8400.J.aeXzB4jow"/>
</p:tagLst>
</file>

<file path=ppt/tags/tag36.xml><?xml version="1.0" encoding="utf-8"?>
<p:tagLst xmlns:p="http://schemas.openxmlformats.org/presentationml/2006/main">
  <p:tag name="THINKCELLSHAPEDONOTDELETE" val="tGJinAvontECDU8bX6SK.Qw"/>
</p:tagLst>
</file>

<file path=ppt/tags/tag37.xml><?xml version="1.0" encoding="utf-8"?>
<p:tagLst xmlns:p="http://schemas.openxmlformats.org/presentationml/2006/main">
  <p:tag name="THINKCELLSHAPEDONOTDELETE" val="twrWVCiO.FkanW.X7sTP0Zw"/>
</p:tagLst>
</file>

<file path=ppt/tags/tag38.xml><?xml version="1.0" encoding="utf-8"?>
<p:tagLst xmlns:p="http://schemas.openxmlformats.org/presentationml/2006/main">
  <p:tag name="THINKCELLSHAPEDONOTDELETE" val="tpzvvjtoPbU.WsDpQ_FfmAQ"/>
</p:tagLst>
</file>

<file path=ppt/tags/tag39.xml><?xml version="1.0" encoding="utf-8"?>
<p:tagLst xmlns:p="http://schemas.openxmlformats.org/presentationml/2006/main">
  <p:tag name="THINKCELLSHAPEDONOTDELETE" val="tMEn.KIhj8kWkl_MGQAH7xg"/>
</p:tagLst>
</file>

<file path=ppt/tags/tag40.xml><?xml version="1.0" encoding="utf-8"?>
<p:tagLst xmlns:p="http://schemas.openxmlformats.org/presentationml/2006/main">
  <p:tag name="THINKCELLSHAPEDONOTDELETE" val="tZK3TD8ZtrESNARvliRleLg"/>
</p:tagLst>
</file>

<file path=ppt/tags/tag41.xml><?xml version="1.0" encoding="utf-8"?>
<p:tagLst xmlns:p="http://schemas.openxmlformats.org/presentationml/2006/main">
  <p:tag name="THINKCELLSHAPEDONOTDELETE" val="tRCQ1GKY7jEq10drPFxbLTA"/>
</p:tagLst>
</file>

<file path=ppt/tags/tag42.xml><?xml version="1.0" encoding="utf-8"?>
<p:tagLst xmlns:p="http://schemas.openxmlformats.org/presentationml/2006/main">
  <p:tag name="THINKCELLSHAPEDONOTDELETE" val="tdfysHpn5EE21uAt5NQToeg"/>
</p:tagLst>
</file>

<file path=ppt/tags/tag43.xml><?xml version="1.0" encoding="utf-8"?>
<p:tagLst xmlns:p="http://schemas.openxmlformats.org/presentationml/2006/main">
  <p:tag name="THINKCELLSHAPEDONOTDELETE" val="tnz6U68hiTUy3VpCFDWSiWw"/>
</p:tagLst>
</file>

<file path=ppt/tags/tag44.xml><?xml version="1.0" encoding="utf-8"?>
<p:tagLst xmlns:p="http://schemas.openxmlformats.org/presentationml/2006/main">
  <p:tag name="THINKCELLSHAPEDONOTDELETE" val="tUGSThZh7UkWoOgnA.wiT0w"/>
</p:tagLst>
</file>

<file path=ppt/tags/tag45.xml><?xml version="1.0" encoding="utf-8"?>
<p:tagLst xmlns:p="http://schemas.openxmlformats.org/presentationml/2006/main">
  <p:tag name="THINKCELLSHAPEDONOTDELETE" val="tak9Fvw5F1kO.5xMUzCMbvg"/>
</p:tagLst>
</file>

<file path=ppt/tags/tag46.xml><?xml version="1.0" encoding="utf-8"?>
<p:tagLst xmlns:p="http://schemas.openxmlformats.org/presentationml/2006/main">
  <p:tag name="THINKCELLSHAPEDONOTDELETE" val="tZRvVtvfxNUS_euWrTe5WoQ"/>
</p:tagLst>
</file>

<file path=ppt/tags/tag47.xml><?xml version="1.0" encoding="utf-8"?>
<p:tagLst xmlns:p="http://schemas.openxmlformats.org/presentationml/2006/main">
  <p:tag name="THINKCELLSHAPEDONOTDELETE" val="twEslN.8RykerzDSBqSHBMg"/>
</p:tagLst>
</file>

<file path=ppt/tags/tag48.xml><?xml version="1.0" encoding="utf-8"?>
<p:tagLst xmlns:p="http://schemas.openxmlformats.org/presentationml/2006/main">
  <p:tag name="THINKCELLSHAPEDONOTDELETE" val="tkh5QRpQvi0WzrTxs53gHLw"/>
</p:tagLst>
</file>

<file path=ppt/tags/tag49.xml><?xml version="1.0" encoding="utf-8"?>
<p:tagLst xmlns:p="http://schemas.openxmlformats.org/presentationml/2006/main">
  <p:tag name="THINKCELLSHAPEDONOTDELETE" val="taiWnt7IjvUebSJKhirYZYQ"/>
</p:tagLst>
</file>

<file path=ppt/tags/tag50.xml><?xml version="1.0" encoding="utf-8"?>
<p:tagLst xmlns:p="http://schemas.openxmlformats.org/presentationml/2006/main">
  <p:tag name="THINKCELLSHAPEDONOTDELETE" val="tLzu1U0RI_kiKjH8JWOvDYg"/>
</p:tagLst>
</file>

<file path=ppt/tags/tag51.xml><?xml version="1.0" encoding="utf-8"?>
<p:tagLst xmlns:p="http://schemas.openxmlformats.org/presentationml/2006/main">
  <p:tag name="THINKCELLSHAPEDONOTDELETE" val="tv.p50Aq6uUC6RDHhjnGg3g"/>
</p:tagLst>
</file>

<file path=ppt/tags/tag52.xml><?xml version="1.0" encoding="utf-8"?>
<p:tagLst xmlns:p="http://schemas.openxmlformats.org/presentationml/2006/main">
  <p:tag name="THINKCELLSHAPEDONOTDELETE" val="t2zQWR5ag7kqFao686K31bQ"/>
</p:tagLst>
</file>

<file path=ppt/tags/tag53.xml><?xml version="1.0" encoding="utf-8"?>
<p:tagLst xmlns:p="http://schemas.openxmlformats.org/presentationml/2006/main">
  <p:tag name="THINKCELLSHAPEDONOTDELETE" val="twgTYoF.LTEmz_eKRvyZI5g"/>
</p:tagLst>
</file>

<file path=ppt/tags/tag54.xml><?xml version="1.0" encoding="utf-8"?>
<p:tagLst xmlns:p="http://schemas.openxmlformats.org/presentationml/2006/main">
  <p:tag name="THINKCELLSHAPEDONOTDELETE" val="t4mZ18R.3UEOe3uZEs81v2g"/>
</p:tagLst>
</file>

<file path=ppt/tags/tag55.xml><?xml version="1.0" encoding="utf-8"?>
<p:tagLst xmlns:p="http://schemas.openxmlformats.org/presentationml/2006/main">
  <p:tag name="THINKCELLSHAPEDONOTDELETE" val="tqNBA.yu4RkCm65eFVshyEA"/>
</p:tagLst>
</file>

<file path=ppt/tags/tag56.xml><?xml version="1.0" encoding="utf-8"?>
<p:tagLst xmlns:p="http://schemas.openxmlformats.org/presentationml/2006/main">
  <p:tag name="THINKCELLSHAPEDONOTDELETE" val="tb_DDHipFU0uCS0xc_Mlkog"/>
</p:tagLst>
</file>

<file path=ppt/tags/tag57.xml><?xml version="1.0" encoding="utf-8"?>
<p:tagLst xmlns:p="http://schemas.openxmlformats.org/presentationml/2006/main">
  <p:tag name="THINKCELLSHAPEDONOTDELETE" val="t89DVPbj_HES.SfIKTX8t7A"/>
</p:tagLst>
</file>

<file path=ppt/tags/tag58.xml><?xml version="1.0" encoding="utf-8"?>
<p:tagLst xmlns:p="http://schemas.openxmlformats.org/presentationml/2006/main">
  <p:tag name="THINKCELLSHAPEDONOTDELETE" val="tVQZn82b3T0mwNPGUCfAm6Q"/>
</p:tagLst>
</file>

<file path=ppt/tags/tag59.xml><?xml version="1.0" encoding="utf-8"?>
<p:tagLst xmlns:p="http://schemas.openxmlformats.org/presentationml/2006/main">
  <p:tag name="THINKCELLSHAPEDONOTDELETE" val="tB9x0xJ0AtUGaugsbTedsYQ"/>
</p:tagLst>
</file>

<file path=ppt/tags/tag60.xml><?xml version="1.0" encoding="utf-8"?>
<p:tagLst xmlns:p="http://schemas.openxmlformats.org/presentationml/2006/main">
  <p:tag name="THINKCELLSHAPEDONOTDELETE" val="tQFf_1mOOlUad1PiheJIRXQ"/>
</p:tagLst>
</file>

<file path=ppt/tags/tag61.xml><?xml version="1.0" encoding="utf-8"?>
<p:tagLst xmlns:p="http://schemas.openxmlformats.org/presentationml/2006/main">
  <p:tag name="THINKCELLSHAPEDONOTDELETE" val="tNmJFnU4w0EqXj7zqn.Ot1Q"/>
</p:tagLst>
</file>

<file path=ppt/tags/tag62.xml><?xml version="1.0" encoding="utf-8"?>
<p:tagLst xmlns:p="http://schemas.openxmlformats.org/presentationml/2006/main">
  <p:tag name="THINKCELLSHAPEDONOTDELETE" val="tC4uiXFsjfkeYZiT6khR4fw"/>
</p:tagLst>
</file>

<file path=ppt/tags/tag63.xml><?xml version="1.0" encoding="utf-8"?>
<p:tagLst xmlns:p="http://schemas.openxmlformats.org/presentationml/2006/main">
  <p:tag name="THINKCELLSHAPEDONOTDELETE" val="tsAYH6DyUMkWHNMYi9UhWqA"/>
</p:tagLst>
</file>

<file path=ppt/tags/tag64.xml><?xml version="1.0" encoding="utf-8"?>
<p:tagLst xmlns:p="http://schemas.openxmlformats.org/presentationml/2006/main">
  <p:tag name="THINKCELLSHAPEDONOTDELETE" val="t7V_eLkN.LUm3JmsnuUioJg"/>
</p:tagLst>
</file>

<file path=ppt/tags/tag65.xml><?xml version="1.0" encoding="utf-8"?>
<p:tagLst xmlns:p="http://schemas.openxmlformats.org/presentationml/2006/main">
  <p:tag name="THINKCELLSHAPEDONOTDELETE" val="tVRpKX81P2kWPCZWYcm12SQ"/>
</p:tagLst>
</file>

<file path=ppt/tags/tag66.xml><?xml version="1.0" encoding="utf-8"?>
<p:tagLst xmlns:p="http://schemas.openxmlformats.org/presentationml/2006/main">
  <p:tag name="THINKCELLSHAPEDONOTDELETE" val="tUMfpIbaYn0GvDTsuSuPoww"/>
</p:tagLst>
</file>

<file path=ppt/tags/tag67.xml><?xml version="1.0" encoding="utf-8"?>
<p:tagLst xmlns:p="http://schemas.openxmlformats.org/presentationml/2006/main">
  <p:tag name="THINKCELLSHAPEDONOTDELETE" val="tz02XnWHbTEy4.W6Qa8H9QQ"/>
</p:tagLst>
</file>

<file path=ppt/tags/tag68.xml><?xml version="1.0" encoding="utf-8"?>
<p:tagLst xmlns:p="http://schemas.openxmlformats.org/presentationml/2006/main">
  <p:tag name="THINKCELLSHAPEDONOTDELETE" val="tCP02fEbL.0yIKndIBn.gQg"/>
</p:tagLst>
</file>

<file path=ppt/tags/tag69.xml><?xml version="1.0" encoding="utf-8"?>
<p:tagLst xmlns:p="http://schemas.openxmlformats.org/presentationml/2006/main">
  <p:tag name="THINKCELLSHAPEDONOTDELETE" val="tglj67mZIc0.Hy7yfh0Zc7Q"/>
</p:tagLst>
</file>

<file path=ppt/tags/tag70.xml><?xml version="1.0" encoding="utf-8"?>
<p:tagLst xmlns:p="http://schemas.openxmlformats.org/presentationml/2006/main">
  <p:tag name="THINKCELLSHAPEDONOTDELETE" val="t0DfHOryuEkCHxHdKAbiWVw"/>
</p:tagLst>
</file>

<file path=ppt/tags/tag71.xml><?xml version="1.0" encoding="utf-8"?>
<p:tagLst xmlns:p="http://schemas.openxmlformats.org/presentationml/2006/main">
  <p:tag name="THINKCELLSHAPEDONOTDELETE" val="tlFhsIHHV1kCSdbhkcTJ2oA"/>
</p:tagLst>
</file>

<file path=ppt/tags/tag72.xml><?xml version="1.0" encoding="utf-8"?>
<p:tagLst xmlns:p="http://schemas.openxmlformats.org/presentationml/2006/main">
  <p:tag name="THINKCELLSHAPEDONOTDELETE" val="t_BsQP3bHG0.fOJ5ncw60ig"/>
</p:tagLst>
</file>

<file path=ppt/tags/tag73.xml><?xml version="1.0" encoding="utf-8"?>
<p:tagLst xmlns:p="http://schemas.openxmlformats.org/presentationml/2006/main">
  <p:tag name="THINKCELLSHAPEDONOTDELETE" val="t0U2DaTh6CEWKyxHlfznKdA"/>
</p:tagLst>
</file>

<file path=ppt/tags/tag74.xml><?xml version="1.0" encoding="utf-8"?>
<p:tagLst xmlns:p="http://schemas.openxmlformats.org/presentationml/2006/main">
  <p:tag name="THINKCELLSHAPEDONOTDELETE" val="tjDW8PSEB1kOgjash5Kg4bA"/>
</p:tagLst>
</file>

<file path=ppt/tags/tag75.xml><?xml version="1.0" encoding="utf-8"?>
<p:tagLst xmlns:p="http://schemas.openxmlformats.org/presentationml/2006/main">
  <p:tag name="THINKCELLSHAPEDONOTDELETE" val="t43Twd0COqE2Eabrg.MEKog"/>
</p:tagLst>
</file>

<file path=ppt/tags/tag76.xml><?xml version="1.0" encoding="utf-8"?>
<p:tagLst xmlns:p="http://schemas.openxmlformats.org/presentationml/2006/main">
  <p:tag name="THINKCELLSHAPEDONOTDELETE" val="tYhcAbgTBIEuqWDk8x2x10A"/>
</p:tagLst>
</file>

<file path=ppt/tags/tag77.xml><?xml version="1.0" encoding="utf-8"?>
<p:tagLst xmlns:p="http://schemas.openxmlformats.org/presentationml/2006/main">
  <p:tag name="THINKCELLSHAPEDONOTDELETE" val="t8TFIO4kRykqYPCQVCUAaJQ"/>
</p:tagLst>
</file>

<file path=ppt/tags/tag78.xml><?xml version="1.0" encoding="utf-8"?>
<p:tagLst xmlns:p="http://schemas.openxmlformats.org/presentationml/2006/main">
  <p:tag name="THINKCELLSHAPEDONOTDELETE" val="to1B9XkcFnEy_xLryt02O_w"/>
</p:tagLst>
</file>

<file path=ppt/tags/tag79.xml><?xml version="1.0" encoding="utf-8"?>
<p:tagLst xmlns:p="http://schemas.openxmlformats.org/presentationml/2006/main">
  <p:tag name="THINKCELLSHAPEDONOTDELETE" val="tXglhalMwjUy_JMw_vuEtfw"/>
</p:tagLst>
</file>

<file path=ppt/tags/tag80.xml><?xml version="1.0" encoding="utf-8"?>
<p:tagLst xmlns:p="http://schemas.openxmlformats.org/presentationml/2006/main">
  <p:tag name="THINKCELLSHAPEDONOTDELETE" val="t1VlvzYwxdU.78eDHjpY4lA"/>
</p:tagLst>
</file>

<file path=ppt/tags/tag81.xml><?xml version="1.0" encoding="utf-8"?>
<p:tagLst xmlns:p="http://schemas.openxmlformats.org/presentationml/2006/main">
  <p:tag name="THINKCELLSHAPEDONOTDELETE" val="tcNy1IWFRpEafa5gC5.MPQA"/>
</p:tagLst>
</file>

<file path=ppt/tags/tag82.xml><?xml version="1.0" encoding="utf-8"?>
<p:tagLst xmlns:p="http://schemas.openxmlformats.org/presentationml/2006/main">
  <p:tag name="THINKCELLSHAPEDONOTDELETE" val="tHbSejIiHQ0CjhS8aHq6HgQ"/>
</p:tagLst>
</file>

<file path=ppt/tags/tag83.xml><?xml version="1.0" encoding="utf-8"?>
<p:tagLst xmlns:p="http://schemas.openxmlformats.org/presentationml/2006/main">
  <p:tag name="THINKCELLSHAPEDONOTDELETE" val="tr4IGLmeS6ky_o7qQavfdrg"/>
</p:tagLst>
</file>

<file path=ppt/tags/tag84.xml><?xml version="1.0" encoding="utf-8"?>
<p:tagLst xmlns:p="http://schemas.openxmlformats.org/presentationml/2006/main">
  <p:tag name="THINKCELLSHAPEDONOTDELETE" val="tVM0ZlOFaNESqSZ7mPbdVEA"/>
</p:tagLst>
</file>

<file path=ppt/tags/tag85.xml><?xml version="1.0" encoding="utf-8"?>
<p:tagLst xmlns:p="http://schemas.openxmlformats.org/presentationml/2006/main">
  <p:tag name="THINKCELLSHAPEDONOTDELETE" val="t5HL.a0KZJE.YIKfvJN1sSA"/>
</p:tagLst>
</file>

<file path=ppt/tags/tag86.xml><?xml version="1.0" encoding="utf-8"?>
<p:tagLst xmlns:p="http://schemas.openxmlformats.org/presentationml/2006/main">
  <p:tag name="THINKCELLSHAPEDONOTDELETE" val="tJswOMjvGp0KTBjDrkEY9qQ"/>
</p:tagLst>
</file>

<file path=ppt/tags/tag87.xml><?xml version="1.0" encoding="utf-8"?>
<p:tagLst xmlns:p="http://schemas.openxmlformats.org/presentationml/2006/main">
  <p:tag name="THINKCELLSHAPEDONOTDELETE" val="tw8EhM3LH40WJkCa2Xi8JKQ"/>
</p:tagLst>
</file>

<file path=ppt/tags/tag88.xml><?xml version="1.0" encoding="utf-8"?>
<p:tagLst xmlns:p="http://schemas.openxmlformats.org/presentationml/2006/main">
  <p:tag name="THINKCELLSHAPEDONOTDELETE" val="tRkAeoUZ_4UmpLQwHd4UcjA"/>
</p:tagLst>
</file>

<file path=ppt/tags/tag89.xml><?xml version="1.0" encoding="utf-8"?>
<p:tagLst xmlns:p="http://schemas.openxmlformats.org/presentationml/2006/main">
  <p:tag name="THINKCELLSHAPEDONOTDELETE" val="tS5VfAYiu70yVaB4wDCBkfg"/>
</p:tagLst>
</file>

<file path=ppt/tags/tag90.xml><?xml version="1.0" encoding="utf-8"?>
<p:tagLst xmlns:p="http://schemas.openxmlformats.org/presentationml/2006/main">
  <p:tag name="THINKCELLSHAPEDONOTDELETE" val="tVQ3u6eWq.kerP2RobsknfA"/>
</p:tagLst>
</file>

<file path=ppt/tags/tag91.xml><?xml version="1.0" encoding="utf-8"?>
<p:tagLst xmlns:p="http://schemas.openxmlformats.org/presentationml/2006/main">
  <p:tag name="THINKCELLSHAPEDONOTDELETE" val="tzQwzhiMsEkCigqqEDtH2cg"/>
</p:tagLst>
</file>

<file path=ppt/tags/tag92.xml><?xml version="1.0" encoding="utf-8"?>
<p:tagLst xmlns:p="http://schemas.openxmlformats.org/presentationml/2006/main">
  <p:tag name="THINKCELLSHAPEDONOTDELETE" val="t8RP.POsp_0OE79ool3Nn5w"/>
</p:tagLst>
</file>

<file path=ppt/tags/tag93.xml><?xml version="1.0" encoding="utf-8"?>
<p:tagLst xmlns:p="http://schemas.openxmlformats.org/presentationml/2006/main">
  <p:tag name="THINKCELLSHAPEDONOTDELETE" val="tcnEFI5xPyU.opVlLgQrJIg"/>
</p:tagLst>
</file>

<file path=ppt/tags/tag94.xml><?xml version="1.0" encoding="utf-8"?>
<p:tagLst xmlns:p="http://schemas.openxmlformats.org/presentationml/2006/main">
  <p:tag name="THINKCELLSHAPEDONOTDELETE" val="tz19dSK8B2UWkbfKVBDYr2g"/>
</p:tagLst>
</file>

<file path=ppt/tags/tag95.xml><?xml version="1.0" encoding="utf-8"?>
<p:tagLst xmlns:p="http://schemas.openxmlformats.org/presentationml/2006/main">
  <p:tag name="THINKCELLSHAPEDONOTDELETE" val="tirHwqxSZnEyzNlMjpRy5hw"/>
</p:tagLst>
</file>

<file path=ppt/tags/tag96.xml><?xml version="1.0" encoding="utf-8"?>
<p:tagLst xmlns:p="http://schemas.openxmlformats.org/presentationml/2006/main">
  <p:tag name="THINKCELLSHAPEDONOTDELETE" val="tFnjx5Luhrky3RKAhMGinMA"/>
</p:tagLst>
</file>

<file path=ppt/tags/tag97.xml><?xml version="1.0" encoding="utf-8"?>
<p:tagLst xmlns:p="http://schemas.openxmlformats.org/presentationml/2006/main">
  <p:tag name="THINKCELLSHAPEDONOTDELETE" val="tKK8TdMcD7EONCx8jyO4LEA"/>
</p:tagLst>
</file>

<file path=ppt/tags/tag98.xml><?xml version="1.0" encoding="utf-8"?>
<p:tagLst xmlns:p="http://schemas.openxmlformats.org/presentationml/2006/main">
  <p:tag name="THINKCELLSHAPEDONOTDELETE" val="t2QSr0J5ROUmhcAND_DiNaQ"/>
</p:tagLst>
</file>

<file path=ppt/tags/tag99.xml><?xml version="1.0" encoding="utf-8"?>
<p:tagLst xmlns:p="http://schemas.openxmlformats.org/presentationml/2006/main">
  <p:tag name="THINKCELLSHAPEDONOTDELETE" val="tnbcHdgWTU0G60BjaR5v82g"/>
</p:tagLst>
</file>

<file path=ppt/tags/tag100.xml><?xml version="1.0" encoding="utf-8"?>
<p:tagLst xmlns:p="http://schemas.openxmlformats.org/presentationml/2006/main">
  <p:tag name="THINKCELLSHAPEDONOTDELETE" val="ttDaeLJaRSUO4iVlIs4f8Xg"/>
</p:tagLst>
</file>

<file path=ppt/tags/tag101.xml><?xml version="1.0" encoding="utf-8"?>
<p:tagLst xmlns:p="http://schemas.openxmlformats.org/presentationml/2006/main">
  <p:tag name="THINKCELLSHAPEDONOTDELETE" val="tIfbgGkkGfkW1FUHZY5Mfmw"/>
</p:tagLst>
</file>

<file path=ppt/tags/tag102.xml><?xml version="1.0" encoding="utf-8"?>
<p:tagLst xmlns:p="http://schemas.openxmlformats.org/presentationml/2006/main">
  <p:tag name="THINKCELLSHAPEDONOTDELETE" val="tqf9X4rgG90akuOjTIfscig"/>
</p:tagLst>
</file>

<file path=ppt/tags/tag103.xml><?xml version="1.0" encoding="utf-8"?>
<p:tagLst xmlns:p="http://schemas.openxmlformats.org/presentationml/2006/main">
  <p:tag name="THINKCELLSHAPEDONOTDELETE" val="tLbOW8329LEOl.mMcKZmnlA"/>
</p:tagLst>
</file>

<file path=ppt/tags/tag104.xml><?xml version="1.0" encoding="utf-8"?>
<p:tagLst xmlns:p="http://schemas.openxmlformats.org/presentationml/2006/main">
  <p:tag name="THINKCELLSHAPEDONOTDELETE" val="tkREUpMJTaEqKIKrEv9uUEA"/>
</p:tagLst>
</file>

<file path=ppt/tags/tag105.xml><?xml version="1.0" encoding="utf-8"?>
<p:tagLst xmlns:p="http://schemas.openxmlformats.org/presentationml/2006/main">
  <p:tag name="THINKCELLSHAPEDONOTDELETE" val="topAGPehcLEaqr4bqzP0dkw"/>
</p:tagLst>
</file>

<file path=ppt/tags/tag106.xml><?xml version="1.0" encoding="utf-8"?>
<p:tagLst xmlns:p="http://schemas.openxmlformats.org/presentationml/2006/main">
  <p:tag name="THINKCELLSHAPEDONOTDELETE" val="tcTkdV96eJ06SPTAE8tgEgA"/>
</p:tagLst>
</file>

<file path=ppt/tags/tag107.xml><?xml version="1.0" encoding="utf-8"?>
<p:tagLst xmlns:p="http://schemas.openxmlformats.org/presentationml/2006/main">
  <p:tag name="THINKCELLSHAPEDONOTDELETE" val="tGQUFG0F6HE6.sjRtfsmcxQ"/>
</p:tagLst>
</file>

<file path=ppt/tags/tag108.xml><?xml version="1.0" encoding="utf-8"?>
<p:tagLst xmlns:p="http://schemas.openxmlformats.org/presentationml/2006/main">
  <p:tag name="THINKCELLSHAPEDONOTDELETE" val="tFs3tx45TzkSYj8jy7pkxWA"/>
</p:tagLst>
</file>

<file path=ppt/tags/tag109.xml><?xml version="1.0" encoding="utf-8"?>
<p:tagLst xmlns:p="http://schemas.openxmlformats.org/presentationml/2006/main">
  <p:tag name="THINKCELLSHAPEDONOTDELETE" val="tYPRqCDZYm0inOo3CZ33pJA"/>
</p:tagLst>
</file>

<file path=ppt/tags/tag110.xml><?xml version="1.0" encoding="utf-8"?>
<p:tagLst xmlns:p="http://schemas.openxmlformats.org/presentationml/2006/main">
  <p:tag name="THINKCELLSHAPEDONOTDELETE" val="tL2xZq9pJ5UymKPXF28s_eg"/>
</p:tagLst>
</file>

<file path=ppt/tags/tag111.xml><?xml version="1.0" encoding="utf-8"?>
<p:tagLst xmlns:p="http://schemas.openxmlformats.org/presentationml/2006/main">
  <p:tag name="THINKCELLSHAPEDONOTDELETE" val="tzYx55ELFak.iKhJ0BVRuxw"/>
</p:tagLst>
</file>

<file path=ppt/tags/tag112.xml><?xml version="1.0" encoding="utf-8"?>
<p:tagLst xmlns:p="http://schemas.openxmlformats.org/presentationml/2006/main">
  <p:tag name="THINKCELLSHAPEDONOTDELETE" val="tRjmhuUm4T06FdQznFwvf5g"/>
</p:tagLst>
</file>

<file path=ppt/tags/tag113.xml><?xml version="1.0" encoding="utf-8"?>
<p:tagLst xmlns:p="http://schemas.openxmlformats.org/presentationml/2006/main">
  <p:tag name="THINKCELLSHAPEDONOTDELETE" val="tod6MQV.W5ke034HZ3zipyw"/>
</p:tagLst>
</file>

<file path=ppt/tags/tag114.xml><?xml version="1.0" encoding="utf-8"?>
<p:tagLst xmlns:p="http://schemas.openxmlformats.org/presentationml/2006/main">
  <p:tag name="THINKCELLSHAPEDONOTDELETE" val="tfS1075.O60KdFEuA9dDJtg"/>
</p:tagLst>
</file>

<file path=ppt/tags/tag115.xml><?xml version="1.0" encoding="utf-8"?>
<p:tagLst xmlns:p="http://schemas.openxmlformats.org/presentationml/2006/main">
  <p:tag name="THINKCELLSHAPEDONOTDELETE" val="t9.Mj5wyK10KZigwjjn3PaA"/>
</p:tagLst>
</file>

<file path=ppt/tags/tag116.xml><?xml version="1.0" encoding="utf-8"?>
<p:tagLst xmlns:p="http://schemas.openxmlformats.org/presentationml/2006/main">
  <p:tag name="THINKCELLSHAPEDONOTDELETE" val="tKJLVwh4_hUONstkBH9OjWA"/>
</p:tagLst>
</file>

<file path=ppt/tags/tag117.xml><?xml version="1.0" encoding="utf-8"?>
<p:tagLst xmlns:p="http://schemas.openxmlformats.org/presentationml/2006/main">
  <p:tag name="THINKCELLSHAPEDONOTDELETE" val="tMqo_tjm4O0yWH7zzVCtprQ"/>
</p:tagLst>
</file>

<file path=ppt/tags/tag118.xml><?xml version="1.0" encoding="utf-8"?>
<p:tagLst xmlns:p="http://schemas.openxmlformats.org/presentationml/2006/main">
  <p:tag name="THINKCELLSHAPEDONOTDELETE" val="tQxIfuBVCCUilN1FV.3D7Ig"/>
</p:tagLst>
</file>

<file path=ppt/tags/tag119.xml><?xml version="1.0" encoding="utf-8"?>
<p:tagLst xmlns:p="http://schemas.openxmlformats.org/presentationml/2006/main">
  <p:tag name="THINKCELLSHAPEDONOTDELETE" val="t64XhIg.6UUS8sdeqCtRm0w"/>
</p:tagLst>
</file>

<file path=ppt/tags/tag120.xml><?xml version="1.0" encoding="utf-8"?>
<p:tagLst xmlns:p="http://schemas.openxmlformats.org/presentationml/2006/main">
  <p:tag name="THINKCELLSHAPEDONOTDELETE" val="t8JF_dF3COEyR7lrFqgsHbw"/>
</p:tagLst>
</file>

<file path=ppt/tags/tag121.xml><?xml version="1.0" encoding="utf-8"?>
<p:tagLst xmlns:p="http://schemas.openxmlformats.org/presentationml/2006/main">
  <p:tag name="THINKCELLSHAPEDONOTDELETE" val="tey4oYISj3kWm67Qctog9mQ"/>
</p:tagLst>
</file>

<file path=ppt/tags/tag122.xml><?xml version="1.0" encoding="utf-8"?>
<p:tagLst xmlns:p="http://schemas.openxmlformats.org/presentationml/2006/main">
  <p:tag name="THINKCELLSHAPEDONOTDELETE" val="txx.4fwl1dUqvtDzDV1ZZ5w"/>
</p:tagLst>
</file>

<file path=ppt/tags/tag123.xml><?xml version="1.0" encoding="utf-8"?>
<p:tagLst xmlns:p="http://schemas.openxmlformats.org/presentationml/2006/main">
  <p:tag name="THINKCELLSHAPEDONOTDELETE" val="tYM3nWb1D.kCWH7tSXmhvaA"/>
</p:tagLst>
</file>

<file path=ppt/tags/tag124.xml><?xml version="1.0" encoding="utf-8"?>
<p:tagLst xmlns:p="http://schemas.openxmlformats.org/presentationml/2006/main">
  <p:tag name="THINKCELLSHAPEDONOTDELETE" val="tvyCEfsdGV02PV8vk5O4Rfg"/>
</p:tagLst>
</file>

<file path=ppt/tags/tag125.xml><?xml version="1.0" encoding="utf-8"?>
<p:tagLst xmlns:p="http://schemas.openxmlformats.org/presentationml/2006/main">
  <p:tag name="THINKCELLSHAPEDONOTDELETE" val="tcKiVdsp1QUivbxJaLTb_oQ"/>
</p:tagLst>
</file>

<file path=ppt/tags/tag126.xml><?xml version="1.0" encoding="utf-8"?>
<p:tagLst xmlns:p="http://schemas.openxmlformats.org/presentationml/2006/main">
  <p:tag name="THINKCELLSHAPEDONOTDELETE" val="teCmS965C4ECk.kLOy1wPZg"/>
</p:tagLst>
</file>

<file path=ppt/tags/tag127.xml><?xml version="1.0" encoding="utf-8"?>
<p:tagLst xmlns:p="http://schemas.openxmlformats.org/presentationml/2006/main">
  <p:tag name="TEXTBOX" val="gelb"/>
</p:tagLst>
</file>

<file path=ppt/tags/tag128.xml><?xml version="1.0" encoding="utf-8"?>
<p:tagLst xmlns:p="http://schemas.openxmlformats.org/presentationml/2006/main">
  <p:tag name="THINKCELLSHAPEDONOTDELETE" val="thinkcellActiveDocDoNotDelete"/>
</p:tagLst>
</file>

<file path=ppt/tags/tag129.xml><?xml version="1.0" encoding="utf-8"?>
<p:tagLst xmlns:p="http://schemas.openxmlformats.org/presentationml/2006/main">
  <p:tag name="THINKCELLSHAPEDONOTDELETE" val="thinkcellActiveDocDoNotDelete"/>
</p:tagLst>
</file>

<file path=ppt/tags/tag130.xml><?xml version="1.0" encoding="utf-8"?>
<p:tagLst xmlns:p="http://schemas.openxmlformats.org/presentationml/2006/main">
  <p:tag name="THINKCELLSHAPEDONOTDELETE" val="t5u9vcNJf_0O7w3e8rhMKOg"/>
</p:tagLst>
</file>

<file path=ppt/tags/tag131.xml><?xml version="1.0" encoding="utf-8"?>
<p:tagLst xmlns:p="http://schemas.openxmlformats.org/presentationml/2006/main">
  <p:tag name="THINKCELLSHAPEDONOTDELETE" val="thinkcellActiveDocDoNotDelete"/>
</p:tagLst>
</file>

<file path=ppt/tags/tag132.xml><?xml version="1.0" encoding="utf-8"?>
<p:tagLst xmlns:p="http://schemas.openxmlformats.org/presentationml/2006/main">
  <p:tag name="THINKCELLSHAPEDONOTDELETE" val="thinkcellActiveDocDoNotDelete"/>
</p:tagLst>
</file>

<file path=ppt/tags/tag133.xml><?xml version="1.0" encoding="utf-8"?>
<p:tagLst xmlns:p="http://schemas.openxmlformats.org/presentationml/2006/main">
  <p:tag name="THINKCELLSHAPEDONOTDELETE" val="tvS.PSg4jPUqmC6LaFvtnlA"/>
</p:tagLst>
</file>

<file path=ppt/tags/tag134.xml><?xml version="1.0" encoding="utf-8"?>
<p:tagLst xmlns:p="http://schemas.openxmlformats.org/presentationml/2006/main">
  <p:tag name="THINKCELLSHAPEDONOTDELETE" val="tM9DY2iqhaEyxx.5eUZlDuw"/>
</p:tagLst>
</file>

<file path=ppt/tags/tag135.xml><?xml version="1.0" encoding="utf-8"?>
<p:tagLst xmlns:p="http://schemas.openxmlformats.org/presentationml/2006/main">
  <p:tag name="THINKCELLSHAPEDONOTDELETE" val="tBUYACCGgSkqNlS6pI5.KMA"/>
</p:tagLst>
</file>

<file path=ppt/tags/tag136.xml><?xml version="1.0" encoding="utf-8"?>
<p:tagLst xmlns:p="http://schemas.openxmlformats.org/presentationml/2006/main">
  <p:tag name="THINKCELLSHAPEDONOTDELETE" val="tISFs2s8dlk.ikoX.LaSesg"/>
</p:tagLst>
</file>

<file path=ppt/tags/tag137.xml><?xml version="1.0" encoding="utf-8"?>
<p:tagLst xmlns:p="http://schemas.openxmlformats.org/presentationml/2006/main">
  <p:tag name="THINKCELLSHAPEDONOTDELETE" val="t2xT_TDgdjEyzUf6Mljg8rg"/>
</p:tagLst>
</file>

<file path=ppt/tags/tag138.xml><?xml version="1.0" encoding="utf-8"?>
<p:tagLst xmlns:p="http://schemas.openxmlformats.org/presentationml/2006/main">
  <p:tag name="THINKCELLSHAPEDONOTDELETE" val="tq3K6___FT0mTD9cdfkLZAQ"/>
</p:tagLst>
</file>

<file path=ppt/tags/tag139.xml><?xml version="1.0" encoding="utf-8"?>
<p:tagLst xmlns:p="http://schemas.openxmlformats.org/presentationml/2006/main">
  <p:tag name="THINKCELLSHAPEDONOTDELETE" val="tU1nedwYFJk.bpkM6hd4ETg"/>
</p:tagLst>
</file>

<file path=ppt/tags/tag140.xml><?xml version="1.0" encoding="utf-8"?>
<p:tagLst xmlns:p="http://schemas.openxmlformats.org/presentationml/2006/main">
  <p:tag name="THINKCELLSHAPEDONOTDELETE" val="t90dRnxmAg0OtM.gOg4Sh.Q"/>
</p:tagLst>
</file>

<file path=ppt/tags/tag141.xml><?xml version="1.0" encoding="utf-8"?>
<p:tagLst xmlns:p="http://schemas.openxmlformats.org/presentationml/2006/main">
  <p:tag name="THINKCELLSHAPEDONOTDELETE" val="t159MqGn39kaCeFPfzKr.Yw"/>
</p:tagLst>
</file>

<file path=ppt/tags/tag142.xml><?xml version="1.0" encoding="utf-8"?>
<p:tagLst xmlns:p="http://schemas.openxmlformats.org/presentationml/2006/main">
  <p:tag name="THINKCELLSHAPEDONOTDELETE" val="tMFQ3pZzxiU6glPTv3Z1yKA"/>
</p:tagLst>
</file>

<file path=ppt/tags/tag143.xml><?xml version="1.0" encoding="utf-8"?>
<p:tagLst xmlns:p="http://schemas.openxmlformats.org/presentationml/2006/main">
  <p:tag name="THINKCELLSHAPEDONOTDELETE" val="tICYYWOYISUSxwGTzbqr_DQ"/>
</p:tagLst>
</file>

<file path=ppt/tags/tag144.xml><?xml version="1.0" encoding="utf-8"?>
<p:tagLst xmlns:p="http://schemas.openxmlformats.org/presentationml/2006/main">
  <p:tag name="THINKCELLSHAPEDONOTDELETE" val="txkn5X77rZE.fmCvVjbHpSQ"/>
</p:tagLst>
</file>

<file path=ppt/tags/tag145.xml><?xml version="1.0" encoding="utf-8"?>
<p:tagLst xmlns:p="http://schemas.openxmlformats.org/presentationml/2006/main">
  <p:tag name="THINKCELLSHAPEDONOTDELETE" val="toEBzGndTYkKp.PVToPwAcw"/>
</p:tagLst>
</file>

<file path=ppt/tags/tag146.xml><?xml version="1.0" encoding="utf-8"?>
<p:tagLst xmlns:p="http://schemas.openxmlformats.org/presentationml/2006/main">
  <p:tag name="THINKCELLSHAPEDONOTDELETE" val="tE.z.Ed2pt0uQlrLUGZIUKA"/>
</p:tagLst>
</file>

<file path=ppt/tags/tag147.xml><?xml version="1.0" encoding="utf-8"?>
<p:tagLst xmlns:p="http://schemas.openxmlformats.org/presentationml/2006/main">
  <p:tag name="THINKCELLSHAPEDONOTDELETE" val="tdwl4VvFQq02SC0yQkmHJsg"/>
</p:tagLst>
</file>

<file path=ppt/tags/tag148.xml><?xml version="1.0" encoding="utf-8"?>
<p:tagLst xmlns:p="http://schemas.openxmlformats.org/presentationml/2006/main">
  <p:tag name="THINKCELLSHAPEDONOTDELETE" val="t7N5SN8sPnkW8xI1IxEkqvA"/>
</p:tagLst>
</file>

<file path=ppt/tags/tag1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ank">
  <a:themeElements>
    <a:clrScheme name="BDA">
      <a:dk1>
        <a:srgbClr val="000000"/>
      </a:dk1>
      <a:lt1>
        <a:srgbClr val="FFFFFF"/>
      </a:lt1>
      <a:dk2>
        <a:srgbClr val="007300"/>
      </a:dk2>
      <a:lt2>
        <a:srgbClr val="7F7F7F"/>
      </a:lt2>
      <a:accent1>
        <a:srgbClr val="007300"/>
      </a:accent1>
      <a:accent2>
        <a:srgbClr val="336600"/>
      </a:accent2>
      <a:accent3>
        <a:srgbClr val="FCF5C2"/>
      </a:accent3>
      <a:accent4>
        <a:srgbClr val="000000"/>
      </a:accent4>
      <a:accent5>
        <a:srgbClr val="DCDCDC"/>
      </a:accent5>
      <a:accent6>
        <a:srgbClr val="007300"/>
      </a:accent6>
      <a:hlink>
        <a:srgbClr val="7F7F7F"/>
      </a:hlink>
      <a:folHlink>
        <a:srgbClr val="BDBDBD"/>
      </a:folHlink>
    </a:clrScheme>
    <a:fontScheme name="BDA">
      <a:majorFont>
        <a:latin typeface="Tahoma"/>
        <a:ea typeface="华文楷体"/>
        <a:cs typeface="Arial"/>
      </a:majorFont>
      <a:minorFont>
        <a:latin typeface="Tahoma"/>
        <a:ea typeface="华文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noFill/>
        <a:ln w="9525" cap="flat" cmpd="sng" algn="ctr">
          <a:solidFill>
            <a:schemeClr val="folHlink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rtlCol="0" anchor="ctr" anchorCtr="0" compatLnSpc="1">
        <a:prstTxWarp prst="textNoShape">
          <a:avLst/>
        </a:prstTxWarp>
        <a:noAutofit/>
      </a:bodyPr>
      <a:lstStyle>
        <a:defPPr marL="166688" marR="0" indent="-166688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>
            <a:schemeClr val="tx1"/>
          </a:buClr>
          <a:buSzTx/>
          <a:tabLst/>
          <a:defRPr kumimoji="0" sz="14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chemeClr val="folHlink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  <a:spAutoFit/>
      </a:bodyPr>
      <a:lstStyle>
        <a:defPPr marL="342900" marR="0" indent="-342900" algn="ctr" defTabSz="914400" rtl="0" eaLnBrk="1" fontAlgn="base" latinLnBrk="0" hangingPunct="1">
          <a:lnSpc>
            <a:spcPct val="100000"/>
          </a:lnSpc>
          <a:spcBef>
            <a:spcPct val="50000"/>
          </a:spcBef>
          <a:spcAft>
            <a:spcPct val="0"/>
          </a:spcAft>
          <a:buClr>
            <a:schemeClr val="tx1"/>
          </a:buClr>
          <a:buSzTx/>
          <a:buFont typeface="Tahoma" pitchFamily="34" charset="0"/>
          <a:buNone/>
          <a:tabLst/>
          <a:defRPr kumimoji="0" lang="zh-CN" alt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宋体" charset="-122"/>
          </a:defRPr>
        </a:defPPr>
      </a:lstStyle>
    </a:lnDef>
    <a:txDef>
      <a:spPr>
        <a:ln w="9525">
          <a:noFill/>
        </a:ln>
      </a:spPr>
      <a:bodyPr wrap="square" rtlCol="0">
        <a:noAutofit/>
      </a:bodyPr>
      <a:lstStyle>
        <a:defPPr marL="153988" indent="-153988" algn="l">
          <a:buClr>
            <a:schemeClr val="accent1"/>
          </a:buClr>
          <a:buFont typeface="Tahoma" pitchFamily="34" charset="0"/>
          <a:buChar char="•"/>
          <a:defRPr dirty="0" smtClean="0"/>
        </a:defPPr>
      </a:lstStyle>
      <a:style>
        <a:lnRef idx="2">
          <a:schemeClr val="accent1"/>
        </a:lnRef>
        <a:fillRef idx="1">
          <a:schemeClr val="lt1"/>
        </a:fillRef>
        <a:effectRef idx="0">
          <a:schemeClr val="accent1"/>
        </a:effectRef>
        <a:fontRef idx="minor">
          <a:schemeClr val="dk1"/>
        </a:fontRef>
      </a:style>
    </a:tx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8000"/>
        </a:dk2>
        <a:lt2>
          <a:srgbClr val="C0C0C0"/>
        </a:lt2>
        <a:accent1>
          <a:srgbClr val="C0C0C0"/>
        </a:accent1>
        <a:accent2>
          <a:srgbClr val="00800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7300"/>
        </a:accent6>
        <a:hlink>
          <a:srgbClr val="6699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192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Tahoma</vt:lpstr>
      <vt:lpstr>华文楷体</vt:lpstr>
      <vt:lpstr>宋体</vt:lpstr>
      <vt:lpstr>Beijing</vt:lpstr>
      <vt:lpstr>Office Theme</vt:lpstr>
      <vt:lpstr>Quarterly Tracking on WUBA and Ganji (2Q 2015)</vt:lpstr>
      <vt:lpstr>Table of Contents</vt:lpstr>
      <vt:lpstr>Executive Summary</vt:lpstr>
      <vt:lpstr>Table of Contents</vt:lpstr>
      <vt:lpstr>Ganji experienced a clear YoY drop in PC traffic in 2Q 2015, while WUBA maintained its growth (1/2)</vt:lpstr>
      <vt:lpstr>Ganji experienced a clear YoY drop in PC traffic in 2Q 2015, while WUBA maintained its growth (2/2)</vt:lpstr>
      <vt:lpstr>Table of Contents</vt:lpstr>
      <vt:lpstr>According to iResearch, Ganji’s mobile traffic has been declining drastically YoY in 2Q, while WUBA’s continued to enjoy strong growth during the same period (1/2)</vt:lpstr>
      <vt:lpstr>According to iResearch, Ganji’s mobile traffic has been declining drastically YoY in 2Q, while WUBA’s continued to enjoy strong growth during the same period (2/2)</vt:lpstr>
      <vt:lpstr>TalkingData also show that WUBA’s MAUs and app installations increased YoY while Ganji’s declined in 2Q (1/2)</vt:lpstr>
      <vt:lpstr>TalkingData also show that WUBA’s MAUs and app installations increased YoY while Ganji’s declined in 2Q (2/2)</vt:lpstr>
      <vt:lpstr>Table of Contents</vt:lpstr>
      <vt:lpstr>WUBA’s existing listing business may realize 99% YoY growth in 2015; However, Ganji’s YoY growth rate will likely drop to 85%</vt:lpstr>
      <vt:lpstr>In the sample cities, WUBA’s revenue growth was much healthier than Ganji’s, which tended to be either extremely high or dismally low</vt:lpstr>
      <vt:lpstr>Table of Contents</vt:lpstr>
      <vt:lpstr>58 Kuaipai is still being launched, while Ganji Haoche had reached a monthly transaction volume of about 1,300 - 1,400 used cars in May</vt:lpstr>
      <vt:lpstr>Ganji Haoche had reached similar transaction volume with Renrenche, which is a leading C2C used car platform in China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2024-09-05T05:38:07.809</cp:lastPrinted>
  <dcterms:created xsi:type="dcterms:W3CDTF">2024-09-04T21:38:07Z</dcterms:created>
  <dcterms:modified xsi:type="dcterms:W3CDTF">2024-09-04T21:38:12Z</dcterms:modified>
</cp:coreProperties>
</file>