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0C43A-3526-46FE-A65F-E34F68953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69367-F079-4DA0-935E-249FAD939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48E07-3208-477D-B87C-1F52E81C4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D0A38-6EC4-4CB2-AFAB-1F009823A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B93895-3BE7-45A7-B351-D0F3F2BBA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2A6D83-79F5-4FEF-925E-74168FA9B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499BB2-CF85-45D7-8520-630DF81E9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89864-1739-4205-8F43-317ED4C63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A1F46-3FCF-4415-B17A-60CE32FAB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D28A3-6BDA-4F10-81E9-AF8914F81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83220-EC09-403D-9292-1E0F94D45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2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1.jpeg" /><Relationship Id="rId13" Type="http://schemas.openxmlformats.org/officeDocument/2006/relationships/tags" Target="../tags/tag1.xml" /><Relationship Id="rId14" Type="http://schemas.openxmlformats.org/officeDocument/2006/relationships/image" Target="file:///D:\qq&#25991;&#20214;\712321467\Image\C2C\Image2\%7b75232B38-A165-1FB7-499C-2E1C792CACB5%7d.png" TargetMode="External" /><Relationship Id="rId15" Type="http://schemas.openxmlformats.org/officeDocument/2006/relationships/image" Target="../media/image2.png" /><Relationship Id="rId16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pic>
        <p:nvPicPr>
          <p:cNvPr id="2" name="图片 1" descr="12"/>
          <p:cNvPicPr>
            <a:picLocks noChangeAspect="1"/>
          </p:cNvPicPr>
          <p:nvPr userDrawn="1"/>
        </p:nvPicPr>
        <p:blipFill>
          <a:blip r:embed="rId12"/>
          <a:srcRect l="5041" t="10450" r="9263" b="7440"/>
          <a:stretch>
            <a:fillRect/>
          </a:stretch>
        </p:blipFill>
        <p:spPr>
          <a:xfrm>
            <a:off x="0" y="0"/>
            <a:ext cx="9144000" cy="6833870"/>
          </a:xfrm>
          <a:prstGeom prst="rect">
            <a:avLst/>
          </a:prstGeom>
        </p:spPr>
      </p:pic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pic>
        <p:nvPicPr>
          <p:cNvPr id="2" name="图片 1" descr="12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l="5041" t="10450" r="9263" b="7440"/>
          <a:stretch>
            <a:fillRect/>
          </a:stretch>
        </p:blipFill>
        <p:spPr>
          <a:xfrm>
            <a:off x="0" y="0"/>
            <a:ext cx="9144000" cy="6833870"/>
          </a:xfrm>
          <a:prstGeom prst="rect">
            <a:avLst/>
          </a:prstGeom>
        </p:spPr>
      </p:pic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15" r:link="rId1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5003702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WordArt 2" title=""/>
          <p:cNvSpPr/>
          <p:nvPr/>
        </p:nvSpPr>
        <p:spPr>
          <a:xfrm>
            <a:off x="500063" y="3141663"/>
            <a:ext cx="8286750" cy="21605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0000"/>
                </a:solidFill>
                <a:effectLst>
                  <a:outerShdw dist="35921" dir="2699999" algn="ctr" rotWithShape="0">
                    <a:srgbClr val="C0C0C0">
                      <a:alpha val="75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议论文的结构及论证方法</a:t>
            </a:r>
            <a:endParaRPr lang="zh-CN" altLang="en-US" sz="2400" b="1">
              <a:solidFill>
                <a:srgbClr val="FF0000"/>
              </a:solidFill>
              <a:effectLst>
                <a:outerShdw dist="35921" dir="2699999" algn="ctr" rotWithShape="0">
                  <a:srgbClr val="C0C0C0">
                    <a:alpha val="75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147" name="Text Box 3" title=""/>
          <p:cNvSpPr txBox="1"/>
          <p:nvPr/>
        </p:nvSpPr>
        <p:spPr>
          <a:xfrm>
            <a:off x="1384300" y="698500"/>
            <a:ext cx="184150" cy="3667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 b="1">
              <a:latin typeface="Arial" pitchFamily="34" charset="0"/>
            </a:endParaRPr>
          </a:p>
        </p:txBody>
      </p:sp>
      <p:sp>
        <p:nvSpPr>
          <p:cNvPr id="6148" name="Text Box 4" title=""/>
          <p:cNvSpPr txBox="1"/>
          <p:nvPr/>
        </p:nvSpPr>
        <p:spPr>
          <a:xfrm>
            <a:off x="611188" y="981075"/>
            <a:ext cx="7056437" cy="9144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 sz="5400" b="1">
              <a:latin typeface="Haettenschweiler" pitchFamily="34" charset="0"/>
              <a:ea typeface="楷体_GB2312" pitchFamily="49" charset="-122"/>
            </a:endParaRPr>
          </a:p>
        </p:txBody>
      </p:sp>
      <p:sp>
        <p:nvSpPr>
          <p:cNvPr id="6149" name="WordArt 5" title=""/>
          <p:cNvSpPr/>
          <p:nvPr/>
        </p:nvSpPr>
        <p:spPr>
          <a:xfrm>
            <a:off x="1619250" y="1052513"/>
            <a:ext cx="5360988" cy="9366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ln w="12700" cap="flat" cmpd="sng">
                  <a:solidFill>
                    <a:srgbClr val="EAEAEA"/>
                  </a:solidFill>
                  <a:prstDash val="solid"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A603AB">
                        <a:alpha val="100000"/>
                      </a:srgbClr>
                    </a:gs>
                    <a:gs pos="12000">
                      <a:srgbClr val="E81766">
                        <a:alpha val="100000"/>
                      </a:srgbClr>
                    </a:gs>
                    <a:gs pos="27000">
                      <a:srgbClr val="EE3F17">
                        <a:alpha val="100000"/>
                      </a:srgbClr>
                    </a:gs>
                    <a:gs pos="48000">
                      <a:srgbClr val="FFFF00">
                        <a:alpha val="100000"/>
                      </a:srgbClr>
                    </a:gs>
                    <a:gs pos="64999">
                      <a:srgbClr val="1A8D48">
                        <a:alpha val="100000"/>
                      </a:srgbClr>
                    </a:gs>
                    <a:gs pos="78999">
                      <a:srgbClr val="0819FB">
                        <a:alpha val="100000"/>
                      </a:srgbClr>
                    </a:gs>
                    <a:gs pos="100000">
                      <a:srgbClr val="A603AB">
                        <a:alpha val="100000"/>
                      </a:srgbClr>
                    </a:gs>
                  </a:gsLst>
                  <a:lin ang="0" scaled="1"/>
                </a:gradFill>
                <a:effectLst>
                  <a:outerShdw dist="35921" dir="2699999" sy="50000" kx="2115830" algn="bl" rotWithShape="0">
                    <a:srgbClr val="C0C0C0">
                      <a:alpha val="75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议论文写作指导</a:t>
            </a:r>
            <a:endParaRPr lang="zh-CN" altLang="en-US" sz="3600" b="1">
              <a:ln w="12700" cap="flat" cmpd="sng">
                <a:solidFill>
                  <a:srgbClr val="EAEAEA"/>
                </a:solidFill>
                <a:prstDash val="solid"/>
                <a:headEnd type="none" w="med" len="med"/>
                <a:tailEnd type="none" w="med" len="med"/>
              </a:ln>
              <a:gradFill rotWithShape="1">
                <a:gsLst>
                  <a:gs pos="0">
                    <a:srgbClr val="A603AB">
                      <a:alpha val="100000"/>
                    </a:srgbClr>
                  </a:gs>
                  <a:gs pos="12000">
                    <a:srgbClr val="E81766">
                      <a:alpha val="100000"/>
                    </a:srgbClr>
                  </a:gs>
                  <a:gs pos="27000">
                    <a:srgbClr val="EE3F17">
                      <a:alpha val="100000"/>
                    </a:srgbClr>
                  </a:gs>
                  <a:gs pos="48000">
                    <a:srgbClr val="FFFF00">
                      <a:alpha val="100000"/>
                    </a:srgbClr>
                  </a:gs>
                  <a:gs pos="64999">
                    <a:srgbClr val="1A8D48">
                      <a:alpha val="100000"/>
                    </a:srgbClr>
                  </a:gs>
                  <a:gs pos="78999">
                    <a:srgbClr val="0819FB">
                      <a:alpha val="100000"/>
                    </a:srgbClr>
                  </a:gs>
                  <a:gs pos="100000">
                    <a:srgbClr val="A603AB">
                      <a:alpha val="100000"/>
                    </a:srgbClr>
                  </a:gs>
                </a:gsLst>
                <a:lin ang="0" scaled="1"/>
              </a:gradFill>
              <a:effectLst>
                <a:outerShdw dist="35921" dir="2699999" sy="50000" kx="2115830" algn="bl" rotWithShape="0">
                  <a:srgbClr val="C0C0C0">
                    <a:alpha val="75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29845" y="1752600"/>
            <a:ext cx="9114155" cy="230695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3600" b="1">
                <a:solidFill>
                  <a:srgbClr val="4F0FBD"/>
                </a:solidFill>
                <a:latin typeface="Arial" pitchFamily="34" charset="0"/>
                <a:ea typeface="微软雅黑" panose="020b0503020204020204" charset="-122"/>
              </a:rPr>
              <a:t>       </a:t>
            </a:r>
            <a:endParaRPr lang="en-US" altLang="zh-CN" sz="3600" b="1">
              <a:solidFill>
                <a:srgbClr val="4F0FBD"/>
              </a:solidFill>
              <a:latin typeface="Arial" pitchFamily="34" charset="0"/>
              <a:ea typeface="微软雅黑" panose="020b0503020204020204" charset="-122"/>
            </a:endParaRPr>
          </a:p>
          <a:p>
            <a:pPr algn="l"/>
            <a:r>
              <a:rPr lang="en-US" altLang="zh-CN" sz="3600" b="1">
                <a:solidFill>
                  <a:srgbClr val="4F0FBD"/>
                </a:solidFill>
                <a:latin typeface="Arial" pitchFamily="34" charset="0"/>
                <a:ea typeface="微软雅黑" panose="020b0503020204020204" charset="-122"/>
              </a:rPr>
              <a:t>       </a:t>
            </a:r>
            <a:r>
              <a:rPr lang="zh-CN" altLang="en-US" sz="3600" b="1">
                <a:solidFill>
                  <a:srgbClr val="4F0FBD"/>
                </a:solidFill>
                <a:latin typeface="Arial" pitchFamily="34" charset="0"/>
                <a:ea typeface="微软雅黑" panose="020b0503020204020204" charset="-122"/>
              </a:rPr>
              <a:t>纵观近十年高考，考场上议论文文体占据主流。因此，写好议论文是高考作文得分的有效途径。</a:t>
            </a:r>
            <a:endParaRPr lang="zh-CN" altLang="en-US" sz="3600" b="1">
              <a:solidFill>
                <a:srgbClr val="4F0FBD"/>
              </a:solidFill>
              <a:latin typeface="Arial" pitchFamily="34" charset="0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0" y="228600"/>
            <a:ext cx="9114155" cy="56311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3600" b="1">
                <a:solidFill>
                  <a:srgbClr val="4F0FBD"/>
                </a:solidFill>
                <a:latin typeface="Arial" pitchFamily="34" charset="0"/>
                <a:ea typeface="微软雅黑" panose="020b0503020204020204" charset="-122"/>
              </a:rPr>
              <a:t>       </a:t>
            </a:r>
            <a:endParaRPr lang="en-US" altLang="zh-CN" sz="3600" b="1">
              <a:solidFill>
                <a:srgbClr val="4F0FBD"/>
              </a:solidFill>
              <a:latin typeface="Arial" pitchFamily="34" charset="0"/>
              <a:ea typeface="微软雅黑" panose="020b0503020204020204" charset="-122"/>
            </a:endParaRPr>
          </a:p>
          <a:p>
            <a:pPr algn="l"/>
            <a:r>
              <a:rPr lang="en-US" altLang="zh-CN" sz="3600" b="1">
                <a:solidFill>
                  <a:srgbClr val="4F0FBD"/>
                </a:solidFill>
                <a:latin typeface="Arial" pitchFamily="34" charset="0"/>
                <a:ea typeface="微软雅黑" panose="020b0503020204020204" charset="-122"/>
              </a:rPr>
              <a:t>       </a:t>
            </a:r>
            <a:r>
              <a:rPr lang="zh-CN" altLang="en-US" sz="3600" b="1">
                <a:solidFill>
                  <a:srgbClr val="4F0FBD"/>
                </a:solidFill>
                <a:latin typeface="Arial" pitchFamily="34" charset="0"/>
                <a:ea typeface="微软雅黑" panose="020b0503020204020204" charset="-122"/>
              </a:rPr>
              <a:t>“深刻”是高考作文发展等级“深刻、丰富、有文采、有创新”四个要求之一，议论文要求说理透彻、论点深刻。然而，高考“考场作文”是在特定的场合、特定的时间和特定的要求下写作，考场的紧张气氛、为数不多的时间以及作文题目的限制，都会影响到考生水平的发挥。这就要求考生要有高度的时间观念，有分秒必争的心态。要把文章写得有深度，确实有一定的难度。</a:t>
            </a:r>
            <a:endParaRPr lang="zh-CN" altLang="en-US" sz="3600" b="1">
              <a:solidFill>
                <a:srgbClr val="4F0FBD"/>
              </a:solidFill>
              <a:latin typeface="Arial" pitchFamily="34" charset="0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76200" y="304800"/>
            <a:ext cx="9114155" cy="507746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3600" b="1">
                <a:solidFill>
                  <a:srgbClr val="4F0FBD"/>
                </a:solidFill>
                <a:latin typeface="Arial" pitchFamily="34" charset="0"/>
                <a:ea typeface="微软雅黑" panose="020b0503020204020204" charset="-122"/>
              </a:rPr>
              <a:t>       </a:t>
            </a:r>
            <a:endParaRPr lang="en-US" altLang="zh-CN" sz="3600" b="1">
              <a:solidFill>
                <a:srgbClr val="4F0FBD"/>
              </a:solidFill>
              <a:latin typeface="Arial" pitchFamily="34" charset="0"/>
              <a:ea typeface="微软雅黑" panose="020b0503020204020204" charset="-122"/>
            </a:endParaRPr>
          </a:p>
          <a:p>
            <a:pPr algn="l"/>
            <a:r>
              <a:rPr lang="en-US" altLang="zh-CN" sz="3600" b="1">
                <a:solidFill>
                  <a:srgbClr val="4F0FBD"/>
                </a:solidFill>
                <a:latin typeface="Arial" pitchFamily="34" charset="0"/>
                <a:ea typeface="微软雅黑" panose="020b0503020204020204" charset="-122"/>
              </a:rPr>
              <a:t>       </a:t>
            </a:r>
            <a:r>
              <a:rPr lang="zh-CN" altLang="en-US" sz="3600" b="1">
                <a:solidFill>
                  <a:srgbClr val="4F0FBD"/>
                </a:solidFill>
                <a:latin typeface="Arial" pitchFamily="34" charset="0"/>
                <a:ea typeface="微软雅黑" panose="020b0503020204020204" charset="-122"/>
              </a:rPr>
              <a:t>高考议论文中最重要的部分就是论证和分析部分，这是详写部分。其他部分都是略写，比如前面的提出观点，后面的总结观点。</a:t>
            </a:r>
            <a:endParaRPr lang="zh-CN" altLang="en-US" sz="3600" b="1">
              <a:solidFill>
                <a:srgbClr val="4F0FBD"/>
              </a:solidFill>
              <a:latin typeface="Arial" pitchFamily="34" charset="0"/>
              <a:ea typeface="微软雅黑" panose="020b0503020204020204" charset="-122"/>
            </a:endParaRPr>
          </a:p>
          <a:p>
            <a:pPr algn="l"/>
            <a:r>
              <a:rPr lang="zh-CN" altLang="en-US" sz="3600" b="1">
                <a:solidFill>
                  <a:srgbClr val="4F0FBD"/>
                </a:solidFill>
                <a:latin typeface="Arial" pitchFamily="34" charset="0"/>
                <a:ea typeface="微软雅黑" panose="020b0503020204020204" charset="-122"/>
              </a:rPr>
              <a:t>中间这部分的内容，是大块头，需要详细展开来写。首先，要搞清楚，它采用的是分总式结构，还是递进式结构，并列式结构，对照式结构接着，确定好每个论证部分使用的论证方法。</a:t>
            </a:r>
            <a:endParaRPr lang="zh-CN" altLang="en-US" sz="3600" b="1">
              <a:solidFill>
                <a:srgbClr val="4F0FBD"/>
              </a:solidFill>
              <a:latin typeface="Arial" pitchFamily="34" charset="0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标题 20481" title=""/>
          <p:cNvSpPr>
            <a:spLocks noGrp="1"/>
          </p:cNvSpPr>
          <p:nvPr>
            <p:ph type="title"/>
          </p:nvPr>
        </p:nvSpPr>
        <p:spPr>
          <a:xfrm>
            <a:off x="228600" y="0"/>
            <a:ext cx="8229600" cy="1143000"/>
          </a:xfrm>
        </p:spPr>
        <p:txBody>
          <a:bodyPr anchor="ctr" anchorCtr="0"/>
          <a:lstStyle/>
          <a:p>
            <a:r>
              <a:rPr lang="zh-CN" altLang="en-US" sz="4800" b="1">
                <a:solidFill>
                  <a:srgbClr val="FF3300"/>
                </a:solidFill>
                <a:ea typeface="黑体" panose="02010609060101010101" pitchFamily="2" charset="-122"/>
              </a:rPr>
              <a:t>关于论证方法</a:t>
            </a:r>
            <a:endParaRPr lang="zh-CN" altLang="en-US" sz="4800" b="1">
              <a:solidFill>
                <a:srgbClr val="FF3300"/>
              </a:solidFill>
              <a:ea typeface="黑体" panose="02010609060101010101" pitchFamily="2" charset="-122"/>
            </a:endParaRPr>
          </a:p>
        </p:txBody>
      </p:sp>
      <p:sp>
        <p:nvSpPr>
          <p:cNvPr id="20483" name="文本占位符 20482" title=""/>
          <p:cNvSpPr>
            <a:spLocks noGrp="1"/>
          </p:cNvSpPr>
          <p:nvPr>
            <p:ph type="body" idx="4294967295"/>
          </p:nvPr>
        </p:nvSpPr>
        <p:spPr>
          <a:xfrm>
            <a:off x="457200" y="1066800"/>
            <a:ext cx="7850188" cy="5589588"/>
          </a:xfrm>
        </p:spPr>
        <p:txBody>
          <a:bodyPr/>
          <a:lstStyle/>
          <a:p>
            <a:r>
              <a:rPr lang="zh-CN" altLang="en-US" sz="4000" b="1">
                <a:ea typeface="黑体" panose="02010609060101010101" pitchFamily="2" charset="-122"/>
              </a:rPr>
              <a:t>议论文的论点和论据是通过      组织起来的，论证是运用         来证明论点的过程和方法，是论点和论据之间的逻辑关系的纽带，</a:t>
            </a:r>
            <a:r>
              <a:rPr lang="zh-CN" altLang="en-US" sz="4000" b="1">
                <a:solidFill>
                  <a:srgbClr val="FF0000"/>
                </a:solidFill>
                <a:ea typeface="黑体" panose="02010609060101010101" pitchFamily="2" charset="-122"/>
              </a:rPr>
              <a:t>论点</a:t>
            </a:r>
            <a:r>
              <a:rPr lang="zh-CN" altLang="en-US" sz="4000" b="1">
                <a:ea typeface="黑体" panose="02010609060101010101" pitchFamily="2" charset="-122"/>
              </a:rPr>
              <a:t>解决                         ，</a:t>
            </a:r>
            <a:r>
              <a:rPr lang="zh-CN" altLang="en-US" sz="4000" b="1">
                <a:solidFill>
                  <a:srgbClr val="FF0000"/>
                </a:solidFill>
                <a:ea typeface="黑体" panose="02010609060101010101" pitchFamily="2" charset="-122"/>
              </a:rPr>
              <a:t>论据</a:t>
            </a:r>
            <a:r>
              <a:rPr lang="zh-CN" altLang="en-US" sz="4000" b="1">
                <a:ea typeface="黑体" panose="02010609060101010101" pitchFamily="2" charset="-122"/>
              </a:rPr>
              <a:t>解决                               </a:t>
            </a:r>
            <a:r>
              <a:rPr lang="zh-CN" altLang="en-US" sz="4000" b="1">
                <a:solidFill>
                  <a:srgbClr val="FF0000"/>
                </a:solidFill>
                <a:ea typeface="黑体" panose="02010609060101010101" pitchFamily="2" charset="-122"/>
              </a:rPr>
              <a:t>论证</a:t>
            </a:r>
            <a:r>
              <a:rPr lang="zh-CN" altLang="en-US" sz="4000" b="1">
                <a:ea typeface="黑体" panose="02010609060101010101" pitchFamily="2" charset="-122"/>
              </a:rPr>
              <a:t>解决</a:t>
            </a:r>
            <a:endParaRPr lang="zh-CN" altLang="en-US" sz="4000" b="1">
              <a:ea typeface="黑体" panose="02010609060101010101" pitchFamily="2" charset="-122"/>
            </a:endParaRPr>
          </a:p>
        </p:txBody>
      </p:sp>
      <p:sp>
        <p:nvSpPr>
          <p:cNvPr id="20484" name="文本框 20483" title=""/>
          <p:cNvSpPr txBox="1"/>
          <p:nvPr/>
        </p:nvSpPr>
        <p:spPr>
          <a:xfrm>
            <a:off x="7380288" y="549275"/>
            <a:ext cx="792162" cy="9144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sz="5400" b="1">
              <a:solidFill>
                <a:srgbClr val="FF3300"/>
              </a:solidFill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20485" name="文本框 20484" title=""/>
          <p:cNvSpPr txBox="1"/>
          <p:nvPr/>
        </p:nvSpPr>
        <p:spPr>
          <a:xfrm>
            <a:off x="6877050" y="981075"/>
            <a:ext cx="1476375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FF3300"/>
                </a:solidFill>
                <a:latin typeface="Arial" pitchFamily="34" charset="0"/>
                <a:ea typeface="黑体" panose="02010609060101010101" pitchFamily="2" charset="-122"/>
              </a:rPr>
              <a:t>论证</a:t>
            </a:r>
            <a:endParaRPr lang="zh-CN" altLang="en-US" sz="4000" b="1">
              <a:solidFill>
                <a:srgbClr val="FF3300"/>
              </a:solidFill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20486" name="文本框 20485" title=""/>
          <p:cNvSpPr txBox="1"/>
          <p:nvPr/>
        </p:nvSpPr>
        <p:spPr>
          <a:xfrm>
            <a:off x="6516688" y="1628775"/>
            <a:ext cx="1584325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FF3300"/>
                </a:solidFill>
                <a:latin typeface="Arial" pitchFamily="34" charset="0"/>
                <a:ea typeface="黑体" panose="02010609060101010101" pitchFamily="2" charset="-122"/>
              </a:rPr>
              <a:t>论据</a:t>
            </a:r>
            <a:endParaRPr lang="zh-CN" altLang="en-US" sz="4000" b="1">
              <a:solidFill>
                <a:srgbClr val="FF3300"/>
              </a:solidFill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20487" name="文本框 20486" title=""/>
          <p:cNvSpPr txBox="1"/>
          <p:nvPr/>
        </p:nvSpPr>
        <p:spPr>
          <a:xfrm>
            <a:off x="2987675" y="3508375"/>
            <a:ext cx="4250055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FF3300"/>
                </a:solidFill>
                <a:latin typeface="Arial" pitchFamily="34" charset="0"/>
                <a:ea typeface="黑体" panose="02010609060101010101" pitchFamily="2" charset="-122"/>
              </a:rPr>
              <a:t>“需要证明什么”</a:t>
            </a:r>
            <a:endParaRPr lang="zh-CN" altLang="en-US" sz="4000" b="1">
              <a:solidFill>
                <a:srgbClr val="FF3300"/>
              </a:solidFill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20488" name="文本框 20487" title=""/>
          <p:cNvSpPr txBox="1"/>
          <p:nvPr/>
        </p:nvSpPr>
        <p:spPr>
          <a:xfrm>
            <a:off x="1905000" y="4038600"/>
            <a:ext cx="4752975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>
                <a:latin typeface="Arial" pitchFamily="34" charset="0"/>
                <a:ea typeface="黑体" panose="02010609060101010101" pitchFamily="2" charset="-122"/>
              </a:rPr>
              <a:t>“</a:t>
            </a:r>
            <a:r>
              <a:rPr lang="zh-CN" altLang="en-US" sz="4000" b="1">
                <a:solidFill>
                  <a:srgbClr val="FF3300"/>
                </a:solidFill>
                <a:latin typeface="Arial" pitchFamily="34" charset="0"/>
                <a:ea typeface="黑体" panose="02010609060101010101" pitchFamily="2" charset="-122"/>
              </a:rPr>
              <a:t>用什么来证明</a:t>
            </a:r>
            <a:r>
              <a:rPr lang="zh-CN" altLang="en-US" sz="4000" b="1">
                <a:latin typeface="Arial" pitchFamily="34" charset="0"/>
                <a:ea typeface="黑体" panose="02010609060101010101" pitchFamily="2" charset="-122"/>
              </a:rPr>
              <a:t>”，</a:t>
            </a:r>
            <a:endParaRPr lang="zh-CN" altLang="en-US" sz="4000" b="1"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20489" name="文本框 20488" title=""/>
          <p:cNvSpPr txBox="1"/>
          <p:nvPr/>
        </p:nvSpPr>
        <p:spPr>
          <a:xfrm>
            <a:off x="2590800" y="4724400"/>
            <a:ext cx="360045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>
                <a:latin typeface="Arial" pitchFamily="34" charset="0"/>
                <a:ea typeface="黑体" panose="02010609060101010101" pitchFamily="2" charset="-122"/>
              </a:rPr>
              <a:t>“</a:t>
            </a:r>
            <a:r>
              <a:rPr lang="zh-CN" altLang="en-US" sz="4000" b="1">
                <a:solidFill>
                  <a:srgbClr val="FF3300"/>
                </a:solidFill>
                <a:latin typeface="Arial" pitchFamily="34" charset="0"/>
                <a:ea typeface="黑体" panose="02010609060101010101" pitchFamily="2" charset="-122"/>
              </a:rPr>
              <a:t>怎样证明</a:t>
            </a:r>
            <a:r>
              <a:rPr lang="zh-CN" altLang="en-US" sz="4000" b="1">
                <a:latin typeface="Arial" pitchFamily="34" charset="0"/>
                <a:ea typeface="黑体" panose="02010609060101010101" pitchFamily="2" charset="-122"/>
              </a:rPr>
              <a:t>”。</a:t>
            </a:r>
            <a:endParaRPr lang="zh-CN" altLang="en-US" sz="4000" b="1">
              <a:latin typeface="Arial" pitchFamily="34" charset="0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4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4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5" grpId="0"/>
      <p:bldP spid="20486" grpId="0"/>
      <p:bldP spid="20487" grpId="0"/>
      <p:bldP spid="20488" grpId="0"/>
      <p:bldP spid="2048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标题 21505" title=""/>
          <p:cNvSpPr>
            <a:spLocks noGrp="1"/>
          </p:cNvSpPr>
          <p:nvPr>
            <p:ph type="title"/>
          </p:nvPr>
        </p:nvSpPr>
        <p:spPr>
          <a:xfrm>
            <a:off x="381000" y="381000"/>
            <a:ext cx="8229600" cy="1143000"/>
          </a:xfrm>
        </p:spPr>
        <p:txBody>
          <a:bodyPr anchor="ctr" anchorCtr="0"/>
          <a:lstStyle/>
          <a:p>
            <a:r>
              <a:rPr lang="zh-CN" altLang="en-US" sz="4800" b="1">
                <a:solidFill>
                  <a:srgbClr val="FF0000"/>
                </a:solidFill>
                <a:ea typeface="黑体" panose="02010609060101010101" pitchFamily="2" charset="-122"/>
              </a:rPr>
              <a:t>常见论证方法</a:t>
            </a:r>
            <a:endParaRPr lang="zh-CN" altLang="en-US" sz="4800" b="1">
              <a:solidFill>
                <a:srgbClr val="FF0000"/>
              </a:solidFill>
              <a:ea typeface="黑体" panose="02010609060101010101" pitchFamily="2" charset="-122"/>
            </a:endParaRPr>
          </a:p>
        </p:txBody>
      </p:sp>
      <p:sp>
        <p:nvSpPr>
          <p:cNvPr id="21507" name="文本占位符 21506" title=""/>
          <p:cNvSpPr>
            <a:spLocks noGrp="1"/>
          </p:cNvSpPr>
          <p:nvPr>
            <p:ph type="body" idx="4294967295"/>
          </p:nvPr>
        </p:nvSpPr>
        <p:spPr>
          <a:xfrm>
            <a:off x="685800" y="1905000"/>
            <a:ext cx="8229600" cy="4525963"/>
          </a:xfrm>
        </p:spPr>
        <p:txBody>
          <a:bodyPr/>
          <a:lstStyle/>
          <a:p>
            <a:r>
              <a:rPr lang="zh-CN" altLang="en-US" sz="4400" b="1">
                <a:solidFill>
                  <a:schemeClr val="accent2"/>
                </a:solidFill>
                <a:ea typeface="黑体" panose="02010609060101010101" pitchFamily="2" charset="-122"/>
              </a:rPr>
              <a:t>（一）例证法</a:t>
            </a:r>
            <a:endParaRPr lang="zh-CN" altLang="en-US" sz="4400" b="1">
              <a:solidFill>
                <a:schemeClr val="accent2"/>
              </a:solidFill>
              <a:ea typeface="黑体" panose="02010609060101010101" pitchFamily="2" charset="-122"/>
            </a:endParaRPr>
          </a:p>
          <a:p>
            <a:r>
              <a:rPr lang="zh-CN" altLang="en-US" sz="4400" b="1">
                <a:solidFill>
                  <a:schemeClr val="accent2"/>
                </a:solidFill>
                <a:ea typeface="黑体" panose="02010609060101010101" pitchFamily="2" charset="-122"/>
              </a:rPr>
              <a:t>（二）对比法</a:t>
            </a:r>
            <a:endParaRPr lang="zh-CN" altLang="en-US" sz="4400" b="1">
              <a:solidFill>
                <a:schemeClr val="accent2"/>
              </a:solidFill>
              <a:ea typeface="黑体" panose="02010609060101010101" pitchFamily="2" charset="-122"/>
            </a:endParaRPr>
          </a:p>
          <a:p>
            <a:r>
              <a:rPr lang="zh-CN" altLang="en-US" sz="4400" b="1">
                <a:solidFill>
                  <a:schemeClr val="accent2"/>
                </a:solidFill>
                <a:ea typeface="黑体" panose="02010609060101010101" pitchFamily="2" charset="-122"/>
              </a:rPr>
              <a:t>（三）道理法</a:t>
            </a:r>
            <a:endParaRPr lang="zh-CN" altLang="en-US" sz="4400" b="1">
              <a:solidFill>
                <a:schemeClr val="accent2"/>
              </a:solidFill>
              <a:ea typeface="黑体" panose="02010609060101010101" pitchFamily="2" charset="-122"/>
            </a:endParaRPr>
          </a:p>
          <a:p>
            <a:r>
              <a:rPr lang="zh-CN" altLang="en-US" sz="4400" b="1">
                <a:solidFill>
                  <a:schemeClr val="accent2"/>
                </a:solidFill>
                <a:ea typeface="黑体" panose="02010609060101010101" pitchFamily="2" charset="-122"/>
              </a:rPr>
              <a:t>（四）引证法</a:t>
            </a:r>
            <a:endParaRPr lang="zh-CN" altLang="en-US" sz="4400" b="1">
              <a:solidFill>
                <a:schemeClr val="accent2"/>
              </a:solidFill>
              <a:ea typeface="黑体" panose="02010609060101010101" pitchFamily="2" charset="-122"/>
            </a:endParaRPr>
          </a:p>
          <a:p>
            <a:r>
              <a:rPr lang="zh-CN" altLang="en-US" sz="4400" b="1">
                <a:solidFill>
                  <a:schemeClr val="accent2"/>
                </a:solidFill>
                <a:ea typeface="黑体" panose="02010609060101010101" pitchFamily="2" charset="-122"/>
              </a:rPr>
              <a:t>（五）喻证法</a:t>
            </a:r>
            <a:endParaRPr lang="zh-CN" altLang="en-US" sz="4400" b="1">
              <a:solidFill>
                <a:schemeClr val="accent2"/>
              </a:solidFill>
              <a:ea typeface="黑体" panose="02010609060101010101" pitchFamily="2" charset="-122"/>
            </a:endParaRPr>
          </a:p>
          <a:p>
            <a:pPr>
              <a:buNone/>
            </a:pPr>
            <a:endParaRPr lang="zh-CN" altLang="en-US" sz="4000" b="1">
              <a:solidFill>
                <a:schemeClr val="accent2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 title=""/>
          <p:cNvSpPr>
            <a:spLocks noGrp="1"/>
          </p:cNvSpPr>
          <p:nvPr>
            <p:ph type="subTitle" idx="4294967295"/>
          </p:nvPr>
        </p:nvSpPr>
        <p:spPr>
          <a:xfrm>
            <a:off x="304800" y="1524000"/>
            <a:ext cx="8305800" cy="4724400"/>
          </a:xfrm>
        </p:spPr>
        <p:txBody>
          <a:bodyPr vert="horz" wrap="square" lIns="91440" tIns="45720" rIns="91440" bIns="45720" anchor="t" anchorCtr="0"/>
          <a:lstStyle>
            <a:lvl1pPr marL="0" lvl="0" indent="0" algn="ctr">
              <a:buClrTx/>
              <a:buSzTx/>
              <a:buFontTx/>
              <a:buNone/>
              <a:defRPr/>
            </a:lvl1pPr>
            <a:lvl2pPr marL="457200" lvl="1" indent="0" algn="ctr">
              <a:buClrTx/>
              <a:buSzTx/>
              <a:buFontTx/>
              <a:buNone/>
              <a:defRPr/>
            </a:lvl2pPr>
            <a:lvl3pPr marL="914400" lvl="2" indent="0" algn="ctr">
              <a:buClrTx/>
              <a:buSzTx/>
              <a:buFontTx/>
              <a:buNone/>
              <a:defRPr/>
            </a:lvl3pPr>
            <a:lvl4pPr marL="1371600" lvl="3" indent="0" algn="ctr">
              <a:buClrTx/>
              <a:buSzTx/>
              <a:buFontTx/>
              <a:buNone/>
              <a:defRPr/>
            </a:lvl4pPr>
            <a:lvl5pPr marL="1828800" lvl="4" indent="0" algn="ctr">
              <a:buClrTx/>
              <a:buSzTx/>
              <a:buFontTx/>
              <a:buNone/>
              <a:defRPr/>
            </a:lvl5pPr>
          </a:lstStyle>
          <a:p>
            <a:pPr lvl="0" algn="l" eaLnBrk="1" hangingPunct="1">
              <a:lnSpc>
                <a:spcPct val="90000"/>
              </a:lnSpc>
            </a:pPr>
            <a:r>
              <a:rPr lang="en-US" altLang="zh-CN" sz="3600" b="1">
                <a:solidFill>
                  <a:srgbClr val="CC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</a:t>
            </a:r>
            <a:r>
              <a:rPr lang="zh-CN" altLang="en-US" sz="3600" b="1">
                <a:latin typeface="黑体" panose="02010609060101010101" pitchFamily="2" charset="-122"/>
                <a:ea typeface="黑体" panose="02010609060101010101" pitchFamily="2" charset="-122"/>
              </a:rPr>
              <a:t>通常所说的</a:t>
            </a:r>
            <a:r>
              <a:rPr lang="zh-CN" altLang="en-US" sz="3600" b="1">
                <a:solidFill>
                  <a:srgbClr val="CC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“摆事实”</a:t>
            </a:r>
            <a:r>
              <a:rPr lang="zh-CN" altLang="en-US" sz="3600" b="1">
                <a:latin typeface="黑体" panose="02010609060101010101" pitchFamily="2" charset="-122"/>
                <a:ea typeface="黑体" panose="02010609060101010101" pitchFamily="2" charset="-122"/>
              </a:rPr>
              <a:t>，就是例证法。</a:t>
            </a:r>
            <a:r>
              <a:rPr lang="zh-CN" altLang="en-US" sz="3600" b="1"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</a:rPr>
              <a:t>通过列举具体</a:t>
            </a:r>
            <a:r>
              <a:rPr lang="zh-CN" altLang="en-US" sz="3600" b="1">
                <a:latin typeface="黑体" panose="02010609060101010101" pitchFamily="2" charset="-122"/>
                <a:ea typeface="黑体" panose="02010609060101010101" pitchFamily="2" charset="-122"/>
              </a:rPr>
              <a:t>、</a:t>
            </a:r>
            <a:r>
              <a:rPr lang="zh-CN" altLang="en-US" sz="36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充分、确凿、有代表根据性</a:t>
            </a:r>
            <a:r>
              <a:rPr lang="zh-CN" altLang="en-US" sz="3600" b="1">
                <a:latin typeface="黑体" panose="02010609060101010101" pitchFamily="2" charset="-122"/>
                <a:ea typeface="黑体" panose="02010609060101010101" pitchFamily="2" charset="-122"/>
              </a:rPr>
              <a:t>的事例证明论点。事例可以多举，也可以少举，但应</a:t>
            </a:r>
            <a:r>
              <a:rPr lang="zh-CN" altLang="en-US" sz="3600" b="1">
                <a:solidFill>
                  <a:srgbClr val="CC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注意详略适当</a:t>
            </a:r>
            <a:r>
              <a:rPr lang="zh-CN" altLang="en-US" sz="3600" b="1">
                <a:latin typeface="黑体" panose="02010609060101010101" pitchFamily="2" charset="-122"/>
                <a:ea typeface="黑体" panose="02010609060101010101" pitchFamily="2" charset="-122"/>
              </a:rPr>
              <a:t>和</a:t>
            </a:r>
            <a:r>
              <a:rPr lang="zh-CN" altLang="en-US" sz="3600" b="1">
                <a:solidFill>
                  <a:srgbClr val="CC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排列顺序</a:t>
            </a:r>
            <a:r>
              <a:rPr lang="zh-CN" altLang="en-US" sz="3600" b="1">
                <a:latin typeface="黑体" panose="02010609060101010101" pitchFamily="2" charset="-122"/>
                <a:ea typeface="黑体" panose="02010609060101010101" pitchFamily="2" charset="-122"/>
              </a:rPr>
              <a:t>。    </a:t>
            </a:r>
            <a:endParaRPr lang="zh-CN" altLang="en-US" sz="3600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lvl="0" algn="l" eaLnBrk="1" hangingPunct="1">
              <a:lnSpc>
                <a:spcPct val="90000"/>
              </a:lnSpc>
            </a:pPr>
            <a:r>
              <a:rPr lang="zh-CN" altLang="en-US" sz="3600" b="1">
                <a:latin typeface="黑体" panose="02010609060101010101" pitchFamily="2" charset="-122"/>
                <a:ea typeface="黑体" panose="02010609060101010101" pitchFamily="2" charset="-122"/>
              </a:rPr>
              <a:t>    由于例证法是以个别事实作为前提证明一个一般性的结论的，所以，为使结论正确，有较强的说服力，列举的个别事实必须注意应该是</a:t>
            </a:r>
            <a:r>
              <a:rPr lang="zh-CN" altLang="en-US" sz="3600" b="1">
                <a:solidFill>
                  <a:srgbClr val="CC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真实的</a:t>
            </a:r>
            <a:r>
              <a:rPr lang="zh-CN" altLang="en-US" sz="3600" b="1">
                <a:latin typeface="黑体" panose="02010609060101010101" pitchFamily="2" charset="-122"/>
                <a:ea typeface="黑体" panose="02010609060101010101" pitchFamily="2" charset="-122"/>
              </a:rPr>
              <a:t>、</a:t>
            </a:r>
            <a:r>
              <a:rPr lang="zh-CN" altLang="en-US" sz="3600" b="1">
                <a:solidFill>
                  <a:srgbClr val="CC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典型的。</a:t>
            </a:r>
            <a:endParaRPr lang="zh-CN" altLang="en-US" sz="3600" b="1">
              <a:solidFill>
                <a:srgbClr val="CC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0243" name="Rectangle 3" title=""/>
          <p:cNvSpPr>
            <a:spLocks noGrp="1"/>
          </p:cNvSpPr>
          <p:nvPr>
            <p:ph type="ctrTitle" idx="4294967295"/>
          </p:nvPr>
        </p:nvSpPr>
        <p:spPr>
          <a:xfrm>
            <a:off x="152400" y="228600"/>
            <a:ext cx="7772400" cy="1470025"/>
          </a:xfrm>
        </p:spPr>
        <p:txBody>
          <a:bodyPr vert="horz" wrap="square" lIns="91440" tIns="45720" rIns="91440" bIns="45720" anchor="ctr" anchorCtr="0"/>
          <a:lstStyle>
            <a:lvl1pPr lvl="0">
              <a:buClrTx/>
              <a:buSzTx/>
              <a:buFontTx/>
              <a:defRPr/>
            </a:lvl1pPr>
          </a:lstStyle>
          <a:p>
            <a:pPr lvl="0" eaLnBrk="1" hangingPunct="1"/>
            <a:r>
              <a:rPr lang="zh-CN" altLang="en-US" sz="4000" b="1">
                <a:solidFill>
                  <a:srgbClr val="FF0000"/>
                </a:solidFill>
                <a:ea typeface="黑体" panose="02010609060101010101" pitchFamily="2" charset="-122"/>
              </a:rPr>
              <a:t>（一）例证法</a:t>
            </a:r>
            <a:br>
              <a:rPr lang="zh-CN" altLang="en-US" sz="4000" b="1">
                <a:solidFill>
                  <a:srgbClr val="CC0000"/>
                </a:solidFill>
                <a:ea typeface="黑体" panose="02010609060101010101" pitchFamily="2" charset="-122"/>
              </a:rPr>
            </a:br>
            <a:endParaRPr lang="zh-CN" altLang="en-US" sz="4000" b="1">
              <a:solidFill>
                <a:srgbClr val="CC0000"/>
              </a:solidFill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文本框 25601" title=""/>
          <p:cNvSpPr txBox="1"/>
          <p:nvPr/>
        </p:nvSpPr>
        <p:spPr>
          <a:xfrm>
            <a:off x="304800" y="288925"/>
            <a:ext cx="8588375" cy="6442075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00"/>
                </a:solidFill>
                <a:latin typeface="Arial" pitchFamily="34" charset="0"/>
                <a:ea typeface="黑体" panose="02010609060101010101" pitchFamily="2" charset="-122"/>
              </a:rPr>
              <a:t>要用好例证法，必须注意以下几个方面：</a:t>
            </a:r>
            <a:endParaRPr lang="zh-CN" altLang="en-US" sz="3600" b="1">
              <a:solidFill>
                <a:srgbClr val="000000"/>
              </a:solidFill>
              <a:latin typeface="Arial" pitchFamily="34" charset="0"/>
              <a:ea typeface="黑体" panose="02010609060101010101" pitchFamily="2" charset="-122"/>
            </a:endParaRPr>
          </a:p>
          <a:p>
            <a:r>
              <a:rPr lang="en-US" altLang="zh-CN" sz="3200" b="1">
                <a:latin typeface="Arial" pitchFamily="34" charset="0"/>
                <a:ea typeface="华文新魏" pitchFamily="2" charset="-122"/>
              </a:rPr>
              <a:t>1</a:t>
            </a:r>
            <a:r>
              <a:rPr lang="zh-CN" altLang="en-US" sz="3200" b="1">
                <a:latin typeface="Arial" pitchFamily="34" charset="0"/>
                <a:ea typeface="华文新魏" pitchFamily="2" charset="-122"/>
              </a:rPr>
              <a:t>、事例要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黑体" panose="02010609060101010101" pitchFamily="2" charset="-122"/>
              </a:rPr>
              <a:t>典型</a:t>
            </a:r>
            <a:r>
              <a:rPr lang="zh-CN" altLang="en-US" sz="3200" b="1">
                <a:latin typeface="Arial" pitchFamily="34" charset="0"/>
                <a:ea typeface="黑体" panose="02010609060101010101" pitchFamily="2" charset="-122"/>
              </a:rPr>
              <a:t>、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黑体" panose="02010609060101010101" pitchFamily="2" charset="-122"/>
              </a:rPr>
              <a:t>确凿</a:t>
            </a:r>
            <a:r>
              <a:rPr lang="zh-CN" altLang="en-US" sz="3200" b="1">
                <a:latin typeface="Arial" pitchFamily="34" charset="0"/>
                <a:ea typeface="黑体" panose="02010609060101010101" pitchFamily="2" charset="-122"/>
              </a:rPr>
              <a:t>、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黑体" panose="02010609060101010101" pitchFamily="2" charset="-122"/>
              </a:rPr>
              <a:t>有影响力</a:t>
            </a:r>
            <a:r>
              <a:rPr lang="zh-CN" altLang="en-US" sz="3200" b="1">
                <a:latin typeface="Arial" pitchFamily="34" charset="0"/>
                <a:ea typeface="华文新魏" pitchFamily="2" charset="-122"/>
              </a:rPr>
              <a:t>。一般来讲，应优先考虑著名的人物和事例，慎用校园、家庭、市井街头的琐碎事例。</a:t>
            </a:r>
            <a:endParaRPr lang="zh-CN" altLang="en-US" sz="3200" b="1">
              <a:latin typeface="Arial" pitchFamily="34" charset="0"/>
              <a:ea typeface="华文新魏" pitchFamily="2" charset="-122"/>
            </a:endParaRPr>
          </a:p>
          <a:p>
            <a:r>
              <a:rPr lang="en-US" altLang="zh-CN" sz="3200" b="1">
                <a:latin typeface="Arial" pitchFamily="34" charset="0"/>
                <a:ea typeface="华文新魏" pitchFamily="2" charset="-122"/>
              </a:rPr>
              <a:t>2</a:t>
            </a:r>
            <a:r>
              <a:rPr lang="zh-CN" altLang="en-US" sz="3200" b="1">
                <a:latin typeface="Arial" pitchFamily="34" charset="0"/>
                <a:ea typeface="华文新魏" pitchFamily="2" charset="-122"/>
              </a:rPr>
              <a:t>、事例的途述要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黑体" panose="02010609060101010101" pitchFamily="2" charset="-122"/>
              </a:rPr>
              <a:t>简明扼要，高度概括</a:t>
            </a:r>
            <a:r>
              <a:rPr lang="zh-CN" altLang="en-US" sz="3200" b="1">
                <a:latin typeface="Arial" pitchFamily="34" charset="0"/>
                <a:ea typeface="华文新魏" pitchFamily="2" charset="-122"/>
              </a:rPr>
              <a:t>，所叙述事例的重点部分要突出。切忌拖泥带水，过于详细。</a:t>
            </a:r>
            <a:endParaRPr lang="zh-CN" altLang="en-US" sz="3200" b="1">
              <a:latin typeface="Arial" pitchFamily="34" charset="0"/>
              <a:ea typeface="华文新魏" pitchFamily="2" charset="-122"/>
            </a:endParaRPr>
          </a:p>
          <a:p>
            <a:r>
              <a:rPr lang="en-US" altLang="zh-CN" sz="3200" b="1">
                <a:latin typeface="Arial" pitchFamily="34" charset="0"/>
              </a:rPr>
              <a:t>3</a:t>
            </a:r>
            <a:r>
              <a:rPr lang="zh-CN" altLang="en-US" sz="3200" b="1">
                <a:latin typeface="Arial" pitchFamily="34" charset="0"/>
              </a:rPr>
              <a:t>、事例切忌单一狭隘，要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黑体" panose="02010609060101010101" pitchFamily="2" charset="-122"/>
              </a:rPr>
              <a:t>丰富广阔</a:t>
            </a:r>
            <a:r>
              <a:rPr lang="zh-CN" altLang="en-US" sz="3200" b="1">
                <a:latin typeface="Arial" pitchFamily="34" charset="0"/>
              </a:rPr>
              <a:t>，要点面结合，古今中外相映成辉。同类事例掌握多时可考虑采用句式排比或段落排比列举。</a:t>
            </a:r>
            <a:endParaRPr lang="zh-CN" altLang="en-US" sz="3200" b="1">
              <a:latin typeface="Arial" pitchFamily="34" charset="0"/>
            </a:endParaRPr>
          </a:p>
          <a:p>
            <a:r>
              <a:rPr lang="en-US" altLang="zh-CN" sz="3200" b="1">
                <a:latin typeface="Arial" pitchFamily="34" charset="0"/>
              </a:rPr>
              <a:t>4</a:t>
            </a:r>
            <a:r>
              <a:rPr lang="zh-CN" altLang="en-US" sz="3200" b="1">
                <a:latin typeface="Arial" pitchFamily="34" charset="0"/>
              </a:rPr>
              <a:t>、叙事之后要有精当的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黑体" panose="02010609060101010101" pitchFamily="2" charset="-122"/>
              </a:rPr>
              <a:t>分析论述</a:t>
            </a:r>
            <a:r>
              <a:rPr lang="zh-CN" altLang="en-US" sz="3200" b="1">
                <a:latin typeface="Arial" pitchFamily="34" charset="0"/>
              </a:rPr>
              <a:t>，从而将摆事实和讲道理有机地结合起来。</a:t>
            </a:r>
            <a:endParaRPr lang="zh-CN" altLang="en-US" sz="3200" b="1">
              <a:latin typeface="Arial" pitchFamily="34" charset="0"/>
            </a:endParaRPr>
          </a:p>
          <a:p>
            <a:endParaRPr lang="zh-CN" altLang="en-US" sz="2800" b="1">
              <a:latin typeface="Arial" pitchFamily="34" charset="0"/>
              <a:ea typeface="华文新魏" pitchFamily="2" charset="-122"/>
            </a:endParaRPr>
          </a:p>
        </p:txBody>
      </p:sp>
    </p:spTree>
  </p:cSld>
  <p:clrMapOvr>
    <a:masterClrMapping/>
  </p:clrMapOvr>
  <p:transition advClick="0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2" title=""/>
          <p:cNvSpPr/>
          <p:nvPr/>
        </p:nvSpPr>
        <p:spPr>
          <a:xfrm>
            <a:off x="1981200" y="533400"/>
            <a:ext cx="6429375" cy="5578475"/>
          </a:xfrm>
          <a:prstGeom prst="rect">
            <a:avLst/>
          </a:prstGeom>
          <a:solidFill>
            <a:srgbClr val="CCFF33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Arial" pitchFamily="34" charset="0"/>
              </a:rPr>
              <a:t>1.</a:t>
            </a:r>
            <a:r>
              <a:rPr lang="zh-CN" altLang="en-US" sz="4000" b="1">
                <a:latin typeface="Arial" pitchFamily="34" charset="0"/>
              </a:rPr>
              <a:t>以例代议</a:t>
            </a:r>
            <a:r>
              <a:rPr lang="zh-CN" altLang="en-US" sz="4000" b="1">
                <a:solidFill>
                  <a:srgbClr val="FF0000"/>
                </a:solidFill>
                <a:latin typeface="Arial" pitchFamily="34" charset="0"/>
              </a:rPr>
              <a:t>堆砌事例</a:t>
            </a:r>
            <a:endParaRPr lang="zh-CN" altLang="en-US" sz="4000" b="1">
              <a:solidFill>
                <a:srgbClr val="FF0000"/>
              </a:solidFill>
              <a:latin typeface="Arial" pitchFamily="34" charset="0"/>
            </a:endParaRPr>
          </a:p>
          <a:p>
            <a:pPr>
              <a:lnSpc>
                <a:spcPct val="200000"/>
              </a:lnSpc>
              <a:buFont typeface="Wingdings" panose="05000000000000000000" pitchFamily="2" charset="2"/>
            </a:pPr>
            <a:r>
              <a:rPr lang="en-US" altLang="zh-CN" sz="4000" b="1">
                <a:solidFill>
                  <a:srgbClr val="FF0000"/>
                </a:solidFill>
                <a:latin typeface="Arial" pitchFamily="34" charset="0"/>
              </a:rPr>
              <a:t>2.</a:t>
            </a:r>
            <a:r>
              <a:rPr lang="zh-CN" altLang="en-US" sz="4000" b="1">
                <a:solidFill>
                  <a:srgbClr val="FF0000"/>
                </a:solidFill>
                <a:latin typeface="Arial" pitchFamily="34" charset="0"/>
              </a:rPr>
              <a:t>事例过长</a:t>
            </a:r>
            <a:r>
              <a:rPr lang="zh-CN" altLang="en-US" sz="4000" b="1">
                <a:latin typeface="Arial" pitchFamily="34" charset="0"/>
              </a:rPr>
              <a:t>叙多议少</a:t>
            </a:r>
            <a:endParaRPr lang="zh-CN" altLang="en-US" sz="4000" b="1">
              <a:latin typeface="Arial" pitchFamily="34" charset="0"/>
            </a:endParaRPr>
          </a:p>
          <a:p>
            <a:pPr>
              <a:lnSpc>
                <a:spcPct val="200000"/>
              </a:lnSpc>
              <a:buFont typeface="Wingdings" panose="05000000000000000000" pitchFamily="2" charset="2"/>
            </a:pPr>
            <a:r>
              <a:rPr lang="en-US" altLang="zh-CN" sz="4000" b="1">
                <a:solidFill>
                  <a:srgbClr val="FF0000"/>
                </a:solidFill>
                <a:latin typeface="Arial" pitchFamily="34" charset="0"/>
              </a:rPr>
              <a:t>3.</a:t>
            </a:r>
            <a:r>
              <a:rPr lang="zh-CN" altLang="en-US" sz="4000" b="1">
                <a:latin typeface="Arial" pitchFamily="34" charset="0"/>
              </a:rPr>
              <a:t>事例混乱</a:t>
            </a:r>
            <a:r>
              <a:rPr lang="zh-CN" altLang="en-US" sz="4000" b="1">
                <a:solidFill>
                  <a:srgbClr val="FF0000"/>
                </a:solidFill>
                <a:latin typeface="Arial" pitchFamily="34" charset="0"/>
              </a:rPr>
              <a:t>没有顺序</a:t>
            </a:r>
            <a:endParaRPr lang="zh-CN" altLang="en-US" sz="4000" b="1">
              <a:solidFill>
                <a:srgbClr val="FF0000"/>
              </a:solidFill>
              <a:latin typeface="Arial" pitchFamily="34" charset="0"/>
            </a:endParaRPr>
          </a:p>
          <a:p>
            <a:pPr>
              <a:lnSpc>
                <a:spcPct val="200000"/>
              </a:lnSpc>
              <a:buFont typeface="Wingdings" panose="05000000000000000000" pitchFamily="2" charset="2"/>
            </a:pPr>
            <a:r>
              <a:rPr lang="en-US" altLang="zh-CN" sz="4000" b="1">
                <a:solidFill>
                  <a:srgbClr val="FF0000"/>
                </a:solidFill>
                <a:latin typeface="Arial" pitchFamily="34" charset="0"/>
              </a:rPr>
              <a:t>4.</a:t>
            </a:r>
            <a:r>
              <a:rPr lang="zh-CN" altLang="en-US" sz="4000" b="1">
                <a:solidFill>
                  <a:srgbClr val="FF0000"/>
                </a:solidFill>
                <a:latin typeface="Arial" pitchFamily="34" charset="0"/>
              </a:rPr>
              <a:t>事例</a:t>
            </a:r>
            <a:r>
              <a:rPr lang="zh-CN" altLang="en-US" sz="4000" b="1">
                <a:latin typeface="Arial" pitchFamily="34" charset="0"/>
              </a:rPr>
              <a:t>陈旧冗长</a:t>
            </a:r>
            <a:r>
              <a:rPr lang="zh-CN" altLang="en-US" sz="4000" b="1">
                <a:solidFill>
                  <a:srgbClr val="FF0000"/>
                </a:solidFill>
                <a:latin typeface="Arial" pitchFamily="34" charset="0"/>
              </a:rPr>
              <a:t>乏味</a:t>
            </a:r>
            <a:endParaRPr lang="zh-CN" altLang="en-US" sz="4000" b="1">
              <a:solidFill>
                <a:srgbClr val="FF0000"/>
              </a:solidFill>
              <a:latin typeface="Arial" pitchFamily="34" charset="0"/>
            </a:endParaRPr>
          </a:p>
          <a:p>
            <a:pPr>
              <a:lnSpc>
                <a:spcPct val="200000"/>
              </a:lnSpc>
              <a:buFont typeface="Wingdings" panose="05000000000000000000" pitchFamily="2" charset="2"/>
            </a:pPr>
            <a:r>
              <a:rPr lang="en-US" altLang="zh-CN" sz="4000" b="1">
                <a:solidFill>
                  <a:srgbClr val="FF0000"/>
                </a:solidFill>
                <a:latin typeface="Arial" pitchFamily="34" charset="0"/>
              </a:rPr>
              <a:t>5.</a:t>
            </a:r>
            <a:r>
              <a:rPr lang="zh-CN" altLang="en-US" sz="4000" b="1">
                <a:solidFill>
                  <a:srgbClr val="FF0000"/>
                </a:solidFill>
                <a:latin typeface="Arial" pitchFamily="34" charset="0"/>
              </a:rPr>
              <a:t>事例</a:t>
            </a:r>
            <a:r>
              <a:rPr lang="zh-CN" altLang="en-US" sz="4000" b="1">
                <a:latin typeface="Arial" pitchFamily="34" charset="0"/>
              </a:rPr>
              <a:t>模糊</a:t>
            </a:r>
            <a:r>
              <a:rPr lang="zh-CN" altLang="en-US" sz="4000" b="1">
                <a:solidFill>
                  <a:srgbClr val="FF0000"/>
                </a:solidFill>
                <a:latin typeface="Arial" pitchFamily="34" charset="0"/>
              </a:rPr>
              <a:t>缺乏考证</a:t>
            </a:r>
            <a:endParaRPr lang="zh-CN" altLang="en-US" sz="40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27652" name="Text Box 4" title=""/>
          <p:cNvSpPr txBox="1"/>
          <p:nvPr/>
        </p:nvSpPr>
        <p:spPr>
          <a:xfrm>
            <a:off x="693738" y="0"/>
            <a:ext cx="915987" cy="6643688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 b="1">
                <a:latin typeface="华文行楷" pitchFamily="2" charset="-122"/>
                <a:ea typeface="华文行楷" pitchFamily="2" charset="-122"/>
              </a:rPr>
              <a:t>叙例时避免几个误区</a:t>
            </a:r>
            <a:endParaRPr lang="zh-CN" altLang="en-US" sz="4800">
              <a:solidFill>
                <a:srgbClr val="660033"/>
              </a:solidFill>
              <a:latin typeface="Times New Roman" panose="02020603050405020304" pitchFamily="18" charset="0"/>
              <a:ea typeface="华文琥珀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76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 uiExpand="1" build="p"/>
      <p:bldP spid="27652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2" title=""/>
          <p:cNvSpPr>
            <a:spLocks noGrp="1"/>
          </p:cNvSpPr>
          <p:nvPr>
            <p:ph type="title" idx="4294967295"/>
          </p:nvPr>
        </p:nvSpPr>
        <p:spPr>
          <a:xfrm>
            <a:off x="533400" y="381000"/>
            <a:ext cx="8229600" cy="2044700"/>
          </a:xfrm>
        </p:spPr>
        <p:txBody>
          <a:bodyPr vert="horz" wrap="square" lIns="91440" tIns="45720" rIns="91440" bIns="45720" anchor="ctr" anchorCtr="0"/>
          <a:lstStyle/>
          <a:p>
            <a:pPr algn="l"/>
            <a:r>
              <a:rPr lang="en-US" altLang="zh-CN" sz="3200" b="1">
                <a:solidFill>
                  <a:srgbClr val="CC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</a:t>
            </a:r>
            <a:r>
              <a:rPr lang="zh-CN" altLang="en-US" sz="3200" b="1">
                <a:solidFill>
                  <a:srgbClr val="CC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论点：</a:t>
            </a:r>
            <a:r>
              <a:rPr lang="zh-CN" altLang="en-US" sz="3200" b="1">
                <a:solidFill>
                  <a:srgbClr val="4F0FBD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发现自己才能选择正确的道路，才能实现个人的最大价值。</a:t>
            </a:r>
            <a:b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</a:rPr>
            </a:br>
            <a: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</a:rPr>
              <a:t>　　</a:t>
            </a:r>
            <a:b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</a:rPr>
            </a:br>
            <a:br>
              <a:rPr lang="zh-CN" altLang="en-US" sz="4000" b="1">
                <a:solidFill>
                  <a:schemeClr val="tx1"/>
                </a:solidFill>
              </a:rPr>
            </a:b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1267" name="Rectangle 3" title=""/>
          <p:cNvSpPr>
            <a:spLocks noGrp="1"/>
          </p:cNvSpPr>
          <p:nvPr>
            <p:ph type="body" idx="4294967295"/>
          </p:nvPr>
        </p:nvSpPr>
        <p:spPr>
          <a:xfrm>
            <a:off x="0" y="1676400"/>
            <a:ext cx="9144000" cy="5889625"/>
          </a:xfrm>
        </p:spPr>
        <p:txBody>
          <a:bodyPr vert="horz" wrap="square" lIns="91440" tIns="45720" rIns="91440" bIns="45720" anchor="t" anchorCtr="0"/>
          <a:lstStyle/>
          <a:p>
            <a:pPr marL="0" indent="0">
              <a:lnSpc>
                <a:spcPct val="80000"/>
              </a:lnSpc>
              <a:buNone/>
            </a:pPr>
            <a:r>
              <a:rPr lang="zh-CN" altLang="en-US" sz="3600" b="1">
                <a:solidFill>
                  <a:srgbClr val="CC0000"/>
                </a:solidFill>
                <a:ea typeface="黑体" panose="02010609060101010101" pitchFamily="2" charset="-122"/>
              </a:rPr>
              <a:t>论证：</a:t>
            </a:r>
            <a:r>
              <a:rPr lang="zh-CN" altLang="en-US" b="1">
                <a:solidFill>
                  <a:srgbClr val="CC0000"/>
                </a:solidFill>
                <a:ea typeface="黑体" panose="02010609060101010101" pitchFamily="2" charset="-122"/>
              </a:rPr>
              <a:t>歌德</a:t>
            </a:r>
            <a:r>
              <a:rPr lang="zh-CN" altLang="en-US" b="1">
                <a:ea typeface="黑体" panose="02010609060101010101" pitchFamily="2" charset="-122"/>
              </a:rPr>
              <a:t>用了差不多半生的精力学画无成，面对人生的不断碰壁，及时调整了人生目标，在文学道路上做出一番成就。</a:t>
            </a:r>
            <a:r>
              <a:rPr lang="zh-CN" altLang="en-US" b="1">
                <a:solidFill>
                  <a:srgbClr val="CC0000"/>
                </a:solidFill>
                <a:ea typeface="黑体" panose="02010609060101010101" pitchFamily="2" charset="-122"/>
              </a:rPr>
              <a:t>孙中山</a:t>
            </a:r>
            <a:r>
              <a:rPr lang="zh-CN" altLang="en-US" b="1">
                <a:ea typeface="黑体" panose="02010609060101010101" pitchFamily="2" charset="-122"/>
              </a:rPr>
              <a:t>青年时悬壶行医，最后发现治一人并不能救社会，于是转而投身革命，终于成就了令世人敬佩的伟业。无数成功的例子告诉我们，</a:t>
            </a:r>
            <a:r>
              <a:rPr lang="zh-CN" altLang="en-US" b="1" u="sng">
                <a:ea typeface="黑体" panose="02010609060101010101" pitchFamily="2" charset="-122"/>
              </a:rPr>
              <a:t>成功者是在不断的实践中发现了成功的道路，并不是一开始就站到了正确的起点上。因此，我们不要盲目地相信自己的兴趣，不要绝对依赖自己的感觉，而要尽可能多地尝试各种各样的发展道路，与时俱进地调整自己的努力方向。发现自己，才能实现个人的最大价值</a:t>
            </a:r>
            <a:r>
              <a:rPr lang="zh-CN" altLang="en-US" sz="3600" b="1" u="sng">
                <a:ea typeface="黑体" panose="02010609060101010101" pitchFamily="2" charset="-122"/>
              </a:rPr>
              <a:t>。</a:t>
            </a:r>
            <a:br>
              <a:rPr lang="zh-CN" altLang="en-US" sz="3600" b="1" u="sng">
                <a:ea typeface="黑体" panose="02010609060101010101" pitchFamily="2" charset="-122"/>
              </a:rPr>
            </a:br>
            <a:endParaRPr lang="zh-CN" altLang="en-US" sz="3600" b="1"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矩形 4" title=""/>
          <p:cNvSpPr/>
          <p:nvPr/>
        </p:nvSpPr>
        <p:spPr>
          <a:xfrm>
            <a:off x="142875" y="857250"/>
            <a:ext cx="8858250" cy="4203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250000"/>
              </a:lnSpc>
            </a:pPr>
            <a:r>
              <a:rPr lang="zh-CN" altLang="en-US" sz="5400" b="1" i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议 论 文 段 落 构 成 的 </a:t>
            </a:r>
            <a:endParaRPr lang="zh-CN" altLang="en-US" sz="5400" b="1" i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250000"/>
              </a:lnSpc>
            </a:pPr>
            <a:r>
              <a:rPr lang="zh-CN" altLang="en-US" sz="5400" b="1" i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 基 本 模 式</a:t>
            </a:r>
            <a:endParaRPr lang="zh-CN" altLang="en-US" sz="5400" b="1" i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矩形 1" title=""/>
          <p:cNvSpPr/>
          <p:nvPr/>
        </p:nvSpPr>
        <p:spPr>
          <a:xfrm>
            <a:off x="428625" y="285750"/>
            <a:ext cx="8501063" cy="58070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ts val="5000"/>
              </a:lnSpc>
            </a:pPr>
            <a:r>
              <a:rPr lang="zh-CN" altLang="en-US" sz="36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标准议论语段的构成</a:t>
            </a:r>
            <a:endParaRPr lang="zh-CN" altLang="en-US" sz="36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ts val="5000"/>
              </a:lnSpc>
            </a:pP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     一个标准的议论段，其实也是一篇微型的议论文，一个标准的议论段应该依次包含如下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五种功能</a:t>
            </a: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不同的句子：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观点句、阐释句、材料句、分析句、结论句。</a:t>
            </a: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此所谓麻雀虽小，然五脏俱全也！ </a:t>
            </a:r>
            <a:endParaRPr lang="zh-CN" altLang="en-US" sz="3200" b="1"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ts val="5000"/>
              </a:lnSpc>
            </a:pP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    段落上，每一个标准段可以是一段，也可是两段（观点句单设一段）；字数上，每个标准段</a:t>
            </a:r>
            <a:r>
              <a:rPr lang="en-US" altLang="zh-CN" sz="3200" b="1">
                <a:latin typeface="微软雅黑" panose="020b0503020204020204" charset="-122"/>
                <a:ea typeface="微软雅黑" panose="020b0503020204020204" charset="-122"/>
              </a:rPr>
              <a:t>200</a:t>
            </a: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字左右。</a:t>
            </a:r>
            <a:r>
              <a:rPr lang="en-US" altLang="zh-CN" sz="3200" b="1">
                <a:latin typeface="微软雅黑" panose="020b0503020204020204" charset="-122"/>
                <a:ea typeface="微软雅黑" panose="020b0503020204020204" charset="-122"/>
              </a:rPr>
              <a:t>   </a:t>
            </a:r>
            <a:endParaRPr lang="en-US" altLang="zh-CN" sz="3200" b="1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矩形 1" title=""/>
          <p:cNvSpPr/>
          <p:nvPr/>
        </p:nvSpPr>
        <p:spPr>
          <a:xfrm>
            <a:off x="428625" y="285750"/>
            <a:ext cx="8429625" cy="44783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标准议论段 </a:t>
            </a:r>
            <a:r>
              <a:rPr lang="en-US" altLang="zh-CN" sz="3200" b="1">
                <a:latin typeface="微软雅黑" panose="020b0503020204020204" charset="-122"/>
                <a:ea typeface="微软雅黑" panose="020b0503020204020204" charset="-122"/>
              </a:rPr>
              <a:t>= 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观点句</a:t>
            </a: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（分论点句）</a:t>
            </a:r>
            <a:r>
              <a:rPr lang="en-US" altLang="zh-CN" sz="3200" b="1">
                <a:latin typeface="微软雅黑" panose="020b0503020204020204" charset="-122"/>
                <a:ea typeface="微软雅黑" panose="020b0503020204020204" charset="-122"/>
              </a:rPr>
              <a:t>+ 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阐释句    </a:t>
            </a: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（过渡句）</a:t>
            </a:r>
            <a:r>
              <a:rPr lang="en-US" altLang="zh-CN" sz="3200" b="1">
                <a:latin typeface="微软雅黑" panose="020b0503020204020204" charset="-122"/>
                <a:ea typeface="微软雅黑" panose="020b0503020204020204" charset="-122"/>
              </a:rPr>
              <a:t>+ 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材料句</a:t>
            </a: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（举例句</a:t>
            </a:r>
            <a:r>
              <a:rPr lang="en-US" altLang="zh-CN" sz="3200" b="1">
                <a:latin typeface="微软雅黑" panose="020b0503020204020204" charset="-122"/>
                <a:ea typeface="微软雅黑" panose="020b0503020204020204" charset="-122"/>
              </a:rPr>
              <a:t>/</a:t>
            </a: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论据）</a:t>
            </a:r>
            <a:r>
              <a:rPr lang="en-US" altLang="zh-CN" sz="3200" b="1">
                <a:latin typeface="微软雅黑" panose="020b0503020204020204" charset="-122"/>
                <a:ea typeface="微软雅黑" panose="020b0503020204020204" charset="-122"/>
              </a:rPr>
              <a:t>+ 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分析句</a:t>
            </a: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（论证）</a:t>
            </a:r>
            <a:r>
              <a:rPr lang="en-US" altLang="zh-CN" sz="3200" b="1">
                <a:latin typeface="微软雅黑" panose="020b0503020204020204" charset="-122"/>
                <a:ea typeface="微软雅黑" panose="020b0503020204020204" charset="-122"/>
              </a:rPr>
              <a:t>+ 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结论句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 </a:t>
            </a: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。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 </a:t>
            </a:r>
            <a:endParaRPr lang="en-US" altLang="zh-CN" sz="3200" b="1">
              <a:latin typeface="微软雅黑" panose="020b0503020204020204" charset="-122"/>
              <a:ea typeface="微软雅黑" panose="020b0503020204020204" charset="-122"/>
            </a:endParaRPr>
          </a:p>
          <a:p>
            <a:endParaRPr lang="en-US" altLang="zh-CN" sz="3200" b="1"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阐释句</a:t>
            </a: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（过渡句）：对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观点句</a:t>
            </a: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简要阐释，快              速过渡到事例的阐述。</a:t>
            </a:r>
            <a:endParaRPr lang="zh-CN" altLang="en-US" sz="32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0723" name="矩形 2" title=""/>
          <p:cNvSpPr/>
          <p:nvPr/>
        </p:nvSpPr>
        <p:spPr>
          <a:xfrm>
            <a:off x="381000" y="5257800"/>
            <a:ext cx="8143875" cy="1066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结论句</a:t>
            </a: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：言简意赅，照应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观点句</a:t>
            </a: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的要点（尽</a:t>
            </a:r>
            <a:endParaRPr lang="zh-CN" altLang="en-US" sz="3200" b="1"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        量与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观点句</a:t>
            </a: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采用不同的句式）。</a:t>
            </a:r>
            <a:endParaRPr lang="zh-CN" altLang="en-US" sz="32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2065000" y="103632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矩形 1" title=""/>
          <p:cNvSpPr/>
          <p:nvPr/>
        </p:nvSpPr>
        <p:spPr>
          <a:xfrm>
            <a:off x="0" y="142875"/>
            <a:ext cx="8715375" cy="6462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39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分析句</a:t>
            </a:r>
            <a:r>
              <a:rPr lang="zh-CN" altLang="en-US" sz="2800" b="1">
                <a:latin typeface="宋体" panose="02010600030101010101" pitchFamily="2" charset="-122"/>
              </a:rPr>
              <a:t>：转述事例后，需要分析。如果缺乏分析，那</a:t>
            </a:r>
            <a:endParaRPr lang="zh-CN" altLang="en-US" sz="2800" b="1">
              <a:latin typeface="宋体" panose="02010600030101010101" pitchFamily="2" charset="-122"/>
            </a:endParaRPr>
          </a:p>
          <a:p>
            <a:pPr>
              <a:lnSpc>
                <a:spcPts val="3900"/>
              </a:lnSpc>
            </a:pPr>
            <a:r>
              <a:rPr lang="zh-CN" altLang="en-US" sz="2800" b="1">
                <a:latin typeface="宋体" panose="02010600030101010101" pitchFamily="2" charset="-122"/>
              </a:rPr>
              <a:t>             就是堆砌材料。</a:t>
            </a:r>
            <a:endParaRPr lang="zh-CN" altLang="en-US" sz="2800" b="1">
              <a:latin typeface="宋体" panose="02010600030101010101" pitchFamily="2" charset="-122"/>
            </a:endParaRPr>
          </a:p>
          <a:p>
            <a:pPr>
              <a:lnSpc>
                <a:spcPts val="39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分析的作用</a:t>
            </a:r>
            <a:r>
              <a:rPr lang="zh-CN" altLang="en-US" sz="2800" b="1">
                <a:latin typeface="宋体" panose="02010600030101010101" pitchFamily="2" charset="-122"/>
              </a:rPr>
              <a:t>： 把材料与观点挂钩，使材料与观点融</a:t>
            </a:r>
            <a:endParaRPr lang="zh-CN" altLang="en-US" sz="2800" b="1">
              <a:latin typeface="宋体" panose="02010600030101010101" pitchFamily="2" charset="-122"/>
            </a:endParaRPr>
          </a:p>
          <a:p>
            <a:pPr>
              <a:lnSpc>
                <a:spcPts val="3900"/>
              </a:lnSpc>
            </a:pPr>
            <a:r>
              <a:rPr lang="zh-CN" altLang="en-US" sz="2800" b="1">
                <a:latin typeface="宋体" panose="02010600030101010101" pitchFamily="2" charset="-122"/>
              </a:rPr>
              <a:t>                     为一体。</a:t>
            </a:r>
            <a:endParaRPr lang="zh-CN" altLang="en-US" sz="2800" b="1">
              <a:latin typeface="宋体" panose="02010600030101010101" pitchFamily="2" charset="-122"/>
            </a:endParaRPr>
          </a:p>
          <a:p>
            <a:pPr>
              <a:lnSpc>
                <a:spcPts val="39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分析的要求</a:t>
            </a:r>
            <a:r>
              <a:rPr lang="zh-CN" altLang="en-US" sz="2800" b="1">
                <a:latin typeface="宋体" panose="02010600030101010101" pitchFamily="2" charset="-122"/>
              </a:rPr>
              <a:t>：依据观点句（分论点句）的内容，有所</a:t>
            </a:r>
            <a:endParaRPr lang="zh-CN" altLang="en-US" sz="2800" b="1">
              <a:latin typeface="宋体" panose="02010600030101010101" pitchFamily="2" charset="-122"/>
            </a:endParaRPr>
          </a:p>
          <a:p>
            <a:pPr>
              <a:lnSpc>
                <a:spcPts val="3900"/>
              </a:lnSpc>
            </a:pPr>
            <a:r>
              <a:rPr lang="zh-CN" altLang="en-US" sz="2800" b="1">
                <a:latin typeface="宋体" panose="02010600030101010101" pitchFamily="2" charset="-122"/>
              </a:rPr>
              <a:t>            侧重，有所指向，尽量能表述观点的含                    义。分析的语言也不求过多，点到为止即可。</a:t>
            </a:r>
            <a:endParaRPr lang="zh-CN" altLang="en-US" sz="2800" b="1">
              <a:latin typeface="宋体" panose="02010600030101010101" pitchFamily="2" charset="-122"/>
            </a:endParaRPr>
          </a:p>
          <a:p>
            <a:pPr>
              <a:lnSpc>
                <a:spcPts val="39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分析的方法</a:t>
            </a:r>
            <a:r>
              <a:rPr lang="zh-CN" altLang="en-US" sz="2800" b="1">
                <a:latin typeface="宋体" panose="02010600030101010101" pitchFamily="2" charset="-122"/>
              </a:rPr>
              <a:t>：解说式分析法，评价式分析法，假设式</a:t>
            </a:r>
            <a:endParaRPr lang="zh-CN" altLang="en-US" sz="2800" b="1">
              <a:latin typeface="宋体" panose="02010600030101010101" pitchFamily="2" charset="-122"/>
            </a:endParaRPr>
          </a:p>
          <a:p>
            <a:pPr>
              <a:lnSpc>
                <a:spcPts val="3900"/>
              </a:lnSpc>
            </a:pPr>
            <a:r>
              <a:rPr lang="zh-CN" altLang="en-US" sz="2800" b="1">
                <a:latin typeface="宋体" panose="02010600030101010101" pitchFamily="2" charset="-122"/>
              </a:rPr>
              <a:t>             分析法，因果式分析法，归纳式分析法 </a:t>
            </a:r>
            <a:endParaRPr lang="zh-CN" altLang="en-US" sz="2800" b="1">
              <a:latin typeface="宋体" panose="02010600030101010101" pitchFamily="2" charset="-122"/>
            </a:endParaRPr>
          </a:p>
          <a:p>
            <a:pPr>
              <a:lnSpc>
                <a:spcPts val="3900"/>
              </a:lnSpc>
            </a:pPr>
            <a:r>
              <a:rPr lang="zh-CN" altLang="en-US" sz="2800" b="1">
                <a:latin typeface="宋体" panose="02010600030101010101" pitchFamily="2" charset="-122"/>
              </a:rPr>
              <a:t>             等。如果备用材料充足，可以把叙例与</a:t>
            </a:r>
            <a:endParaRPr lang="zh-CN" altLang="en-US" sz="2800" b="1">
              <a:latin typeface="宋体" panose="02010600030101010101" pitchFamily="2" charset="-122"/>
            </a:endParaRPr>
          </a:p>
          <a:p>
            <a:pPr>
              <a:lnSpc>
                <a:spcPts val="3900"/>
              </a:lnSpc>
            </a:pPr>
            <a:r>
              <a:rPr lang="zh-CN" altLang="en-US" sz="2800" b="1">
                <a:latin typeface="宋体" panose="02010600030101010101" pitchFamily="2" charset="-122"/>
              </a:rPr>
              <a:t>             分析结合起来，那样文章更厚实，更有</a:t>
            </a:r>
            <a:endParaRPr lang="zh-CN" altLang="en-US" sz="2800" b="1">
              <a:latin typeface="宋体" panose="02010600030101010101" pitchFamily="2" charset="-122"/>
            </a:endParaRPr>
          </a:p>
          <a:p>
            <a:pPr>
              <a:lnSpc>
                <a:spcPts val="3900"/>
              </a:lnSpc>
            </a:pPr>
            <a:r>
              <a:rPr lang="zh-CN" altLang="en-US" sz="2800" b="1">
                <a:latin typeface="宋体" panose="02010600030101010101" pitchFamily="2" charset="-122"/>
              </a:rPr>
              <a:t>             力度。</a:t>
            </a:r>
            <a:endParaRPr lang="zh-CN" altLang="en-US" sz="2800" b="1">
              <a:latin typeface="宋体" panose="02010600030101010101" pitchFamily="2" charset="-122"/>
            </a:endParaRPr>
          </a:p>
          <a:p>
            <a:r>
              <a:rPr lang="en-US" altLang="zh-CN" sz="2800" b="1">
                <a:latin typeface="宋体" panose="02010600030101010101" pitchFamily="2" charset="-122"/>
              </a:rPr>
              <a:t>  </a:t>
            </a:r>
            <a:r>
              <a:rPr lang="en-US" altLang="zh-CN" sz="2800">
                <a:latin typeface="宋体" panose="02010600030101010101" pitchFamily="2" charset="-122"/>
              </a:rPr>
              <a:t>         </a:t>
            </a:r>
            <a:endParaRPr lang="en-US" altLang="zh-CN" sz="2800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矩形 1" title=""/>
          <p:cNvSpPr/>
          <p:nvPr/>
        </p:nvSpPr>
        <p:spPr>
          <a:xfrm>
            <a:off x="142875" y="0"/>
            <a:ext cx="9001125" cy="6924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《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认识自己，是迈向成功的第一步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》</a:t>
            </a:r>
            <a:endParaRPr lang="en-US" altLang="zh-CN" sz="28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</a:rPr>
              <a:t>    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认识自己，是迈向成功的第一步。（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观点句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）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    认识自己，正确地认识自己，发挥自己的长处，才可以迎来成功。（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过渡阐述句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） 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//</a:t>
            </a:r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</a:rPr>
              <a:t> 1994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年新加坡旅游局给李光耀总理致电，大意是，我们不像埃及有神奇的金字塔，不像法国有举世闻名的埃菲尔铁塔，不像夏威夷有绵延数十里的海滨，不像中国有巍峨蜿蜒的万里长城，我们只有一年四季直射的阳光。李光耀总理批示道，阳光，阳光就够了！后来，新加坡利用一年四季直射的阳光大面积种植花草，吸引了无数外国游客，从而连续多年国民生产总值跻身亚洲前三位。（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材料举例句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）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//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是的，有阳光就够了。在我们仰慕他人的成功和荣耀时，为何不清醒地认识自己，发挥主观能动性，实现个人价值？当你能正确认识自己时，你已经迈出了走向成功之路的第一步。（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分析小结句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）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▲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语段模式：观点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+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（过渡阐述）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+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事例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+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例后分析小结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矩形 1" title=""/>
          <p:cNvSpPr/>
          <p:nvPr/>
        </p:nvSpPr>
        <p:spPr>
          <a:xfrm>
            <a:off x="500063" y="428625"/>
            <a:ext cx="8215312" cy="6070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</a:rPr>
              <a:t>     ①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虚怀若谷，是人高尚情操的表现，也只有具备了这一点，才是健全的品格。（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观点句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）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     </a:t>
            </a:r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</a:rPr>
              <a:t>②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三国周瑜，年少有为，才智过人，堪称一代儒将。</a:t>
            </a:r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</a:rPr>
              <a:t>③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可是面对足智多谋、“运筹帷幄决胜千里之外”的诸葛孔明，周瑜不是虚心向他人学习，而是嫉妒诸葛亮的才华，不肯承认诸葛亮比自己棋高一着的事实，反而发出“既生瑜，何生亮”的慨叹，最终忧愤而死。（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反例句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/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边叙边评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）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//</a:t>
            </a:r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</a:rPr>
              <a:t>④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这一史实说明了嫉妒的危害，它就像绊脚石，阻碍我们的发展，使我们不能清楚地认识自己的缺点，更不利于健康品格的形成。（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评析引申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）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  <a:p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▲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语段模式：提论点</a:t>
            </a:r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</a:rPr>
              <a:t>+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摆事实（反例句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/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边叙边评） 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  </a:t>
            </a:r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</a:rPr>
              <a:t>+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讲道理（例后评析引申）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矩形 1" title=""/>
          <p:cNvSpPr/>
          <p:nvPr/>
        </p:nvSpPr>
        <p:spPr>
          <a:xfrm>
            <a:off x="214313" y="214313"/>
            <a:ext cx="8929687" cy="59340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6000"/>
              </a:lnSpc>
            </a:pPr>
            <a:r>
              <a:rPr lang="en-US" altLang="zh-CN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▲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语段模式：观点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+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阐释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+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论据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+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分析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+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小结</a:t>
            </a:r>
            <a:endParaRPr lang="zh-CN" altLang="en-US" sz="32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ts val="6000"/>
              </a:lnSpc>
            </a:pP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        观点 </a:t>
            </a:r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</a:rPr>
              <a:t>—— 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明确（一两句话，干净利落）。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ts val="6000"/>
              </a:lnSpc>
            </a:pP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        阐释 </a:t>
            </a:r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</a:rPr>
              <a:t>—— 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简要阐释，快速过渡。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ts val="6000"/>
              </a:lnSpc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        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论据 </a:t>
            </a:r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</a:rPr>
              <a:t>—— 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事例典型，叙述简洁（用公众认可的例子，某人之类少用为妙）。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ts val="6000"/>
              </a:lnSpc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       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 分析 </a:t>
            </a:r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</a:rPr>
              <a:t>—— 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紧扣中心论述，不游离。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ts val="6000"/>
              </a:lnSpc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        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小结 </a:t>
            </a:r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</a:rPr>
              <a:t>—— 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归纳，点破主题。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ts val="4000"/>
              </a:lnSpc>
            </a:pPr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</a:rPr>
              <a:t>                               </a:t>
            </a:r>
            <a:endParaRPr lang="en-US" altLang="zh-CN" sz="2800" b="1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Rectangle 2" title=""/>
          <p:cNvSpPr>
            <a:spLocks noGrp="1"/>
          </p:cNvSpPr>
          <p:nvPr>
            <p:ph type="title" idx="4294967295"/>
          </p:nvPr>
        </p:nvSpPr>
        <p:spPr>
          <a:xfrm>
            <a:off x="396875" y="620713"/>
            <a:ext cx="8229600" cy="3154362"/>
          </a:xfrm>
        </p:spPr>
        <p:txBody>
          <a:bodyPr vert="horz" wrap="square" lIns="91440" tIns="45720" rIns="91440" bIns="45720" anchor="ctr" anchorCtr="0"/>
          <a:lstStyle/>
          <a:p>
            <a:r>
              <a:rPr lang="zh-CN" altLang="en-US" sz="3600" b="1" u="sng">
                <a:solidFill>
                  <a:srgbClr val="CC0000"/>
                </a:solidFill>
              </a:rPr>
              <a:t>特别注意</a:t>
            </a:r>
            <a:r>
              <a:rPr lang="zh-CN" altLang="en-US" sz="3600" b="1" u="sng"/>
              <a:t>：</a:t>
            </a:r>
            <a:br>
              <a:rPr lang="zh-CN" altLang="en-US" sz="3600" b="1"/>
            </a:br>
            <a:r>
              <a:rPr lang="zh-CN" altLang="en-US" sz="3600" b="1"/>
              <a:t>  </a:t>
            </a:r>
            <a:r>
              <a:rPr lang="zh-CN" altLang="en-US" sz="6000" b="1"/>
              <a:t>  </a:t>
            </a:r>
            <a:br>
              <a:rPr lang="zh-CN" altLang="en-US" sz="6000" b="1"/>
            </a:br>
            <a:r>
              <a:rPr lang="zh-CN" altLang="en-US" sz="6000" b="1"/>
              <a:t>论点</a:t>
            </a:r>
            <a:r>
              <a:rPr lang="en-US" altLang="zh-CN" sz="6000" b="1"/>
              <a:t>+</a:t>
            </a:r>
            <a:r>
              <a:rPr lang="zh-CN" altLang="en-US" sz="6000" b="1"/>
              <a:t>事实（</a:t>
            </a:r>
            <a:r>
              <a:rPr lang="en-US" altLang="zh-CN" sz="6000" b="1">
                <a:sym typeface="宋体" panose="02010600030101010101" pitchFamily="2" charset="-122"/>
              </a:rPr>
              <a:t>╳</a:t>
            </a:r>
            <a:r>
              <a:rPr lang="zh-CN" altLang="en-US" sz="6000" b="1">
                <a:sym typeface="宋体" panose="02010600030101010101" pitchFamily="2" charset="-122"/>
              </a:rPr>
              <a:t>）</a:t>
            </a:r>
            <a:endParaRPr lang="zh-CN" altLang="en-US" sz="6000" b="1">
              <a:sym typeface="宋体" panose="02010600030101010101" pitchFamily="2" charset="-122"/>
            </a:endParaRPr>
          </a:p>
        </p:txBody>
      </p:sp>
      <p:sp>
        <p:nvSpPr>
          <p:cNvPr id="36867" name="Rectangle 3" title=""/>
          <p:cNvSpPr>
            <a:spLocks noGrp="1"/>
          </p:cNvSpPr>
          <p:nvPr>
            <p:ph type="body" idx="4294967295"/>
          </p:nvPr>
        </p:nvSpPr>
        <p:spPr>
          <a:xfrm>
            <a:off x="539750" y="2205038"/>
            <a:ext cx="8229600" cy="3789362"/>
          </a:xfrm>
        </p:spPr>
        <p:txBody>
          <a:bodyPr vert="horz" wrap="square" lIns="91440" tIns="45720" rIns="91440" bIns="45720" anchor="t" anchorCtr="0"/>
          <a:lstStyle/>
          <a:p>
            <a:pPr>
              <a:buNone/>
            </a:pPr>
            <a:r>
              <a:rPr lang="en-US" altLang="zh-CN" sz="3600" b="1"/>
              <a:t> </a:t>
            </a:r>
            <a:endParaRPr lang="en-US" altLang="zh-CN" sz="3600" b="1"/>
          </a:p>
          <a:p>
            <a:endParaRPr lang="en-US" altLang="zh-CN" sz="3600" b="1"/>
          </a:p>
          <a:p>
            <a:pPr algn="ctr"/>
            <a:r>
              <a:rPr lang="zh-CN" altLang="en-US" sz="6000" b="1">
                <a:solidFill>
                  <a:srgbClr val="CC0000"/>
                </a:solidFill>
              </a:rPr>
              <a:t>摆事实</a:t>
            </a:r>
            <a:r>
              <a:rPr lang="en-US" altLang="zh-CN" sz="6000" b="1">
                <a:solidFill>
                  <a:srgbClr val="CC0000"/>
                </a:solidFill>
              </a:rPr>
              <a:t>+</a:t>
            </a:r>
            <a:r>
              <a:rPr lang="zh-CN" altLang="en-US" sz="6000" b="1">
                <a:solidFill>
                  <a:srgbClr val="CC0000"/>
                </a:solidFill>
              </a:rPr>
              <a:t>讲道理（</a:t>
            </a:r>
            <a:r>
              <a:rPr lang="en-US" altLang="zh-CN" sz="9600" b="1">
                <a:solidFill>
                  <a:srgbClr val="CC0000"/>
                </a:solidFill>
                <a:sym typeface="宋体" panose="02010600030101010101" pitchFamily="2" charset="-122"/>
              </a:rPr>
              <a:t>√</a:t>
            </a:r>
            <a:r>
              <a:rPr lang="zh-CN" altLang="en-US" sz="6000" b="1">
                <a:solidFill>
                  <a:srgbClr val="CC0000"/>
                </a:solidFill>
                <a:sym typeface="宋体" panose="02010600030101010101" pitchFamily="2" charset="-122"/>
              </a:rPr>
              <a:t>）</a:t>
            </a:r>
            <a:endParaRPr lang="zh-CN" altLang="en-US" sz="6000" b="1">
              <a:solidFill>
                <a:srgbClr val="CC0000"/>
              </a:solidFill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https://d.book118.com/208050037023006027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2">
      <vt:lpstr>Arial</vt:lpstr>
      <vt:lpstr>Calibri</vt:lpstr>
      <vt:lpstr>宋体</vt:lpstr>
      <vt:lpstr>Haettenschweiler</vt:lpstr>
      <vt:lpstr>楷体_GB2312</vt:lpstr>
      <vt:lpstr>微软雅黑</vt:lpstr>
      <vt:lpstr>黑体</vt:lpstr>
      <vt:lpstr>华文新魏</vt:lpstr>
      <vt:lpstr>Wingdings</vt:lpstr>
      <vt:lpstr>华文行楷</vt:lpstr>
      <vt:lpstr>Times New Roman</vt:lpstr>
      <vt:lpstr>华文琥珀</vt:lpstr>
      <vt:lpstr>Office Theme</vt:lpstr>
      <vt:lpstr>PowerPoint Presentation</vt:lpstr>
      <vt:lpstr>PowerPoint Presentation</vt:lpstr>
      <vt:lpstr>PowerPoint Presentation</vt:lpstr>
      <vt:lpstr>PowerPoint Presentation</vt:lpstr>
      <vt:lpstr>关于论证方法</vt:lpstr>
      <vt:lpstr>常见论证方法</vt:lpstr>
      <vt:lpstr>（一）例证法</vt:lpstr>
      <vt:lpstr>PowerPoint Presentation</vt:lpstr>
      <vt:lpstr>PowerPoint Presentation</vt:lpstr>
      <vt:lpstr>  论点：发现自己才能选择正确的道路，才能实现个人的最大价值。　　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特别注意：    论点+事实（╳）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2024-09-04T19:42:23.494</cp:lastPrinted>
  <dcterms:created xsi:type="dcterms:W3CDTF">2024-09-04T11:42:23Z</dcterms:created>
  <dcterms:modified xsi:type="dcterms:W3CDTF">2024-09-04T11:42:25Z</dcterms:modified>
</cp:coreProperties>
</file>