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3DC66E9-57B2-4DA5-B5D7-ABB7F58F69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BBB10B-A666-4C99-8FB8-AFD3C09394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B3D34CE-D143-420E-A5DB-061D69F3C6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84A4D9D-033C-484D-BD11-B564FEDFF2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C3CC23C-D985-4641-AC55-74F86E5A1BB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6A83092-8313-45D7-AF6C-37A6E2A789F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C24AE57-C065-4AD9-80BB-D8149527191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C130CD-51A8-484A-87C2-FAD2DD87BD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4CDFE1-EED4-4756-A0A1-7995FF1198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F3BA0D-506B-475D-8E81-C16E3398F2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CBF000-A62D-4425-AEB7-FD2818A61D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8052063113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脑瘫儿童语言障碍康复</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脑瘫儿童语言障碍概述
 脑瘫儿童语言障碍表现
 脑瘫儿童语言障碍原因
 脑瘫儿童语言障碍评估
 脑瘫儿童语言障碍康复原则
 脑瘫儿童语言障碍康复方法
 脑瘫儿童语言障碍康复效果评估
 脑瘫儿童语言障碍康复干预建议</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脑瘫儿童语言障碍概述</a:t>
            </a:r>
          </a:p>
        </p:txBody>
      </p:sp>
      <p:sp>
        <p:nvSpPr>
          <p:cNvPr id="3" name="Subtitle 2"/>
          <p:cNvSpPr>
            <a:spLocks noGrp="1"/>
          </p:cNvSpPr>
          <p:nvPr>
            <p:ph type="subTitle" idx="1"/>
          </p:nvPr>
        </p:nvSpPr>
        <p:spPr/>
        <p:txBody>
          <a:bodyPr/>
          <a:lstStyle/>
          <a:p>
            <a:r>
              <a:t>脑瘫儿童语言障碍康复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脑瘫儿童语言障碍概述</a:t>
            </a:r>
          </a:p>
        </p:txBody>
      </p:sp>
      <p:sp>
        <p:nvSpPr>
          <p:cNvPr id="3" name="Text Placeholder 2"/>
          <p:cNvSpPr>
            <a:spLocks noGrp="1"/>
          </p:cNvSpPr>
          <p:nvPr>
            <p:ph type="body" idx="1"/>
          </p:nvPr>
        </p:nvSpPr>
        <p:spPr/>
        <p:txBody>
          <a:bodyPr/>
          <a:lstStyle/>
          <a:p>
            <a:r>
              <a:t>脑瘫儿童语言障碍的发生：</a:t>
            </a:r>
          </a:p>
        </p:txBody>
      </p:sp>
      <p:sp>
        <p:nvSpPr>
          <p:cNvPr id="4" name="Content Placeholder 3"/>
          <p:cNvSpPr>
            <a:spLocks noGrp="1"/>
          </p:cNvSpPr>
          <p:nvPr>
            <p:ph sz="half" idx="2"/>
          </p:nvPr>
        </p:nvSpPr>
        <p:spPr/>
        <p:txBody>
          <a:bodyPr/>
          <a:lstStyle/>
          <a:p>
            <a:r>
              <a:t>1. 脑瘫儿童语言障碍是指因脑瘫而引起的语言能力障碍，包括构音障碍、语义障碍、语法障碍和语用障碍。</a:t>
            </a:r>
          </a:p>
          <a:p>
            <a:r>
              <a:t>2. 脑瘫儿童语言障碍的发生率为20%~50%，随着脑瘫程度的加重，语言障碍的发生率也随之升高。</a:t>
            </a:r>
          </a:p>
          <a:p>
            <a:r>
              <a:t>3. 脑瘫儿童语言障碍的发生机制尚不明确，可能与脑损伤的部位、程度、性质以及儿童的年龄、智力等因素有关。</a:t>
            </a:r>
          </a:p>
        </p:txBody>
      </p:sp>
      <p:sp>
        <p:nvSpPr>
          <p:cNvPr id="5" name="Text Placeholder 4"/>
          <p:cNvSpPr>
            <a:spLocks noGrp="1"/>
          </p:cNvSpPr>
          <p:nvPr>
            <p:ph type="body" idx="3"/>
          </p:nvPr>
        </p:nvSpPr>
        <p:spPr/>
        <p:txBody>
          <a:bodyPr/>
          <a:lstStyle/>
          <a:p>
            <a:r>
              <a:t>脑瘫儿童语言障碍的分类：</a:t>
            </a:r>
          </a:p>
        </p:txBody>
      </p:sp>
      <p:sp>
        <p:nvSpPr>
          <p:cNvPr id="6" name="Content Placeholder 5"/>
          <p:cNvSpPr>
            <a:spLocks noGrp="1"/>
          </p:cNvSpPr>
          <p:nvPr>
            <p:ph sz="half" idx="4"/>
          </p:nvPr>
        </p:nvSpPr>
        <p:spPr/>
        <p:txBody>
          <a:bodyPr/>
          <a:lstStyle/>
          <a:p>
            <a:r>
              <a:t>1. 根据语言障碍的类型，脑瘫儿童语言障碍可分为构音障碍、语义障碍、语法障碍和语用障碍。</a:t>
            </a:r>
          </a:p>
          <a:p>
            <a:r>
              <a:t>2. 构音障碍是指儿童发音不正确，包括音素缺失、音素替换、音素增加等。</a:t>
            </a:r>
          </a:p>
          <a:p>
            <a:r>
              <a:t>3. 语义障碍是指儿童理解和表达语言的意义困难，包括词汇贫乏、语义错误等。</a:t>
            </a:r>
          </a:p>
          <a:p>
            <a:r>
              <a:t>4. 语法障碍是指儿童使用语言的语法规则不正确，包括句子结构不正确、词序不正确等。</a:t>
            </a:r>
          </a:p>
          <a:p>
            <a:r>
              <a:t>5. 语用障碍是指儿童在言语交际中使用语言不恰当，包括语调不当、目光接触不良等。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脑瘫儿童语言障碍概述</a:t>
            </a:r>
          </a:p>
        </p:txBody>
      </p:sp>
      <p:sp>
        <p:nvSpPr>
          <p:cNvPr id="3" name="Text Placeholder 2"/>
          <p:cNvSpPr>
            <a:spLocks noGrp="1"/>
          </p:cNvSpPr>
          <p:nvPr>
            <p:ph type="body" idx="1"/>
          </p:nvPr>
        </p:nvSpPr>
        <p:spPr/>
        <p:txBody>
          <a:bodyPr/>
          <a:lstStyle/>
          <a:p>
            <a:r>
              <a:t>脑瘫儿童语言障碍的评估：</a:t>
            </a:r>
          </a:p>
        </p:txBody>
      </p:sp>
      <p:sp>
        <p:nvSpPr>
          <p:cNvPr id="4" name="Content Placeholder 3"/>
          <p:cNvSpPr>
            <a:spLocks noGrp="1"/>
          </p:cNvSpPr>
          <p:nvPr>
            <p:ph sz="half" idx="2"/>
          </p:nvPr>
        </p:nvSpPr>
        <p:spPr/>
        <p:txBody>
          <a:bodyPr/>
          <a:lstStyle/>
          <a:p>
            <a:r>
              <a:t>1. 脑瘫儿童语言障碍的评估包括语言能力评估和智力水平评估。</a:t>
            </a:r>
          </a:p>
          <a:p>
            <a:r>
              <a:t>2. 语言能力评估包括构音评估、语义评估、语法评估和语用评估。</a:t>
            </a:r>
          </a:p>
          <a:p>
            <a:r>
              <a:t>3. 智力水平评估包括智商测试和非智力因素评估。</a:t>
            </a:r>
          </a:p>
        </p:txBody>
      </p:sp>
      <p:sp>
        <p:nvSpPr>
          <p:cNvPr id="5" name="Text Placeholder 4"/>
          <p:cNvSpPr>
            <a:spLocks noGrp="1"/>
          </p:cNvSpPr>
          <p:nvPr>
            <p:ph type="body" idx="3"/>
          </p:nvPr>
        </p:nvSpPr>
        <p:spPr/>
        <p:txBody>
          <a:bodyPr/>
          <a:lstStyle/>
          <a:p>
            <a:r>
              <a:t>脑瘫儿童语言障碍的康复：</a:t>
            </a:r>
          </a:p>
        </p:txBody>
      </p:sp>
      <p:sp>
        <p:nvSpPr>
          <p:cNvPr id="6" name="Content Placeholder 5"/>
          <p:cNvSpPr>
            <a:spLocks noGrp="1"/>
          </p:cNvSpPr>
          <p:nvPr>
            <p:ph sz="half" idx="4"/>
          </p:nvPr>
        </p:nvSpPr>
        <p:spPr/>
        <p:txBody>
          <a:bodyPr/>
          <a:lstStyle/>
          <a:p>
            <a:r>
              <a:t>1. 脑瘫儿童语言障碍的康复应贯穿于整个儿童生命的各个时期，包括婴儿期、幼儿期、学龄期和青春期。</a:t>
            </a:r>
          </a:p>
          <a:p>
            <a:r>
              <a:t>2. 康复方法包括语言训练、构音训练、语义训练、语法训练和语用训练。</a:t>
            </a:r>
          </a:p>
          <a:p>
            <a:r>
              <a:t>3. 语言训练包括词汇训练、句法训练和语篇训练。</a:t>
            </a:r>
          </a:p>
          <a:p>
            <a:r>
              <a:t>4. 构音训练包括唇部操、舌部操、腭部操和发音训练。</a:t>
            </a:r>
          </a:p>
          <a:p>
            <a:r>
              <a:t>5. 语义训练包括词汇训练、语义分类训练和语义关系训练。</a:t>
            </a:r>
          </a:p>
          <a:p>
            <a:r>
              <a:t>6. 语法训练包括词法训练、句法训练和语篇训练。</a:t>
            </a:r>
          </a:p>
          <a:p>
            <a:r>
              <a:t>7. 语用训练包括言语交际训练、社交技能训练和情感表达训练。</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脑瘫儿童语言障碍概述</a:t>
            </a:r>
          </a:p>
        </p:txBody>
      </p:sp>
      <p:sp>
        <p:nvSpPr>
          <p:cNvPr id="3" name="Text Placeholder 2"/>
          <p:cNvSpPr>
            <a:spLocks noGrp="1"/>
          </p:cNvSpPr>
          <p:nvPr>
            <p:ph type="body" idx="1"/>
          </p:nvPr>
        </p:nvSpPr>
        <p:spPr/>
        <p:txBody>
          <a:bodyPr/>
          <a:lstStyle/>
          <a:p>
            <a:r>
              <a:t>脑瘫儿童语言障碍的预后：</a:t>
            </a:r>
          </a:p>
        </p:txBody>
      </p:sp>
      <p:sp>
        <p:nvSpPr>
          <p:cNvPr id="4" name="Content Placeholder 3"/>
          <p:cNvSpPr>
            <a:spLocks noGrp="1"/>
          </p:cNvSpPr>
          <p:nvPr>
            <p:ph sz="half" idx="2"/>
          </p:nvPr>
        </p:nvSpPr>
        <p:spPr/>
        <p:txBody>
          <a:bodyPr/>
          <a:lstStyle/>
          <a:p>
            <a:r>
              <a:t>1. 脑瘫儿童语言障碍的预后与脑瘫的程度、语言障碍的类型、儿童的年龄、智力水平和家庭的支持等因素有关。</a:t>
            </a:r>
          </a:p>
          <a:p>
            <a:r>
              <a:t>2. 一般来说，脑瘫程度较轻、语言障碍类型较轻、儿童年龄较小、智力水平较高、家庭支持较好的儿童，语言障碍的预后较好。</a:t>
            </a:r>
          </a:p>
        </p:txBody>
      </p:sp>
      <p:sp>
        <p:nvSpPr>
          <p:cNvPr id="5" name="Text Placeholder 4"/>
          <p:cNvSpPr>
            <a:spLocks noGrp="1"/>
          </p:cNvSpPr>
          <p:nvPr>
            <p:ph type="body" idx="3"/>
          </p:nvPr>
        </p:nvSpPr>
        <p:spPr/>
        <p:txBody>
          <a:bodyPr/>
          <a:lstStyle/>
          <a:p>
            <a:r>
              <a:t>脑瘫儿童语言障碍的预防：</a:t>
            </a:r>
          </a:p>
        </p:txBody>
      </p:sp>
      <p:sp>
        <p:nvSpPr>
          <p:cNvPr id="6" name="Content Placeholder 5"/>
          <p:cNvSpPr>
            <a:spLocks noGrp="1"/>
          </p:cNvSpPr>
          <p:nvPr>
            <p:ph sz="half" idx="4"/>
          </p:nvPr>
        </p:nvSpPr>
        <p:spPr/>
        <p:txBody>
          <a:bodyPr/>
          <a:lstStyle/>
          <a:p>
            <a:r>
              <a:t>1. 预防脑瘫儿童语言障碍的发生，应从预防脑瘫的发生入手。</a:t>
            </a:r>
          </a:p>
          <a:p>
            <a:r>
              <a:t>2. 孕期应注意预防感染、外伤、接触有毒物质等，以减少胎儿脑损伤的发生。</a:t>
            </a:r>
          </a:p>
          <a:p>
            <a:r>
              <a:t>3. 分娩时应注意避免产伤，以减少新生儿脑损伤的发生。</a:t>
            </a:r>
          </a:p>
          <a:p>
            <a:r>
              <a:t>4. 新生儿期应注意护理，以减少新生儿脑损伤的发生。</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脑瘫儿童语言障碍表现</a:t>
            </a:r>
          </a:p>
        </p:txBody>
      </p:sp>
      <p:sp>
        <p:nvSpPr>
          <p:cNvPr id="3" name="Subtitle 2"/>
          <p:cNvSpPr>
            <a:spLocks noGrp="1"/>
          </p:cNvSpPr>
          <p:nvPr>
            <p:ph type="subTitle" idx="1"/>
          </p:nvPr>
        </p:nvSpPr>
        <p:spPr/>
        <p:txBody>
          <a:bodyPr/>
          <a:lstStyle/>
          <a:p>
            <a:r>
              <a:t>脑瘫儿童语言障碍康复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脑瘫儿童语言障碍表现</a:t>
            </a:r>
          </a:p>
        </p:txBody>
      </p:sp>
      <p:sp>
        <p:nvSpPr>
          <p:cNvPr id="3" name="Text Placeholder 2"/>
          <p:cNvSpPr>
            <a:spLocks noGrp="1"/>
          </p:cNvSpPr>
          <p:nvPr>
            <p:ph type="body" idx="1"/>
          </p:nvPr>
        </p:nvSpPr>
        <p:spPr/>
        <p:txBody>
          <a:bodyPr/>
          <a:lstStyle/>
          <a:p>
            <a:r>
              <a:t>语言障碍的表现现象：</a:t>
            </a:r>
          </a:p>
        </p:txBody>
      </p:sp>
      <p:sp>
        <p:nvSpPr>
          <p:cNvPr id="4" name="Content Placeholder 3"/>
          <p:cNvSpPr>
            <a:spLocks noGrp="1"/>
          </p:cNvSpPr>
          <p:nvPr>
            <p:ph sz="half" idx="2"/>
          </p:nvPr>
        </p:nvSpPr>
        <p:spPr/>
        <p:txBody>
          <a:bodyPr/>
          <a:lstStyle/>
          <a:p>
            <a:r>
              <a:t>1. 发音困难：说话时咬字不清，发音不准确。</a:t>
            </a:r>
          </a:p>
          <a:p>
            <a:r>
              <a:t>2. 语音音调异常：说话声音嘶哑，音调异常，语速过快或过慢。</a:t>
            </a:r>
          </a:p>
          <a:p>
            <a:r>
              <a:t>3. 语言理解困难：理解语言困难，无法理解他人所说的内容。</a:t>
            </a:r>
          </a:p>
        </p:txBody>
      </p:sp>
      <p:sp>
        <p:nvSpPr>
          <p:cNvPr id="5" name="Text Placeholder 4"/>
          <p:cNvSpPr>
            <a:spLocks noGrp="1"/>
          </p:cNvSpPr>
          <p:nvPr>
            <p:ph type="body" idx="3"/>
          </p:nvPr>
        </p:nvSpPr>
        <p:spPr/>
        <p:txBody>
          <a:bodyPr/>
          <a:lstStyle/>
          <a:p>
            <a:r>
              <a:t>语言内容的表现：</a:t>
            </a:r>
          </a:p>
        </p:txBody>
      </p:sp>
      <p:sp>
        <p:nvSpPr>
          <p:cNvPr id="6" name="Content Placeholder 5"/>
          <p:cNvSpPr>
            <a:spLocks noGrp="1"/>
          </p:cNvSpPr>
          <p:nvPr>
            <p:ph sz="half" idx="4"/>
          </p:nvPr>
        </p:nvSpPr>
        <p:spPr/>
        <p:txBody>
          <a:bodyPr/>
          <a:lstStyle/>
          <a:p>
            <a:r>
              <a:t>1. 词汇贫乏：词汇量有限，表达意思时出现词不达意。</a:t>
            </a:r>
          </a:p>
          <a:p>
            <a:r>
              <a:t>2. 语法错误：语法错误，说话时语句不完整，前后不连贯。</a:t>
            </a:r>
          </a:p>
          <a:p>
            <a:r>
              <a:t>3. 内容空洞：语言内容空洞，缺乏实质性内容。</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脑瘫儿童语言障碍表现</a:t>
            </a:r>
          </a:p>
        </p:txBody>
      </p:sp>
      <p:sp>
        <p:nvSpPr>
          <p:cNvPr id="3" name="Text Placeholder 2"/>
          <p:cNvSpPr>
            <a:spLocks noGrp="1"/>
          </p:cNvSpPr>
          <p:nvPr>
            <p:ph type="body" idx="1"/>
          </p:nvPr>
        </p:nvSpPr>
        <p:spPr/>
        <p:txBody>
          <a:bodyPr/>
          <a:lstStyle/>
          <a:p>
            <a:r>
              <a:t>语言形式的表现：</a:t>
            </a:r>
          </a:p>
        </p:txBody>
      </p:sp>
      <p:sp>
        <p:nvSpPr>
          <p:cNvPr id="4" name="Content Placeholder 3"/>
          <p:cNvSpPr>
            <a:spLocks noGrp="1"/>
          </p:cNvSpPr>
          <p:nvPr>
            <p:ph sz="half" idx="2"/>
          </p:nvPr>
        </p:nvSpPr>
        <p:spPr/>
        <p:txBody>
          <a:bodyPr/>
          <a:lstStyle/>
          <a:p>
            <a:r>
              <a:t>1. 口头表达困难：无法用语言表达自己的想法和感受。</a:t>
            </a:r>
          </a:p>
          <a:p>
            <a:r>
              <a:t>2. 书面表达困难：无法用文字表达自己的想法和感受。</a:t>
            </a:r>
          </a:p>
          <a:p>
            <a:r>
              <a:t>3. 交流困难：无法与他人进行有效的交流，无法理解他人的意图。</a:t>
            </a:r>
          </a:p>
        </p:txBody>
      </p:sp>
      <p:sp>
        <p:nvSpPr>
          <p:cNvPr id="5" name="Text Placeholder 4"/>
          <p:cNvSpPr>
            <a:spLocks noGrp="1"/>
          </p:cNvSpPr>
          <p:nvPr>
            <p:ph type="body" idx="3"/>
          </p:nvPr>
        </p:nvSpPr>
        <p:spPr/>
        <p:txBody>
          <a:bodyPr/>
          <a:lstStyle/>
          <a:p>
            <a:r>
              <a:t>语言功能障碍的表现：</a:t>
            </a:r>
          </a:p>
        </p:txBody>
      </p:sp>
      <p:sp>
        <p:nvSpPr>
          <p:cNvPr id="6" name="Content Placeholder 5"/>
          <p:cNvSpPr>
            <a:spLocks noGrp="1"/>
          </p:cNvSpPr>
          <p:nvPr>
            <p:ph sz="half" idx="4"/>
          </p:nvPr>
        </p:nvSpPr>
        <p:spPr/>
        <p:txBody>
          <a:bodyPr/>
          <a:lstStyle/>
          <a:p>
            <a:r>
              <a:t>1. 命名困难：无法正确说出物体的名称。</a:t>
            </a:r>
          </a:p>
          <a:p>
            <a:r>
              <a:t>2. 复述困难：无法复述听到的句子或故事。</a:t>
            </a:r>
          </a:p>
          <a:p>
            <a:r>
              <a:t>3. 对话困难：无法与他人进行对话，无法理解他人的意图。</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脑瘫儿童语言障碍表现</a:t>
            </a:r>
          </a:p>
        </p:txBody>
      </p:sp>
      <p:sp>
        <p:nvSpPr>
          <p:cNvPr id="3" name="Text Placeholder 2"/>
          <p:cNvSpPr>
            <a:spLocks noGrp="1"/>
          </p:cNvSpPr>
          <p:nvPr>
            <p:ph type="body" idx="1"/>
          </p:nvPr>
        </p:nvSpPr>
        <p:spPr/>
        <p:txBody>
          <a:bodyPr/>
          <a:lstStyle/>
          <a:p>
            <a:r>
              <a:t>语言社交功能障碍的表现：</a:t>
            </a:r>
          </a:p>
        </p:txBody>
      </p:sp>
      <p:sp>
        <p:nvSpPr>
          <p:cNvPr id="4" name="Content Placeholder 3"/>
          <p:cNvSpPr>
            <a:spLocks noGrp="1"/>
          </p:cNvSpPr>
          <p:nvPr>
            <p:ph sz="half" idx="2"/>
          </p:nvPr>
        </p:nvSpPr>
        <p:spPr/>
        <p:txBody>
          <a:bodyPr/>
          <a:lstStyle/>
          <a:p>
            <a:r>
              <a:t>1. 无法理解他人的情绪：无法理解他人的情绪，无法做出适当的反应。</a:t>
            </a:r>
          </a:p>
          <a:p>
            <a:r>
              <a:t>2. 无法表达自己的情绪：无法用语言表达自己的情绪，无法与他人分享自己的感受。</a:t>
            </a:r>
          </a:p>
          <a:p>
            <a:r>
              <a:t>3. 无法与他人建立良好的关系：无法与他人建立良好的关系，无法与他人进行有效的交流。</a:t>
            </a:r>
          </a:p>
        </p:txBody>
      </p:sp>
      <p:sp>
        <p:nvSpPr>
          <p:cNvPr id="5" name="Text Placeholder 4"/>
          <p:cNvSpPr>
            <a:spLocks noGrp="1"/>
          </p:cNvSpPr>
          <p:nvPr>
            <p:ph type="body" idx="3"/>
          </p:nvPr>
        </p:nvSpPr>
        <p:spPr/>
        <p:txBody>
          <a:bodyPr/>
          <a:lstStyle/>
          <a:p>
            <a:r>
              <a:t>语言学习障碍的表现：</a:t>
            </a:r>
          </a:p>
        </p:txBody>
      </p:sp>
      <p:sp>
        <p:nvSpPr>
          <p:cNvPr id="6" name="Content Placeholder 5"/>
          <p:cNvSpPr>
            <a:spLocks noGrp="1"/>
          </p:cNvSpPr>
          <p:nvPr>
            <p:ph sz="half" idx="4"/>
          </p:nvPr>
        </p:nvSpPr>
        <p:spPr/>
        <p:txBody>
          <a:bodyPr/>
          <a:lstStyle/>
          <a:p>
            <a:r>
              <a:t>1. 无法掌握语言的音系：无法正确发音，无法理解他人的发音。</a:t>
            </a:r>
          </a:p>
          <a:p>
            <a:r>
              <a:t>2. 无法掌握语言的语法：无法理解语言的语法，无法正确使用语法。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脑瘫儿童语言障碍原因</a:t>
            </a:r>
          </a:p>
        </p:txBody>
      </p:sp>
      <p:sp>
        <p:nvSpPr>
          <p:cNvPr id="3" name="Subtitle 2"/>
          <p:cNvSpPr>
            <a:spLocks noGrp="1"/>
          </p:cNvSpPr>
          <p:nvPr>
            <p:ph type="subTitle" idx="1"/>
          </p:nvPr>
        </p:nvSpPr>
        <p:spPr/>
        <p:txBody>
          <a:bodyPr/>
          <a:lstStyle/>
          <a:p>
            <a:r>
              <a:t>脑瘫儿童语言障碍康复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脑瘫儿童语言障碍原因</a:t>
            </a:r>
          </a:p>
        </p:txBody>
      </p:sp>
      <p:sp>
        <p:nvSpPr>
          <p:cNvPr id="3" name="Content Placeholder 2"/>
          <p:cNvSpPr>
            <a:spLocks noGrp="1"/>
          </p:cNvSpPr>
          <p:nvPr>
            <p:ph sz="half" idx="2"/>
          </p:nvPr>
        </p:nvSpPr>
        <p:spPr/>
        <p:txBody>
          <a:bodyPr/>
          <a:lstStyle/>
          <a:p>
            <a:r>
              <a:t>1. 脑损伤：脑瘫儿童的语言障碍通常是由脑损伤引起的，包括大脑发育异常、产伤、缺氧缺血性脑病、颅内感染和遗传代谢性疾病等。</a:t>
            </a:r>
          </a:p>
          <a:p>
            <a:r>
              <a:t>2. 运动障碍：脑瘫儿童的运动障碍会影响他们发音器官的协调性，导致语言发育迟缓或障碍，如构音障碍、说话不清等。</a:t>
            </a:r>
          </a:p>
          <a:p>
            <a:r>
              <a:t>3. 智力障碍：部分脑瘫儿童会伴有智力障碍，智力障碍的程度与语言障碍的程度呈正相关，智力障碍越严重，语言障碍也越严重。</a:t>
            </a:r>
          </a:p>
        </p:txBody>
      </p:sp>
      <p:sp>
        <p:nvSpPr>
          <p:cNvPr id="4" name="Text Placeholder 3"/>
          <p:cNvSpPr>
            <a:spLocks noGrp="1"/>
          </p:cNvSpPr>
          <p:nvPr>
            <p:ph type="body" idx="3"/>
          </p:nvPr>
        </p:nvSpPr>
        <p:spPr/>
        <p:txBody>
          <a:bodyPr/>
          <a:lstStyle/>
          <a:p>
            <a:r>
              <a:t>脑瘫儿童语言障碍类型</a:t>
            </a:r>
          </a:p>
        </p:txBody>
      </p:sp>
      <p:sp>
        <p:nvSpPr>
          <p:cNvPr id="5" name="Content Placeholder 4"/>
          <p:cNvSpPr>
            <a:spLocks noGrp="1"/>
          </p:cNvSpPr>
          <p:nvPr>
            <p:ph sz="half" idx="4"/>
          </p:nvPr>
        </p:nvSpPr>
        <p:spPr/>
        <p:txBody>
          <a:bodyPr/>
          <a:lstStyle/>
          <a:p>
            <a:r>
              <a:t>1. 运动性语言障碍：运动性语言障碍是指脑瘫儿童由于运动功能障碍而导致的发音障碍，如构音障碍、口吃等。</a:t>
            </a:r>
          </a:p>
          <a:p>
            <a:r>
              <a:t>2. 感觉性语言障碍：感觉性语言障碍是指脑瘫儿童由于听力或视觉障碍而导致的语言理解障碍，如听觉性语言障碍、视觉性语言障碍等。</a:t>
            </a:r>
          </a:p>
          <a:p>
            <a:r>
              <a:t>3. 认知性语言障碍：认知性语言障碍是指脑瘫儿童由于智力障碍或注意力缺陷多动症等认知障碍而导致的语言理解或表达障碍。</a:t>
            </a:r>
          </a:p>
        </p:txBody>
      </p:sp>
      <p:sp>
        <p:nvSpPr>
          <p:cNvPr id="6" name="Text Placeholder 5"/>
          <p:cNvSpPr>
            <a:spLocks noGrp="1"/>
          </p:cNvSpPr>
          <p:nvPr>
            <p:ph type="body" idx="1"/>
          </p:nvPr>
        </p:nvSpPr>
        <p:spPr/>
        <p:txBody>
          <a:bodyPr/>
          <a:lstStyle/>
          <a:p>
            <a:r>
              <a:t>脑瘫儿童语言障碍原因</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脑瘫儿童语言障碍原因</a:t>
            </a:r>
          </a:p>
        </p:txBody>
      </p:sp>
      <p:sp>
        <p:nvSpPr>
          <p:cNvPr id="3" name="Content Placeholder 2"/>
          <p:cNvSpPr>
            <a:spLocks noGrp="1"/>
          </p:cNvSpPr>
          <p:nvPr>
            <p:ph sz="half" idx="2"/>
          </p:nvPr>
        </p:nvSpPr>
        <p:spPr/>
        <p:txBody>
          <a:bodyPr/>
          <a:lstStyle/>
          <a:p>
            <a:r>
              <a:t>1. 语言发育史：详细询问脑瘫儿童的语言发育史，包括语言发育的各个阶段、有无异常表现等。</a:t>
            </a:r>
          </a:p>
          <a:p>
            <a:r>
              <a:t>2. 语言能力检查：对脑瘫儿童的语言能力进行全面的评估，包括语音、语义、语法、语用等方面的检查。</a:t>
            </a:r>
          </a:p>
          <a:p>
            <a:r>
              <a:t>3. 相关检查：必要时进行相关检查，如听力检查、智力检查、神经系统检查等，以明确语言障碍的病因和程度。</a:t>
            </a:r>
          </a:p>
        </p:txBody>
      </p:sp>
      <p:sp>
        <p:nvSpPr>
          <p:cNvPr id="4" name="Text Placeholder 3"/>
          <p:cNvSpPr>
            <a:spLocks noGrp="1"/>
          </p:cNvSpPr>
          <p:nvPr>
            <p:ph type="body" idx="3"/>
          </p:nvPr>
        </p:nvSpPr>
        <p:spPr/>
        <p:txBody>
          <a:bodyPr/>
          <a:lstStyle/>
          <a:p>
            <a:r>
              <a:t>脑瘫儿童语言障碍的康复</a:t>
            </a:r>
          </a:p>
        </p:txBody>
      </p:sp>
      <p:sp>
        <p:nvSpPr>
          <p:cNvPr id="5" name="Content Placeholder 4"/>
          <p:cNvSpPr>
            <a:spLocks noGrp="1"/>
          </p:cNvSpPr>
          <p:nvPr>
            <p:ph sz="half" idx="4"/>
          </p:nvPr>
        </p:nvSpPr>
        <p:spPr/>
        <p:txBody>
          <a:bodyPr/>
          <a:lstStyle/>
          <a:p>
            <a:r>
              <a:t>1. 早期干预：语言障碍的康复越早越好，早期干预可以最大限度地发挥脑的可塑性，促進語言能力的發展。</a:t>
            </a:r>
          </a:p>
          <a:p>
            <a:r>
              <a:t>2. 个体化康复计划：根据脑瘫儿童的语言障碍类型、程度和个体差异，制定个体化的康复计划，并定期调整康复目标。</a:t>
            </a:r>
          </a:p>
          <a:p>
            <a:r>
              <a:t>3. 多学科合作：语言障碍的康复需要多学科合作，包括康复科医生、康复治疗师、语言治疗师、听力师、心理医生等。</a:t>
            </a:r>
          </a:p>
        </p:txBody>
      </p:sp>
      <p:sp>
        <p:nvSpPr>
          <p:cNvPr id="6" name="Text Placeholder 5"/>
          <p:cNvSpPr>
            <a:spLocks noGrp="1"/>
          </p:cNvSpPr>
          <p:nvPr>
            <p:ph type="body" idx="1"/>
          </p:nvPr>
        </p:nvSpPr>
        <p:spPr/>
        <p:txBody>
          <a:bodyPr/>
          <a:lstStyle/>
          <a:p>
            <a:r>
              <a:t>脑瘫儿童语言障碍的评估</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脑瘫儿童语言障碍原因</a:t>
            </a:r>
          </a:p>
        </p:txBody>
      </p:sp>
      <p:sp>
        <p:nvSpPr>
          <p:cNvPr id="3" name="Content Placeholder 2"/>
          <p:cNvSpPr>
            <a:spLocks noGrp="1"/>
          </p:cNvSpPr>
          <p:nvPr>
            <p:ph sz="half" idx="2"/>
          </p:nvPr>
        </p:nvSpPr>
        <p:spPr/>
        <p:txBody>
          <a:bodyPr/>
          <a:lstStyle/>
          <a:p>
            <a:r>
              <a:t>1. 康复效果与障碍程度相关：脑瘫儿童语言障碍的康复效果与障碍程度密切相关，障碍程度越严重，康复效果越差。</a:t>
            </a:r>
          </a:p>
          <a:p>
            <a:r>
              <a:t>2. 康复效果与智力相关：智力障碍是影响脑瘫儿童语言障碍康复效果的重要因素，智力障碍越严重，康复效果越差。</a:t>
            </a:r>
          </a:p>
          <a:p>
            <a:r>
              <a:t>3. 康复效果与家庭环境相关：家庭环境对脑瘫儿童语言障碍的康复效果有很大的影响，良好的家庭环境可以促进康复效果的提高。</a:t>
            </a:r>
          </a:p>
        </p:txBody>
      </p:sp>
      <p:sp>
        <p:nvSpPr>
          <p:cNvPr id="4" name="Text Placeholder 3"/>
          <p:cNvSpPr>
            <a:spLocks noGrp="1"/>
          </p:cNvSpPr>
          <p:nvPr>
            <p:ph type="body" idx="3"/>
          </p:nvPr>
        </p:nvSpPr>
        <p:spPr/>
        <p:txBody>
          <a:bodyPr/>
          <a:lstStyle/>
          <a:p>
            <a:r>
              <a:t>脑瘫儿童语言障碍的康复前景</a:t>
            </a:r>
          </a:p>
        </p:txBody>
      </p:sp>
      <p:sp>
        <p:nvSpPr>
          <p:cNvPr id="5" name="Content Placeholder 4"/>
          <p:cNvSpPr>
            <a:spLocks noGrp="1"/>
          </p:cNvSpPr>
          <p:nvPr>
            <p:ph sz="half" idx="4"/>
          </p:nvPr>
        </p:nvSpPr>
        <p:spPr/>
        <p:txBody>
          <a:bodyPr/>
          <a:lstStyle/>
          <a:p>
            <a:r>
              <a:t>1. 随着康复技术的不断发展，脑瘫儿童语言障碍的康复前景越来越好，一些新的康复技术，如虚拟现实技术、机器人技术等，可以有效地提高康复效果。</a:t>
            </a:r>
          </a:p>
          <a:p>
            <a:r>
              <a:t>2. 脑瘫儿童语言障碍的康复是一个长期的过程，需要家长和康复治疗师的耐心和坚持，只有这样才能取得良好的康复效果。</a:t>
            </a:r>
          </a:p>
          <a:p>
            <a:r>
              <a:t>3. 脑瘫儿童语言障碍的康复不仅可以提高他们的语言能力，还可以提高他们的认知能力、社交能力和生活质量。</a:t>
            </a:r>
          </a:p>
        </p:txBody>
      </p:sp>
      <p:sp>
        <p:nvSpPr>
          <p:cNvPr id="6" name="Text Placeholder 5"/>
          <p:cNvSpPr>
            <a:spLocks noGrp="1"/>
          </p:cNvSpPr>
          <p:nvPr>
            <p:ph type="body" idx="1"/>
          </p:nvPr>
        </p:nvSpPr>
        <p:spPr/>
        <p:txBody>
          <a:bodyPr/>
          <a:lstStyle/>
          <a:p>
            <a:r>
              <a:t>脑瘫儿童语言障碍的康复效果</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脑瘫儿童语言障碍评估</a:t>
            </a:r>
          </a:p>
        </p:txBody>
      </p:sp>
      <p:sp>
        <p:nvSpPr>
          <p:cNvPr id="3" name="Subtitle 2"/>
          <p:cNvSpPr>
            <a:spLocks noGrp="1"/>
          </p:cNvSpPr>
          <p:nvPr>
            <p:ph type="subTitle" idx="1"/>
          </p:nvPr>
        </p:nvSpPr>
        <p:spPr/>
        <p:txBody>
          <a:bodyPr/>
          <a:lstStyle/>
          <a:p>
            <a:r>
              <a:t>脑瘫儿童语言障碍康复</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脑瘫儿童语言障碍评估</a:t>
            </a:r>
          </a:p>
        </p:txBody>
      </p:sp>
      <p:sp>
        <p:nvSpPr>
          <p:cNvPr id="3" name="Text Placeholder 2"/>
          <p:cNvSpPr>
            <a:spLocks noGrp="1"/>
          </p:cNvSpPr>
          <p:nvPr>
            <p:ph type="body" idx="1"/>
          </p:nvPr>
        </p:nvSpPr>
        <p:spPr/>
        <p:txBody>
          <a:bodyPr/>
          <a:lstStyle/>
          <a:p>
            <a:r>
              <a:t>语言评估的重要性</a:t>
            </a:r>
          </a:p>
        </p:txBody>
      </p:sp>
      <p:sp>
        <p:nvSpPr>
          <p:cNvPr id="4" name="Content Placeholder 3"/>
          <p:cNvSpPr>
            <a:spLocks noGrp="1"/>
          </p:cNvSpPr>
          <p:nvPr>
            <p:ph sz="half" idx="2"/>
          </p:nvPr>
        </p:nvSpPr>
        <p:spPr/>
        <p:txBody>
          <a:bodyPr/>
          <a:lstStyle/>
          <a:p>
            <a:r>
              <a:t>1. 全面了解脑瘫儿童的语言能力和缺陷，为制定个性化的干预计划提供依据。</a:t>
            </a:r>
          </a:p>
          <a:p>
            <a:r>
              <a:t>2. 帮助早期发现脑瘫儿童的语言障碍，以便及时进行干预，提高干预效果。</a:t>
            </a:r>
          </a:p>
          <a:p>
            <a:r>
              <a:t>3. 帮助家长和教师了解脑瘫儿童语言障碍的类型和程度，以便在日常生活中对儿童进行有针对性的帮助。</a:t>
            </a:r>
          </a:p>
        </p:txBody>
      </p:sp>
      <p:sp>
        <p:nvSpPr>
          <p:cNvPr id="5" name="Text Placeholder 4"/>
          <p:cNvSpPr>
            <a:spLocks noGrp="1"/>
          </p:cNvSpPr>
          <p:nvPr>
            <p:ph type="body" idx="3"/>
          </p:nvPr>
        </p:nvSpPr>
        <p:spPr/>
        <p:txBody>
          <a:bodyPr/>
          <a:lstStyle/>
          <a:p>
            <a:r>
              <a:t>语言评估的方法</a:t>
            </a:r>
          </a:p>
        </p:txBody>
      </p:sp>
      <p:sp>
        <p:nvSpPr>
          <p:cNvPr id="6" name="Content Placeholder 5"/>
          <p:cNvSpPr>
            <a:spLocks noGrp="1"/>
          </p:cNvSpPr>
          <p:nvPr>
            <p:ph sz="half" idx="4"/>
          </p:nvPr>
        </p:nvSpPr>
        <p:spPr/>
        <p:txBody>
          <a:bodyPr/>
          <a:lstStyle/>
          <a:p>
            <a:r>
              <a:t>1. 观察法：通过观察儿童在日常生活中和不同环境中的语言行为，来判断儿童的语言能力和缺陷。</a:t>
            </a:r>
          </a:p>
          <a:p>
            <a:r>
              <a:t>2. 访谈法：通过与家长、教师和儿童本人进行访谈，来收集关于儿童语言能力和缺陷的信息。</a:t>
            </a:r>
          </a:p>
          <a:p>
            <a:r>
              <a:t>3. 测试法：通过使用标准化的语言测试工具，来评估儿童的语言能力和缺陷。</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脑瘫儿童语言障碍评估</a:t>
            </a:r>
          </a:p>
        </p:txBody>
      </p:sp>
      <p:sp>
        <p:nvSpPr>
          <p:cNvPr id="3" name="Text Placeholder 2"/>
          <p:cNvSpPr>
            <a:spLocks noGrp="1"/>
          </p:cNvSpPr>
          <p:nvPr>
            <p:ph type="body" idx="1"/>
          </p:nvPr>
        </p:nvSpPr>
        <p:spPr/>
        <p:txBody>
          <a:bodyPr/>
          <a:lstStyle/>
          <a:p>
            <a:r>
              <a:t>语言评估的内容</a:t>
            </a:r>
          </a:p>
        </p:txBody>
      </p:sp>
      <p:sp>
        <p:nvSpPr>
          <p:cNvPr id="4" name="Content Placeholder 3"/>
          <p:cNvSpPr>
            <a:spLocks noGrp="1"/>
          </p:cNvSpPr>
          <p:nvPr>
            <p:ph sz="half" idx="2"/>
          </p:nvPr>
        </p:nvSpPr>
        <p:spPr/>
        <p:txBody>
          <a:bodyPr/>
          <a:lstStyle/>
          <a:p>
            <a:r>
              <a:t>1. 语言理解能力：评估儿童理解语言的能力，包括理解单词、短语和句子的含义。</a:t>
            </a:r>
          </a:p>
          <a:p>
            <a:r>
              <a:t>2. 语言表达能力：评估儿童表达语言的能力，包括表达单词、短语和句子的能力。</a:t>
            </a:r>
          </a:p>
          <a:p>
            <a:r>
              <a:t>3. 语言形式能力：评估儿童使用语言的形式的能力，包括语法、词汇和语音。</a:t>
            </a:r>
          </a:p>
          <a:p>
            <a:r>
              <a:t>4. 语言运用能力：评估儿童在不同情境中使用语言的能力，包括与他人沟通、获取信息和解决问题的能力。</a:t>
            </a:r>
          </a:p>
        </p:txBody>
      </p:sp>
      <p:sp>
        <p:nvSpPr>
          <p:cNvPr id="5" name="Text Placeholder 4"/>
          <p:cNvSpPr>
            <a:spLocks noGrp="1"/>
          </p:cNvSpPr>
          <p:nvPr>
            <p:ph type="body" idx="3"/>
          </p:nvPr>
        </p:nvSpPr>
        <p:spPr/>
        <p:txBody>
          <a:bodyPr/>
          <a:lstStyle/>
          <a:p>
            <a:r>
              <a:t>语言评估的原则</a:t>
            </a:r>
          </a:p>
        </p:txBody>
      </p:sp>
      <p:sp>
        <p:nvSpPr>
          <p:cNvPr id="6" name="Content Placeholder 5"/>
          <p:cNvSpPr>
            <a:spLocks noGrp="1"/>
          </p:cNvSpPr>
          <p:nvPr>
            <p:ph sz="half" idx="4"/>
          </p:nvPr>
        </p:nvSpPr>
        <p:spPr/>
        <p:txBody>
          <a:bodyPr/>
          <a:lstStyle/>
          <a:p>
            <a:r>
              <a:t>1. 全面性：评估应覆盖儿童语言能力的各个方面，包括语言理解、语言表达、语言形式和语言运用。</a:t>
            </a:r>
          </a:p>
          <a:p>
            <a:r>
              <a:t>2. 客观性：评估应采用标准化的工具和方法，以确保评估结果的客观性和可信度。</a:t>
            </a:r>
          </a:p>
          <a:p>
            <a:r>
              <a:t>3. 针对性：评估应根据儿童的年龄、智力水平和语言障碍的类型，选择合适的评估工具和方法。</a:t>
            </a:r>
          </a:p>
          <a:p>
            <a:r>
              <a:t>4. 动态性：评估应在不同的时间点进行，以跟踪儿童语言能力的发展变化，并及时调整干预计划。</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https://d.book118.com/208052063113006047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119</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脑瘫儿童语言障碍概述</vt:lpstr>
      <vt:lpstr> 脑瘫儿童语言障碍概述</vt:lpstr>
      <vt:lpstr> 脑瘫儿童语言障碍概述</vt:lpstr>
      <vt:lpstr> 脑瘫儿童语言障碍概述</vt:lpstr>
      <vt:lpstr> 脑瘫儿童语言障碍表现</vt:lpstr>
      <vt:lpstr> 脑瘫儿童语言障碍表现</vt:lpstr>
      <vt:lpstr> 脑瘫儿童语言障碍表现</vt:lpstr>
      <vt:lpstr> 脑瘫儿童语言障碍表现</vt:lpstr>
      <vt:lpstr> 脑瘫儿童语言障碍原因</vt:lpstr>
      <vt:lpstr> 脑瘫儿童语言障碍原因</vt:lpstr>
      <vt:lpstr> 脑瘫儿童语言障碍原因</vt:lpstr>
      <vt:lpstr> 脑瘫儿童语言障碍原因</vt:lpstr>
      <vt:lpstr> 脑瘫儿童语言障碍评估</vt:lpstr>
      <vt:lpstr> 脑瘫儿童语言障碍评估</vt:lpstr>
      <vt:lpstr> 脑瘫儿童语言障碍评估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2024-09-29T02:01:20.234</cp:lastPrinted>
  <dcterms:created xsi:type="dcterms:W3CDTF">2024-09-28T18:01:20Z</dcterms:created>
  <dcterms:modified xsi:type="dcterms:W3CDTF">2024-09-28T18:01:22Z</dcterms:modified>
</cp:coreProperties>
</file>