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CED051-8D21-4A17-B8F1-441447E9B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F0CF9-A4CD-49CE-8571-3771EF468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BBE336-6B20-4D02-81B2-82D809E30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B7B483-713B-4CFE-867C-294B5FA3D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74A93-C980-40D3-84E9-21AB6966E8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07524B-9DED-42F2-AF95-7134794F03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E0D808-B077-45D4-903C-24821C6135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93E22D-0DC2-4FFF-8D15-43916845A3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18C742-CAF8-4E59-9180-1815B2509A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57BB0-B27E-477C-8279-CBF02FB5E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785C7-4C48-48EA-96C1-A23A239A5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5211503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校思想政治理论课加强总体国家安全观教育\n## 1.总体国家安全观教育的重要性和紧迫性\n### 1.1当前国际形势与国家安全挑战的分析\n### 1.2高校思想政治理论课在国家安全教育中的责任与使命\n### 1.3加强总体国家安全观教育对培养合格人才的意义\n## 2.总体国家安全观教育的内容和体系\n### 2.1总体国家安全观的基本内涵与核心要义\n### 2.2高校思想政治理论课中总体国家安全观教育的课程体系构建\n### 2.3总体国家安全观教育的教学方法与策略\n## 3.高校思想政治理论课加强总体国家安全观教育的实践探索\n### 3.1案例教学在总体国家安全观教育中的应用与实践\n### 3.2高校思想政治理论课与国防教育、爱国主义教育等课程的融合与衔接\n### 3.3高校思想政治理论课加强总体国家安全观教育的评价与反馈\n## 4.高校思想政治理论课加强总体国家安全观教育的经验与启示\n### 4.1国内高校思想政治理论课加强总体国家安全观教育的成功案例\n### 4.2国际高校国家安全教育的经验借鉴与启示\n### 4.3高校思想政治理论课加强总体国家安全观教育的持续改进与创新发展\n## 5.高校思想政治理论课加强总体国家安全观教育的未来展望\n### 5.1新时代国家安全观教育的趋势与挑战\n### 5.2高校思想政治理论课在国家安全观教育中的创新与变革\n### 5.3培养具有总体国家安全观的高素质人才，服务国家安全与发展战略\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9955"/>
            <a:ext cx="375424" cy="646331"/>
          </a:xfrm>
        </p:spPr>
        <p:txBody>
          <a:bodyPr/>
          <a:lstStyle/>
          <a:p>
            <a:r>
              <a:rPr lang="en-US" smtClean="0"/>
              <a:t> </a:t>
            </a:r>
            <a:endParaRPr lang="zh-CN" spc="0"/>
          </a:p>
        </p:txBody>
      </p:sp>
      <p:sp>
        <p:nvSpPr>
          <p:cNvPr id="3"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4294967295"/>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4400"/>
              <a:t>高校思想政治理论课加强总体国家安全观教育</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9"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t>总体国家安全观教育的重要性和紧迫性</a:t>
            </a:r>
            <a:endParaRPr/>
          </a:p>
        </p:txBody>
      </p:sp>
      <p:sp>
        <p:nvSpPr>
          <p:cNvPr id="13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9" name="组合 168"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70" name="组合 169"/>
            <p:cNvGrpSpPr/>
            <p:nvPr/>
          </p:nvGrpSpPr>
          <p:grpSpPr>
            <a:xfrm>
              <a:off x="4252327" y="1207692"/>
              <a:ext cx="8485777" cy="1440001"/>
              <a:chOff x="4252327" y="1207692"/>
              <a:chExt cx="8485777" cy="1440001"/>
            </a:xfrm>
          </p:grpSpPr>
          <p:sp>
            <p:nvSpPr>
              <p:cNvPr id="171"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2"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面临复杂多变的国际形势</a:t>
                </a:r>
                <a:endParaRPr lang="en-US" altLang="zh-CN" sz="2000" b="1">
                  <a:latin typeface="Microsoft YaHei" panose="020b0503020204020204" pitchFamily="34" charset="-122"/>
                  <a:ea typeface="Microsoft YaHei" panose="020b0503020204020204" pitchFamily="34" charset="-122"/>
                </a:endParaRPr>
              </a:p>
            </p:txBody>
          </p:sp>
          <p:sp>
            <p:nvSpPr>
              <p:cNvPr id="173"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全球化进程中各国竞争日益激烈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国际恐怖主义、网络安全等问题日益突出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意识形态领域斗争日益尖锐</a:t>
                </a:r>
                <a:endParaRPr/>
              </a:p>
            </p:txBody>
          </p:sp>
          <p:pic>
            <p:nvPicPr>
              <p:cNvPr id="17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75" name="组合 174"/>
            <p:cNvGrpSpPr/>
            <p:nvPr/>
          </p:nvGrpSpPr>
          <p:grpSpPr>
            <a:xfrm>
              <a:off x="4252325" y="2998393"/>
              <a:ext cx="8485779" cy="1440000"/>
              <a:chOff x="4252325" y="2998393"/>
              <a:chExt cx="8485779" cy="1440000"/>
            </a:xfrm>
          </p:grpSpPr>
          <p:sp>
            <p:nvSpPr>
              <p:cNvPr id="17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国家安全挑战的多元化</a:t>
                </a:r>
                <a:endParaRPr lang="en-US" altLang="zh-CN" sz="2000" b="1">
                  <a:latin typeface="Microsoft YaHei" panose="020b0503020204020204" pitchFamily="34" charset="-122"/>
                  <a:ea typeface="Microsoft YaHei" panose="020b0503020204020204" pitchFamily="34" charset="-122"/>
                </a:endParaRPr>
              </a:p>
            </p:txBody>
          </p:sp>
          <p:sp>
            <p:nvSpPr>
              <p:cNvPr id="178"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政治安全：防范颜色革命、遏制分裂势力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经济安全：应对贸易摩擦、防范金融风险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社会安全：维护社会稳定、防范极端事件</a:t>
                </a:r>
                <a:endParaRPr/>
              </a:p>
            </p:txBody>
          </p:sp>
          <p:pic>
            <p:nvPicPr>
              <p:cNvPr id="179"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80" name="组合 179"/>
            <p:cNvGrpSpPr/>
            <p:nvPr/>
          </p:nvGrpSpPr>
          <p:grpSpPr>
            <a:xfrm>
              <a:off x="4252323" y="4789093"/>
              <a:ext cx="8485781" cy="1440002"/>
              <a:chOff x="4252323" y="4789093"/>
              <a:chExt cx="8485781" cy="1440002"/>
            </a:xfrm>
          </p:grpSpPr>
          <p:sp>
            <p:nvSpPr>
              <p:cNvPr id="181"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2"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高校思想政治理论课在应对国家安全挑战中的重要作用</a:t>
                </a:r>
                <a:endParaRPr lang="en-US" altLang="zh-CN" sz="2000" b="1">
                  <a:latin typeface="Microsoft YaHei" panose="020b0503020204020204" pitchFamily="34" charset="-122"/>
                  <a:ea typeface="Microsoft YaHei" panose="020b0503020204020204" pitchFamily="34" charset="-122"/>
                </a:endParaRPr>
              </a:p>
            </p:txBody>
          </p:sp>
          <p:sp>
            <p:nvSpPr>
              <p:cNvPr id="183"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培养具有总体国家安全观的高素质人才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传播国家安全理念、提高国家安全意识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为国家安全战略提供智力支持</a:t>
                </a:r>
                <a:endParaRPr/>
              </a:p>
            </p:txBody>
          </p:sp>
          <p:pic>
            <p:nvPicPr>
              <p:cNvPr id="184"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85"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当前国际形势与国家安全挑战的分析</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87" name="组合 186"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88" name="组合 187"/>
            <p:cNvGrpSpPr/>
            <p:nvPr/>
          </p:nvGrpSpPr>
          <p:grpSpPr>
            <a:xfrm>
              <a:off x="685801" y="3146904"/>
              <a:ext cx="4207178" cy="3287791"/>
              <a:chOff x="685801" y="3146904"/>
              <a:chExt cx="4207178" cy="3287791"/>
            </a:xfrm>
          </p:grpSpPr>
          <p:sp>
            <p:nvSpPr>
              <p:cNvPr id="18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贯彻党的教育方针，培养德智体美劳全面发展的社会主义建设者和接班人</a:t>
                </a:r>
                <a:endParaRPr kumimoji="1" lang="en-US" altLang="zh-CN" sz="18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引导学生树立正确的世界观、人生观、价值观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培养学生具备国家安全意识和总体国家安全观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为国家安全事业发展提供人才保障</a:t>
                </a:r>
                <a:endParaRPr/>
              </a:p>
            </p:txBody>
          </p:sp>
        </p:grpSp>
        <p:grpSp>
          <p:nvGrpSpPr>
            <p:cNvPr id="191" name="组合 190"/>
            <p:cNvGrpSpPr/>
            <p:nvPr/>
          </p:nvGrpSpPr>
          <p:grpSpPr>
            <a:xfrm>
              <a:off x="4408278" y="3146904"/>
              <a:ext cx="3798485" cy="3287791"/>
              <a:chOff x="4408278" y="3146904"/>
              <a:chExt cx="3798485" cy="3287791"/>
            </a:xfrm>
          </p:grpSpPr>
          <p:sp>
            <p:nvSpPr>
              <p:cNvPr id="19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应对国家安全挑战，提高学生国家安全素养</a:t>
                </a:r>
                <a:endParaRPr kumimoji="1" lang="en-US" altLang="zh-CN" sz="1800" b="1">
                  <a:solidFill>
                    <a:schemeClr val="bg1"/>
                  </a:solidFill>
                  <a:latin typeface="+mj-ea"/>
                  <a:ea typeface="+mj-ea"/>
                </a:endParaRPr>
              </a:p>
            </p:txBody>
          </p:sp>
          <p:sp>
            <p:nvSpPr>
              <p:cNvPr id="19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引导学生正确认识国际形势和国家安全挑战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培养学生国家安全战略思维和创新能力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提高学生应对国家安全挑战的实际能力</a:t>
                </a:r>
                <a:endParaRPr/>
              </a:p>
            </p:txBody>
          </p:sp>
        </p:grpSp>
        <p:grpSp>
          <p:nvGrpSpPr>
            <p:cNvPr id="194" name="组合 193"/>
            <p:cNvGrpSpPr/>
            <p:nvPr/>
          </p:nvGrpSpPr>
          <p:grpSpPr>
            <a:xfrm>
              <a:off x="7707715" y="3146904"/>
              <a:ext cx="3798485" cy="3287791"/>
              <a:chOff x="7707715" y="3146904"/>
              <a:chExt cx="3798485" cy="3287791"/>
            </a:xfrm>
          </p:grpSpPr>
          <p:sp>
            <p:nvSpPr>
              <p:cNvPr id="19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服务国家安全战略，推动国家安全理论创新</a:t>
                </a:r>
                <a:endParaRPr kumimoji="1" lang="en-US" altLang="zh-CN" sz="1800" b="1">
                  <a:solidFill>
                    <a:schemeClr val="bg1"/>
                  </a:solidFill>
                  <a:latin typeface="+mj-ea"/>
                  <a:ea typeface="+mj-ea"/>
                </a:endParaRPr>
              </a:p>
            </p:txBody>
          </p:sp>
          <p:sp>
            <p:nvSpPr>
              <p:cNvPr id="19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深入研究总体国家安全观的理论体系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探索国家安全教育的新方法、新途径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为国家安全事业发展提供理论支持</a:t>
                </a:r>
                <a:endParaRPr/>
              </a:p>
            </p:txBody>
          </p:sp>
        </p:grpSp>
      </p:grpSp>
      <p:sp>
        <p:nvSpPr>
          <p:cNvPr id="19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高校思想政治理论课在国家安全教育中的责任与使命</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0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01" name="Group 2"/>
            <p:cNvGrpSpPr/>
            <p:nvPr/>
          </p:nvGrpSpPr>
          <p:grpSpPr>
            <a:xfrm>
              <a:off x="5982796" y="3116804"/>
              <a:ext cx="5783287" cy="1610798"/>
              <a:chOff x="5982796" y="3116804"/>
              <a:chExt cx="5783287" cy="1610798"/>
            </a:xfrm>
          </p:grpSpPr>
          <p:sp>
            <p:nvSpPr>
              <p:cNvPr id="20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培养具有总体国家安全观的高素质人才</a:t>
                </a:r>
                <a:endParaRPr/>
              </a:p>
            </p:txBody>
          </p:sp>
          <p:sp>
            <p:nvSpPr>
              <p:cNvPr id="20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提高学生对国家安全的认识和理解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培养学生国家安全意识和责任感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为国家安全事业发展提供人才保障</a:t>
                </a:r>
                <a:endParaRPr/>
              </a:p>
            </p:txBody>
          </p:sp>
        </p:grpSp>
        <p:grpSp>
          <p:nvGrpSpPr>
            <p:cNvPr id="204" name="Group 5"/>
            <p:cNvGrpSpPr/>
            <p:nvPr/>
          </p:nvGrpSpPr>
          <p:grpSpPr>
            <a:xfrm>
              <a:off x="5982796" y="4769459"/>
              <a:ext cx="5783287" cy="1610798"/>
              <a:chOff x="5982796" y="4769459"/>
              <a:chExt cx="5783287" cy="1610798"/>
            </a:xfrm>
          </p:grpSpPr>
          <p:sp>
            <p:nvSpPr>
              <p:cNvPr id="20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促进学生全面发展，提高综合素质</a:t>
                </a:r>
                <a:endParaRPr/>
              </a:p>
            </p:txBody>
          </p:sp>
          <p:sp>
            <p:nvSpPr>
              <p:cNvPr id="20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引导学生树立正确的世界观、人生观、价值观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培养学生具备国家安全意识和总体国家安全观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为国家安全事业发展提供人才保障</a:t>
                </a:r>
                <a:endParaRPr/>
              </a:p>
            </p:txBody>
          </p:sp>
        </p:grpSp>
        <p:grpSp>
          <p:nvGrpSpPr>
            <p:cNvPr id="207" name="Group 407"/>
            <p:cNvGrpSpPr/>
            <p:nvPr/>
          </p:nvGrpSpPr>
          <p:grpSpPr>
            <a:xfrm>
              <a:off x="5982796" y="1468163"/>
              <a:ext cx="5700871" cy="1610798"/>
              <a:chOff x="5982796" y="1468163"/>
              <a:chExt cx="5700871" cy="1610798"/>
            </a:xfrm>
          </p:grpSpPr>
          <p:sp>
            <p:nvSpPr>
              <p:cNvPr id="20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服务国家安全战略，推动国家安全事业发展</a:t>
                </a:r>
                <a:endParaRPr/>
              </a:p>
            </p:txBody>
          </p:sp>
          <p:sp>
            <p:nvSpPr>
              <p:cNvPr id="20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深入研究总体国家安全观的理论体系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探索国家安全教育的新方法、新途径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为国家安全事业发展提供理论支持</a:t>
                </a:r>
                <a:endParaRPr/>
              </a:p>
            </p:txBody>
          </p:sp>
        </p:grpSp>
      </p:grpSp>
      <p:sp>
        <p:nvSpPr>
          <p:cNvPr id="2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加强总体国家安全观教育对培养合格人才的意义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2"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总体国家安全观教育的内容和体系</a:t>
            </a:r>
            <a:endParaRPr/>
          </a:p>
        </p:txBody>
      </p:sp>
      <p:sp>
        <p:nvSpPr>
          <p:cNvPr id="21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1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7" name="Group 598"/>
            <p:cNvGrpSpPr/>
            <p:nvPr/>
          </p:nvGrpSpPr>
          <p:grpSpPr>
            <a:xfrm>
              <a:off x="763829" y="1414808"/>
              <a:ext cx="6972294" cy="2337649"/>
              <a:chOff x="763829" y="1414808"/>
              <a:chExt cx="6972294" cy="2337649"/>
            </a:xfrm>
          </p:grpSpPr>
          <p:sp>
            <p:nvSpPr>
              <p:cNvPr id="21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总体国家安全观的基本内涵</a:t>
                </a:r>
                <a:endParaRPr/>
              </a:p>
            </p:txBody>
          </p:sp>
          <p:sp>
            <p:nvSpPr>
              <p:cNvPr id="21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以人民为中心的发展思想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辩证唯物主义和历史唯物主义的世界观和方法论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国家安全观的全局性、系统性、战略性</a:t>
                </a:r>
                <a:endParaRPr/>
              </a:p>
            </p:txBody>
          </p:sp>
          <p:sp>
            <p:nvSpPr>
              <p:cNvPr id="22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4" name="Group 591"/>
            <p:cNvGrpSpPr/>
            <p:nvPr/>
          </p:nvGrpSpPr>
          <p:grpSpPr>
            <a:xfrm>
              <a:off x="689593" y="3949139"/>
              <a:ext cx="7078256" cy="2128975"/>
              <a:chOff x="689593" y="3949139"/>
              <a:chExt cx="7078256" cy="2128975"/>
            </a:xfrm>
          </p:grpSpPr>
          <p:sp>
            <p:nvSpPr>
              <p:cNvPr id="22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总体国家安全观的核心要义</a:t>
                </a:r>
                <a:endParaRPr/>
              </a:p>
            </p:txBody>
          </p:sp>
          <p:sp>
            <p:nvSpPr>
              <p:cNvPr id="22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坚持国家利益至上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坚持人民安全为宗旨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坚持总体安全观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坚持共同安全</a:t>
                </a:r>
                <a:endParaRPr/>
              </a:p>
            </p:txBody>
          </p:sp>
          <p:sp>
            <p:nvSpPr>
              <p:cNvPr id="22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总体国家安全观的基本内涵与核心要义</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33"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4" name="Group 9"/>
            <p:cNvGrpSpPr/>
            <p:nvPr/>
          </p:nvGrpSpPr>
          <p:grpSpPr>
            <a:xfrm>
              <a:off x="5982796" y="1521950"/>
              <a:ext cx="5687135" cy="1523479"/>
              <a:chOff x="5982796" y="1521950"/>
              <a:chExt cx="5687135" cy="1523479"/>
            </a:xfrm>
          </p:grpSpPr>
          <p:sp>
            <p:nvSpPr>
              <p:cNvPr id="235"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确立总体国家安全观教育的目标与任务</a:t>
                </a:r>
                <a:endParaRPr/>
              </a:p>
            </p:txBody>
          </p:sp>
          <p:sp>
            <p:nvSpPr>
              <p:cNvPr id="236"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培养具有总体国家安全观的高素质人才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传播国家安全理念、提高国家安全意识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为国家安全战略提供智力支持</a:t>
                </a:r>
                <a:endParaRPr/>
              </a:p>
            </p:txBody>
          </p:sp>
        </p:grpSp>
        <p:grpSp>
          <p:nvGrpSpPr>
            <p:cNvPr id="237" name="Group 2"/>
            <p:cNvGrpSpPr/>
            <p:nvPr/>
          </p:nvGrpSpPr>
          <p:grpSpPr>
            <a:xfrm>
              <a:off x="5982796" y="3170591"/>
              <a:ext cx="5783287" cy="1523479"/>
              <a:chOff x="5982796" y="3170591"/>
              <a:chExt cx="5783287" cy="1523479"/>
            </a:xfrm>
          </p:grpSpPr>
          <p:sp>
            <p:nvSpPr>
              <p:cNvPr id="238"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设计总体国家安全观教育的课程内容与结构</a:t>
                </a:r>
                <a:endParaRPr/>
              </a:p>
            </p:txBody>
          </p:sp>
          <p:sp>
            <p:nvSpPr>
              <p:cNvPr id="239"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深入研究总体国家安全观的理论体系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探索国家安全教育的新方法、新途径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为国家安全事业发展提供理论支持</a:t>
                </a:r>
                <a:endParaRPr/>
              </a:p>
            </p:txBody>
          </p:sp>
        </p:grpSp>
        <p:grpSp>
          <p:nvGrpSpPr>
            <p:cNvPr id="240" name="Group 5"/>
            <p:cNvGrpSpPr/>
            <p:nvPr/>
          </p:nvGrpSpPr>
          <p:grpSpPr>
            <a:xfrm>
              <a:off x="5982796" y="4823246"/>
              <a:ext cx="5783287" cy="1523479"/>
              <a:chOff x="5982796" y="4823246"/>
              <a:chExt cx="5783287" cy="1523479"/>
            </a:xfrm>
          </p:grpSpPr>
          <p:sp>
            <p:nvSpPr>
              <p:cNvPr id="241"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完善总体国家安全观教育的教学方法与评价机制</a:t>
                </a:r>
                <a:endParaRPr/>
              </a:p>
            </p:txBody>
          </p:sp>
          <p:sp>
            <p:nvSpPr>
              <p:cNvPr id="242"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引导学生正确认识国际形势和国家安全挑战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培养学生国家安全战略思维和创新能力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提高学生应对国家安全挑战的实际能力</a:t>
                </a:r>
                <a:endParaRPr/>
              </a:p>
            </p:txBody>
          </p:sp>
        </p:grpSp>
      </p:grpSp>
      <p:pic>
        <p:nvPicPr>
          <p:cNvPr id="243"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高校思想政治理论课中总体国家安全观教育的课程体系构建</a:t>
            </a:r>
            <a:endParaRPr lang="en-US" altLang="zh-CN" sz="2800" b="1">
              <a:latin typeface="+mj-ea"/>
              <a:ea typeface="+mj-ea"/>
            </a:endParaRPr>
          </a:p>
        </p:txBody>
      </p:sp>
      <p:sp>
        <p:nvSpPr>
          <p:cNvPr id="245"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6"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7"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49" name="组合 248"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50" name="组合 249"/>
            <p:cNvGrpSpPr/>
            <p:nvPr/>
          </p:nvGrpSpPr>
          <p:grpSpPr>
            <a:xfrm>
              <a:off x="4252327" y="1207692"/>
              <a:ext cx="8485777" cy="1440001"/>
              <a:chOff x="4252327" y="1207692"/>
              <a:chExt cx="8485777" cy="1440001"/>
            </a:xfrm>
          </p:grpSpPr>
          <p:sp>
            <p:nvSpPr>
              <p:cNvPr id="251"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2"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采用案例教学法，提高学生分析问题和解决问题的能力</a:t>
                </a:r>
                <a:endParaRPr lang="en-US" altLang="zh-CN" sz="2000" b="1">
                  <a:latin typeface="Microsoft YaHei" panose="020b0503020204020204" pitchFamily="34" charset="-122"/>
                  <a:ea typeface="Microsoft YaHei" panose="020b0503020204020204" pitchFamily="34" charset="-122"/>
                </a:endParaRPr>
              </a:p>
            </p:txBody>
          </p:sp>
          <p:sp>
            <p:nvSpPr>
              <p:cNvPr id="253"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选择具有代表性的国家安全案例   -引导学生深入分析案例背后的国家安全问题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提高学生应对国家安全挑战的实际能力</a:t>
                </a:r>
                <a:endParaRPr/>
              </a:p>
            </p:txBody>
          </p:sp>
          <p:pic>
            <p:nvPicPr>
              <p:cNvPr id="25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55" name="组合 254"/>
            <p:cNvGrpSpPr/>
            <p:nvPr/>
          </p:nvGrpSpPr>
          <p:grpSpPr>
            <a:xfrm>
              <a:off x="4252325" y="2998393"/>
              <a:ext cx="8485779" cy="1440000"/>
              <a:chOff x="4252325" y="2998393"/>
              <a:chExt cx="8485779" cy="1440000"/>
            </a:xfrm>
          </p:grpSpPr>
          <p:sp>
            <p:nvSpPr>
              <p:cNvPr id="25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运用课堂讨论法，培养学生的国家安全意识和责任感</a:t>
                </a:r>
                <a:endParaRPr lang="en-US" altLang="zh-CN" sz="2000" b="1">
                  <a:latin typeface="Microsoft YaHei" panose="020b0503020204020204" pitchFamily="34" charset="-122"/>
                  <a:ea typeface="Microsoft YaHei" panose="020b0503020204020204" pitchFamily="34" charset="-122"/>
                </a:endParaRPr>
              </a:p>
            </p:txBody>
          </p:sp>
          <p:sp>
            <p:nvSpPr>
              <p:cNvPr id="258"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设计具有针对性的国家安全议题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鼓励学生积极参与讨论，表达自己的观点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培养学生国家安全意识和责任感</a:t>
                </a:r>
                <a:endParaRPr/>
              </a:p>
            </p:txBody>
          </p:sp>
          <p:pic>
            <p:nvPicPr>
              <p:cNvPr id="259"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60" name="组合 259"/>
            <p:cNvGrpSpPr/>
            <p:nvPr/>
          </p:nvGrpSpPr>
          <p:grpSpPr>
            <a:xfrm>
              <a:off x="4252323" y="4789093"/>
              <a:ext cx="8485781" cy="1440002"/>
              <a:chOff x="4252323" y="4789093"/>
              <a:chExt cx="8485781" cy="1440002"/>
            </a:xfrm>
          </p:grpSpPr>
          <p:sp>
            <p:nvSpPr>
              <p:cNvPr id="261"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2"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结合实践教学法，提高学生的实际操作能力</a:t>
                </a:r>
                <a:endParaRPr lang="en-US" altLang="zh-CN" sz="2000" b="1">
                  <a:latin typeface="Microsoft YaHei" panose="020b0503020204020204" pitchFamily="34" charset="-122"/>
                  <a:ea typeface="Microsoft YaHei" panose="020b0503020204020204" pitchFamily="34" charset="-122"/>
                </a:endParaRPr>
              </a:p>
            </p:txBody>
          </p:sp>
          <p:sp>
            <p:nvSpPr>
              <p:cNvPr id="263"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组织学生参加国家安全实践活动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提高学生的实际操作能力和团队协作能力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培养学生服务国家安全战略的实践能力</a:t>
                </a:r>
                <a:endParaRPr/>
              </a:p>
            </p:txBody>
          </p:sp>
          <p:pic>
            <p:nvPicPr>
              <p:cNvPr id="264"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65"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总体国家安全观教育的教学方法与策略</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600"/>
              <a:t>高校思想政治理论课加强总体国家安全观教育的实践探索</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2" name="组合 11"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3" name="组合 4"/>
            <p:cNvGrpSpPr/>
            <p:nvPr/>
          </p:nvGrpSpPr>
          <p:grpSpPr>
            <a:xfrm>
              <a:off x="660396" y="1892786"/>
              <a:ext cx="5622867" cy="1446014"/>
              <a:chOff x="571500" y="1815543"/>
              <a:chExt cx="5622867" cy="1446014"/>
            </a:xfrm>
          </p:grpSpPr>
          <p:sp>
            <p:nvSpPr>
              <p:cNvPr id="1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选择具有代表性的国家安全案例</a:t>
                </a:r>
                <a:endParaRPr lang="en-US" b="1">
                  <a:solidFill>
                    <a:schemeClr val="accent1">
                      <a:alpha val="100000"/>
                    </a:schemeClr>
                  </a:solidFill>
                  <a:latin typeface="微软雅黑"/>
                  <a:ea typeface="微软雅黑"/>
                </a:endParaRPr>
              </a:p>
            </p:txBody>
          </p:sp>
          <p:sp>
            <p:nvSpPr>
              <p:cNvPr id="15"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分析案例背后的国家安全问题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探讨国家安全策略和应对措施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提高学生应对国家安全挑战的实际能力</a:t>
                </a:r>
                <a:endParaRPr/>
              </a:p>
            </p:txBody>
          </p:sp>
          <p:sp>
            <p:nvSpPr>
              <p:cNvPr id="16"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7" name="组合 8"/>
            <p:cNvGrpSpPr/>
            <p:nvPr/>
          </p:nvGrpSpPr>
          <p:grpSpPr>
            <a:xfrm>
              <a:off x="660396" y="3478749"/>
              <a:ext cx="5622868" cy="1446014"/>
              <a:chOff x="571500" y="1815543"/>
              <a:chExt cx="5622868" cy="1446014"/>
            </a:xfrm>
          </p:grpSpPr>
          <p:sp>
            <p:nvSpPr>
              <p:cNvPr id="1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设计案例教学环节，引导学生深入讨论</a:t>
                </a:r>
                <a:endParaRPr lang="en-US" b="1">
                  <a:solidFill>
                    <a:schemeClr val="accent1">
                      <a:alpha val="100000"/>
                    </a:schemeClr>
                  </a:solidFill>
                  <a:latin typeface="微软雅黑"/>
                  <a:ea typeface="微软雅黑"/>
                </a:endParaRPr>
              </a:p>
            </p:txBody>
          </p:sp>
          <p:sp>
            <p:nvSpPr>
              <p:cNvPr id="19"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提出具有针对性的问题，引导学生思考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鼓励学生积极参与讨论，表达自己的观点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培养学生国家安全意识和责任感</a:t>
                </a:r>
                <a:endParaRPr/>
              </a:p>
            </p:txBody>
          </p:sp>
          <p:sp>
            <p:nvSpPr>
              <p:cNvPr id="20"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 name="组合 12"/>
            <p:cNvGrpSpPr/>
            <p:nvPr/>
          </p:nvGrpSpPr>
          <p:grpSpPr>
            <a:xfrm>
              <a:off x="660396" y="5064711"/>
              <a:ext cx="5622867" cy="1446014"/>
              <a:chOff x="571500" y="1815543"/>
              <a:chExt cx="5622867" cy="1446014"/>
            </a:xfrm>
          </p:grpSpPr>
          <p:sp>
            <p:nvSpPr>
              <p:cNvPr id="2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评估案例教学效果，优化教学方法</a:t>
                </a:r>
                <a:endParaRPr lang="en-US" b="1">
                  <a:solidFill>
                    <a:schemeClr val="accent1">
                      <a:alpha val="100000"/>
                    </a:schemeClr>
                  </a:solidFill>
                  <a:latin typeface="微软雅黑"/>
                  <a:ea typeface="微软雅黑"/>
                </a:endParaRPr>
              </a:p>
            </p:txBody>
          </p:sp>
          <p:sp>
            <p:nvSpPr>
              <p:cNvPr id="23"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收集学生对案例教学的反馈意见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分析案例教学的效果和存在的问题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优化教学方法，提高教学质量</a:t>
                </a:r>
                <a:endParaRPr/>
              </a:p>
            </p:txBody>
          </p:sp>
          <p:sp>
            <p:nvSpPr>
              <p:cNvPr id="24"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案例教学在总体国家安全观教育中的应用与实践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https://d.book118.com/208052115034006037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高校思想政治理论课加强总体国家安全观教育</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2024-09-16T23:02:32.832</cp:lastPrinted>
  <dcterms:created xsi:type="dcterms:W3CDTF">2024-09-16T15:02:32Z</dcterms:created>
  <dcterms:modified xsi:type="dcterms:W3CDTF">2024-09-16T15:02:34Z</dcterms:modified>
</cp:coreProperties>
</file>