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B8E0D23-79A8-49F3-95A5-F8F714124E8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F9942B5-1C1E-4702-9F9B-CACEE8DB6C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F56A5A4-49CE-40DF-854B-3801EC568B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1ED62AB-B8ED-4964-9255-6498CFB3F4C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B940EC0-B740-4BEC-B930-9FA2B545ED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1A37DBC-5481-4E8A-943C-79D9CD0F4D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50B3A51-4D58-4400-BE5B-9AAE90151F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3673A55-C463-4EBB-9ADA-132C3C8DF3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E747183-E6B8-4590-A905-6250BC5017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9A87796-C5D4-4BF1-A12C-45E24059DB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D68F5AF-12AD-4CD2-92A4-F8D2D94E8E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08060102070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424273" y="2083443"/>
            <a:ext cx="9343454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17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眼科护士的终身学习和专业发展</a:t>
            </a:r>
          </a:p>
        </p:txBody>
      </p:sp>
      <p:sp>
        <p:nvSpPr>
          <p:cNvPr id="3" name="AutoShape 3"/>
          <p:cNvSpPr/>
          <p:nvPr/>
        </p:nvSpPr>
        <p:spPr>
          <a:xfrm>
            <a:off x="4341788" y="3875459"/>
            <a:ext cx="3508424" cy="721527"/>
          </a:xfrm>
          <a:prstGeom prst="roundRect">
            <a:avLst>
              <a:gd name="adj" fmla="val 12500"/>
            </a:avLst>
          </a:prstGeom>
          <a:solidFill>
            <a:srgbClr val="FFC12A">
              <a:alpha val="100000"/>
            </a:srgbClr>
          </a:solidFill>
          <a:ln w="28575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4779214" y="4075345"/>
            <a:ext cx="2633573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5" name="AutoShape 5"/>
          <p:cNvSpPr/>
          <p:nvPr/>
        </p:nvSpPr>
        <p:spPr>
          <a:xfrm>
            <a:off x="4341788" y="4791058"/>
            <a:ext cx="3508424" cy="721527"/>
          </a:xfrm>
          <a:prstGeom prst="roundRect">
            <a:avLst>
              <a:gd name="adj" fmla="val 12500"/>
            </a:avLst>
          </a:prstGeom>
          <a:solidFill>
            <a:srgbClr val="FFC12A">
              <a:alpha val="100000"/>
            </a:srgbClr>
          </a:solidFill>
          <a:ln w="28575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60501" y="4990945"/>
            <a:ext cx="3070999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2024-01-21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眼科基础知识与技能更新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临床实践与经验积累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沟通技巧与团队协作能力提升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学术研究与创新思维培养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职业规划与未来发展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315455" y="1885076"/>
            <a:ext cx="556109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775" b="1">
                <a:solidFill>
                  <a:srgbClr val="72349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74534" y="3154336"/>
            <a:ext cx="643890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cxnSp>
        <p:nvCxnSpPr>
          <p:cNvPr id="4" name="Connector 4"/>
          <p:cNvCxnSpPr/>
          <p:nvPr/>
        </p:nvCxnSpPr>
        <p:spPr>
          <a:xfrm>
            <a:off x="3315455" y="3043316"/>
            <a:ext cx="5663417" cy="0"/>
          </a:xfrm>
          <a:prstGeom prst="line">
            <a:avLst/>
          </a:prstGeom>
          <a:ln w="19050">
            <a:solidFill>
              <a:srgbClr val="72349D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l="1305" r="1305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l="2031" r="2031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38" b="2638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终身学习的重要性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适应医学技术进步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随着医学技术的日新月异，眼科护士需要不断学习新技术、新知识和新技能，以适应眼科医疗领域的发展。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提高护理质量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通过持续学习，眼科护士能够不断提升自己的专业素养和护理技能，为患者提供更优质、更专业的护理服务。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增强职业竞争力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终身学习有助于眼科护士在职业发展中保持竞争力，实现个人职业目标。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拓展职业领域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专业发展可以帮助眼科护士拓展职业领域，如参与科研、教学、管理等方面的工作，实现多元化发展。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增强自主权和决策权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随着专业能力的提升，眼科护士在医疗团队中的自主权和决策权也会相应增强，能够更好地为患者提供个性化的护理服务。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提升专业地位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通过专业发展，眼科护士可以获得更高的专业地位和认可度，进而在医疗团队中发挥更重要的作用。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专业发展的意义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2215756" y="2976816"/>
            <a:ext cx="2043577" cy="266384"/>
          </a:xfrm>
          <a:custGeom>
            <a:rect l="l" t="t" r="r" b="b"/>
            <a:pathLst>
              <a:path w="7631" h="997">
                <a:moveTo>
                  <a:pt x="0" y="374"/>
                </a:moveTo>
                <a:lnTo>
                  <a:pt x="6883" y="374"/>
                </a:lnTo>
                <a:lnTo>
                  <a:pt x="6765" y="0"/>
                </a:lnTo>
                <a:lnTo>
                  <a:pt x="7631" y="498"/>
                </a:lnTo>
                <a:lnTo>
                  <a:pt x="6765" y="997"/>
                </a:lnTo>
                <a:lnTo>
                  <a:pt x="6883" y="622"/>
                </a:lnTo>
                <a:lnTo>
                  <a:pt x="0" y="622"/>
                </a:lnTo>
                <a:lnTo>
                  <a:pt x="0" y="374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215756" y="4343931"/>
            <a:ext cx="2043577" cy="268329"/>
          </a:xfrm>
          <a:custGeom>
            <a:rect l="l" t="t" r="r" b="b"/>
            <a:pathLst>
              <a:path w="7631" h="997">
                <a:moveTo>
                  <a:pt x="6883" y="375"/>
                </a:moveTo>
                <a:lnTo>
                  <a:pt x="6765" y="0"/>
                </a:lnTo>
                <a:lnTo>
                  <a:pt x="7631" y="499"/>
                </a:lnTo>
                <a:lnTo>
                  <a:pt x="6765" y="997"/>
                </a:lnTo>
                <a:lnTo>
                  <a:pt x="6883" y="623"/>
                </a:lnTo>
                <a:lnTo>
                  <a:pt x="0" y="623"/>
                </a:lnTo>
                <a:lnTo>
                  <a:pt x="0" y="375"/>
                </a:lnTo>
                <a:lnTo>
                  <a:pt x="6883" y="37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2215756" y="1566343"/>
            <a:ext cx="2043574" cy="4455417"/>
            <a:chOff x="2215756" y="1566343"/>
            <a:chExt cx="2043574" cy="4455417"/>
          </a:xfrm>
        </p:grpSpPr>
        <p:sp>
          <p:nvSpPr>
            <p:cNvPr id="5" name="Freeform 5"/>
            <p:cNvSpPr/>
            <p:nvPr/>
          </p:nvSpPr>
          <p:spPr>
            <a:xfrm>
              <a:off x="2215756" y="1789944"/>
              <a:ext cx="178886" cy="1425253"/>
            </a:xfrm>
            <a:custGeom>
              <a:rect l="l" t="t" r="r" b="b"/>
              <a:pathLst>
                <a:path w="669" h="5308">
                  <a:moveTo>
                    <a:pt x="669" y="182"/>
                  </a:moveTo>
                  <a:cubicBezTo>
                    <a:pt x="415" y="431"/>
                    <a:pt x="256" y="778"/>
                    <a:pt x="256" y="1160"/>
                  </a:cubicBezTo>
                  <a:lnTo>
                    <a:pt x="256" y="5308"/>
                  </a:lnTo>
                  <a:lnTo>
                    <a:pt x="0" y="5308"/>
                  </a:lnTo>
                  <a:lnTo>
                    <a:pt x="0" y="1148"/>
                  </a:lnTo>
                  <a:cubicBezTo>
                    <a:pt x="0" y="699"/>
                    <a:pt x="187" y="292"/>
                    <a:pt x="486" y="0"/>
                  </a:cubicBezTo>
                  <a:lnTo>
                    <a:pt x="669" y="18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2346029" y="1566343"/>
              <a:ext cx="1913301" cy="272217"/>
            </a:xfrm>
            <a:custGeom>
              <a:rect l="l" t="t" r="r" b="b"/>
              <a:pathLst>
                <a:path w="7145" h="1015">
                  <a:moveTo>
                    <a:pt x="6397" y="375"/>
                  </a:moveTo>
                  <a:lnTo>
                    <a:pt x="6279" y="0"/>
                  </a:lnTo>
                  <a:lnTo>
                    <a:pt x="7145" y="499"/>
                  </a:lnTo>
                  <a:lnTo>
                    <a:pt x="6279" y="997"/>
                  </a:lnTo>
                  <a:lnTo>
                    <a:pt x="6397" y="623"/>
                  </a:lnTo>
                  <a:lnTo>
                    <a:pt x="1140" y="623"/>
                  </a:lnTo>
                  <a:cubicBezTo>
                    <a:pt x="769" y="623"/>
                    <a:pt x="430" y="773"/>
                    <a:pt x="183" y="1015"/>
                  </a:cubicBezTo>
                  <a:lnTo>
                    <a:pt x="0" y="833"/>
                  </a:lnTo>
                  <a:cubicBezTo>
                    <a:pt x="290" y="550"/>
                    <a:pt x="686" y="375"/>
                    <a:pt x="1120" y="375"/>
                  </a:cubicBezTo>
                  <a:lnTo>
                    <a:pt x="6397" y="375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2215756" y="4372893"/>
              <a:ext cx="178886" cy="1425253"/>
            </a:xfrm>
            <a:custGeom>
              <a:rect l="l" t="t" r="r" b="b"/>
              <a:pathLst>
                <a:path w="669" h="5309">
                  <a:moveTo>
                    <a:pt x="256" y="0"/>
                  </a:moveTo>
                  <a:lnTo>
                    <a:pt x="256" y="4149"/>
                  </a:lnTo>
                  <a:cubicBezTo>
                    <a:pt x="256" y="4531"/>
                    <a:pt x="415" y="4878"/>
                    <a:pt x="669" y="5127"/>
                  </a:cubicBezTo>
                  <a:lnTo>
                    <a:pt x="486" y="5309"/>
                  </a:lnTo>
                  <a:cubicBezTo>
                    <a:pt x="187" y="5017"/>
                    <a:pt x="0" y="4610"/>
                    <a:pt x="0" y="4161"/>
                  </a:cubicBezTo>
                  <a:lnTo>
                    <a:pt x="0" y="0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2346029" y="5747599"/>
              <a:ext cx="1913301" cy="274161"/>
            </a:xfrm>
            <a:custGeom>
              <a:rect l="l" t="t" r="r" b="b"/>
              <a:pathLst>
                <a:path w="7145" h="1015">
                  <a:moveTo>
                    <a:pt x="6397" y="392"/>
                  </a:moveTo>
                  <a:lnTo>
                    <a:pt x="6279" y="18"/>
                  </a:lnTo>
                  <a:lnTo>
                    <a:pt x="7145" y="516"/>
                  </a:lnTo>
                  <a:lnTo>
                    <a:pt x="6279" y="1015"/>
                  </a:lnTo>
                  <a:lnTo>
                    <a:pt x="6397" y="640"/>
                  </a:lnTo>
                  <a:lnTo>
                    <a:pt x="1120" y="640"/>
                  </a:lnTo>
                  <a:cubicBezTo>
                    <a:pt x="686" y="640"/>
                    <a:pt x="290" y="465"/>
                    <a:pt x="0" y="182"/>
                  </a:cubicBezTo>
                  <a:lnTo>
                    <a:pt x="183" y="0"/>
                  </a:lnTo>
                  <a:cubicBezTo>
                    <a:pt x="430" y="242"/>
                    <a:pt x="769" y="392"/>
                    <a:pt x="1140" y="392"/>
                  </a:cubicBezTo>
                  <a:lnTo>
                    <a:pt x="6397" y="39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171292" y="2749588"/>
            <a:ext cx="2088928" cy="2088928"/>
            <a:chOff x="1171292" y="2749588"/>
            <a:chExt cx="2088928" cy="2088928"/>
          </a:xfrm>
        </p:grpSpPr>
        <p:sp>
          <p:nvSpPr>
            <p:cNvPr id="10" name="AutoShape 10"/>
            <p:cNvSpPr/>
            <p:nvPr/>
          </p:nvSpPr>
          <p:spPr>
            <a:xfrm>
              <a:off x="1171292" y="2749588"/>
              <a:ext cx="2088928" cy="2088928"/>
            </a:xfrm>
            <a:prstGeom prst="ellipse">
              <a:avLst/>
            </a:prstGeom>
            <a:solidFill>
              <a:schemeClr val="accent1">
                <a:lumMod val="40000"/>
                <a:lumOff val="6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797656" y="3303419"/>
            <a:ext cx="931450" cy="924116"/>
            <a:chOff x="1797656" y="3303419"/>
            <a:chExt cx="931450" cy="924116"/>
          </a:xfrm>
        </p:grpSpPr>
        <p:sp>
          <p:nvSpPr>
            <p:cNvPr id="12" name="Freeform 12"/>
            <p:cNvSpPr/>
            <p:nvPr/>
          </p:nvSpPr>
          <p:spPr>
            <a:xfrm>
              <a:off x="1978060" y="3564785"/>
              <a:ext cx="482346" cy="478631"/>
            </a:xfrm>
            <a:custGeom>
              <a:rect l="l" t="t" r="r" b="b"/>
              <a:pathLst>
                <a:path w="55" h="55">
                  <a:moveTo>
                    <a:pt x="47" y="27"/>
                  </a:moveTo>
                  <a:cubicBezTo>
                    <a:pt x="47" y="38"/>
                    <a:pt x="38" y="46"/>
                    <a:pt x="28" y="46"/>
                  </a:cubicBezTo>
                  <a:cubicBezTo>
                    <a:pt x="18" y="46"/>
                    <a:pt x="9" y="38"/>
                    <a:pt x="9" y="27"/>
                  </a:cubicBezTo>
                  <a:cubicBezTo>
                    <a:pt x="9" y="17"/>
                    <a:pt x="18" y="9"/>
                    <a:pt x="28" y="9"/>
                  </a:cubicBezTo>
                  <a:cubicBezTo>
                    <a:pt x="31" y="9"/>
                    <a:pt x="35" y="10"/>
                    <a:pt x="38" y="11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39" y="2"/>
                    <a:pt x="34" y="0"/>
                    <a:pt x="28" y="0"/>
                  </a:cubicBezTo>
                  <a:cubicBezTo>
                    <a:pt x="13" y="0"/>
                    <a:pt x="0" y="12"/>
                    <a:pt x="0" y="27"/>
                  </a:cubicBezTo>
                  <a:cubicBezTo>
                    <a:pt x="0" y="43"/>
                    <a:pt x="13" y="55"/>
                    <a:pt x="28" y="55"/>
                  </a:cubicBezTo>
                  <a:cubicBezTo>
                    <a:pt x="43" y="55"/>
                    <a:pt x="55" y="43"/>
                    <a:pt x="55" y="27"/>
                  </a:cubicBezTo>
                  <a:cubicBezTo>
                    <a:pt x="55" y="21"/>
                    <a:pt x="53" y="16"/>
                    <a:pt x="50" y="11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6" y="21"/>
                    <a:pt x="47" y="24"/>
                    <a:pt x="47" y="2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2147414" y="3730520"/>
              <a:ext cx="154591" cy="147257"/>
            </a:xfrm>
            <a:custGeom>
              <a:rect l="l" t="t" r="r" b="b"/>
              <a:pathLst>
                <a:path w="18" h="17">
                  <a:moveTo>
                    <a:pt x="12" y="0"/>
                  </a:moveTo>
                  <a:cubicBezTo>
                    <a:pt x="11" y="0"/>
                    <a:pt x="10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3"/>
                    <a:pt x="4" y="17"/>
                    <a:pt x="9" y="17"/>
                  </a:cubicBezTo>
                  <a:cubicBezTo>
                    <a:pt x="14" y="17"/>
                    <a:pt x="18" y="13"/>
                    <a:pt x="18" y="8"/>
                  </a:cubicBezTo>
                  <a:cubicBezTo>
                    <a:pt x="18" y="7"/>
                    <a:pt x="17" y="6"/>
                    <a:pt x="17" y="5"/>
                  </a:cubicBezTo>
                  <a:cubicBezTo>
                    <a:pt x="9" y="9"/>
                    <a:pt x="9" y="9"/>
                    <a:pt x="9" y="9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1797656" y="3380762"/>
              <a:ext cx="854202" cy="846773"/>
            </a:xfrm>
            <a:custGeom>
              <a:rect l="l" t="t" r="r" b="b"/>
              <a:pathLst>
                <a:path w="98" h="97">
                  <a:moveTo>
                    <a:pt x="82" y="22"/>
                  </a:moveTo>
                  <a:cubicBezTo>
                    <a:pt x="80" y="23"/>
                    <a:pt x="80" y="23"/>
                    <a:pt x="80" y="23"/>
                  </a:cubicBezTo>
                  <a:cubicBezTo>
                    <a:pt x="86" y="30"/>
                    <a:pt x="89" y="39"/>
                    <a:pt x="89" y="48"/>
                  </a:cubicBezTo>
                  <a:cubicBezTo>
                    <a:pt x="89" y="71"/>
                    <a:pt x="71" y="88"/>
                    <a:pt x="49" y="88"/>
                  </a:cubicBezTo>
                  <a:cubicBezTo>
                    <a:pt x="27" y="88"/>
                    <a:pt x="9" y="71"/>
                    <a:pt x="9" y="48"/>
                  </a:cubicBezTo>
                  <a:cubicBezTo>
                    <a:pt x="9" y="26"/>
                    <a:pt x="27" y="8"/>
                    <a:pt x="49" y="8"/>
                  </a:cubicBezTo>
                  <a:cubicBezTo>
                    <a:pt x="58" y="8"/>
                    <a:pt x="67" y="12"/>
                    <a:pt x="74" y="17"/>
                  </a:cubicBezTo>
                  <a:cubicBezTo>
                    <a:pt x="76" y="15"/>
                    <a:pt x="76" y="15"/>
                    <a:pt x="76" y="15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68" y="3"/>
                    <a:pt x="59" y="0"/>
                    <a:pt x="49" y="0"/>
                  </a:cubicBezTo>
                  <a:cubicBezTo>
                    <a:pt x="22" y="0"/>
                    <a:pt x="0" y="22"/>
                    <a:pt x="0" y="48"/>
                  </a:cubicBezTo>
                  <a:cubicBezTo>
                    <a:pt x="0" y="75"/>
                    <a:pt x="22" y="97"/>
                    <a:pt x="49" y="97"/>
                  </a:cubicBezTo>
                  <a:cubicBezTo>
                    <a:pt x="76" y="97"/>
                    <a:pt x="98" y="75"/>
                    <a:pt x="98" y="48"/>
                  </a:cubicBezTo>
                  <a:cubicBezTo>
                    <a:pt x="98" y="38"/>
                    <a:pt x="95" y="29"/>
                    <a:pt x="89" y="21"/>
                  </a:cubicBezTo>
                  <a:lnTo>
                    <a:pt x="82" y="2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2224757" y="3303419"/>
              <a:ext cx="504349" cy="497015"/>
            </a:xfrm>
            <a:custGeom>
              <a:rect l="l" t="t" r="r" b="b"/>
              <a:pathLst>
                <a:path w="137" h="135">
                  <a:moveTo>
                    <a:pt x="104" y="30"/>
                  </a:moveTo>
                  <a:lnTo>
                    <a:pt x="106" y="0"/>
                  </a:lnTo>
                  <a:lnTo>
                    <a:pt x="87" y="16"/>
                  </a:lnTo>
                  <a:lnTo>
                    <a:pt x="71" y="35"/>
                  </a:lnTo>
                  <a:lnTo>
                    <a:pt x="69" y="59"/>
                  </a:lnTo>
                  <a:lnTo>
                    <a:pt x="40" y="90"/>
                  </a:lnTo>
                  <a:lnTo>
                    <a:pt x="14" y="116"/>
                  </a:lnTo>
                  <a:lnTo>
                    <a:pt x="0" y="135"/>
                  </a:lnTo>
                  <a:lnTo>
                    <a:pt x="19" y="123"/>
                  </a:lnTo>
                  <a:lnTo>
                    <a:pt x="45" y="97"/>
                  </a:lnTo>
                  <a:lnTo>
                    <a:pt x="76" y="66"/>
                  </a:lnTo>
                  <a:lnTo>
                    <a:pt x="102" y="66"/>
                  </a:lnTo>
                  <a:lnTo>
                    <a:pt x="118" y="47"/>
                  </a:lnTo>
                  <a:lnTo>
                    <a:pt x="137" y="30"/>
                  </a:lnTo>
                  <a:lnTo>
                    <a:pt x="104" y="3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眼科护士的角色与职责</a:t>
              </a:r>
            </a:p>
          </p:txBody>
        </p:sp>
      </p:grpSp>
      <p:sp>
        <p:nvSpPr>
          <p:cNvPr id="38" name="AutoShape 38"/>
          <p:cNvSpPr/>
          <p:nvPr/>
        </p:nvSpPr>
        <p:spPr>
          <a:xfrm>
            <a:off x="4435504" y="1548259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4435504" y="1110481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TextBox 40"/>
          <p:cNvSpPr txBox="1"/>
          <p:nvPr/>
        </p:nvSpPr>
        <p:spPr>
          <a:xfrm>
            <a:off x="4594260" y="1108803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患者照护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4594260" y="1548259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眼科护士负责为患者提供全面的眼部护理服务，包括协助医生进行检查、诊断和治疗，以及提供术前、术中和术后的护理。</a:t>
            </a:r>
          </a:p>
        </p:txBody>
      </p:sp>
      <p:sp>
        <p:nvSpPr>
          <p:cNvPr id="42" name="AutoShape 42"/>
          <p:cNvSpPr/>
          <p:nvPr/>
        </p:nvSpPr>
        <p:spPr>
          <a:xfrm>
            <a:off x="4435504" y="2916347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4435504" y="2478570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TextBox 44"/>
          <p:cNvSpPr txBox="1"/>
          <p:nvPr/>
        </p:nvSpPr>
        <p:spPr>
          <a:xfrm>
            <a:off x="4594260" y="2476892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健康教育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4594260" y="2916347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向患者及其家属提供眼部健康知识和护理指导，帮助他们了解眼部疾病的预防、治疗和康复等方面的知识。</a:t>
            </a:r>
          </a:p>
        </p:txBody>
      </p:sp>
      <p:sp>
        <p:nvSpPr>
          <p:cNvPr id="46" name="AutoShape 46"/>
          <p:cNvSpPr/>
          <p:nvPr/>
        </p:nvSpPr>
        <p:spPr>
          <a:xfrm>
            <a:off x="4435504" y="4284435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AutoShape 47"/>
          <p:cNvSpPr/>
          <p:nvPr/>
        </p:nvSpPr>
        <p:spPr>
          <a:xfrm>
            <a:off x="4435504" y="3846658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TextBox 48"/>
          <p:cNvSpPr txBox="1"/>
          <p:nvPr/>
        </p:nvSpPr>
        <p:spPr>
          <a:xfrm>
            <a:off x="4594260" y="3844980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沟通协调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4594260" y="4284435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在医疗团队中充当沟通协调的桥梁，与医生、患者及其家属保持有效沟通，确保医疗信息的准确传递和患者的需求得到满足。</a:t>
            </a:r>
          </a:p>
        </p:txBody>
      </p:sp>
      <p:sp>
        <p:nvSpPr>
          <p:cNvPr id="50" name="AutoShape 50"/>
          <p:cNvSpPr/>
          <p:nvPr/>
        </p:nvSpPr>
        <p:spPr>
          <a:xfrm>
            <a:off x="4435504" y="5652523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AutoShape 51"/>
          <p:cNvSpPr/>
          <p:nvPr/>
        </p:nvSpPr>
        <p:spPr>
          <a:xfrm>
            <a:off x="4435504" y="5214746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2" name="TextBox 52"/>
          <p:cNvSpPr txBox="1"/>
          <p:nvPr/>
        </p:nvSpPr>
        <p:spPr>
          <a:xfrm>
            <a:off x="4594260" y="5213068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科研与学术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4594260" y="5652523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参与眼科领域的科研和学术活动，推动眼科护理实践的科学化和专业化发展。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315455" y="1885076"/>
            <a:ext cx="556109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775" b="1">
                <a:solidFill>
                  <a:srgbClr val="72349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74534" y="3154336"/>
            <a:ext cx="643890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眼科基础知识与技能更新</a:t>
            </a:r>
          </a:p>
        </p:txBody>
      </p:sp>
      <p:cxnSp>
        <p:nvCxnSpPr>
          <p:cNvPr id="4" name="Connector 4"/>
          <p:cNvCxnSpPr/>
          <p:nvPr/>
        </p:nvCxnSpPr>
        <p:spPr>
          <a:xfrm>
            <a:off x="3315455" y="3043316"/>
            <a:ext cx="5663417" cy="0"/>
          </a:xfrm>
          <a:prstGeom prst="line">
            <a:avLst/>
          </a:prstGeom>
          <a:ln w="19050">
            <a:solidFill>
              <a:srgbClr val="72349D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包括角膜、巩膜、虹膜、睫状体、脉络膜、视网膜等组成部分的功能和特点。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眼球的解剖结构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眼附属器的结构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视觉生理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如眼睑、结膜、泪器、眼外肌等附属器的构造和作用。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包括光的传导、视觉的形成、色觉等视觉生理过程。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眼部解剖与生理知识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675" r="16675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结膜炎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青光眼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白内障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视网膜脱离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常见眼病及其治疗原则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掌握结膜炎的症状、诊断和治疗原则，熟悉结膜炎的护理措施。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熟悉白内障的病因、分类、临床表现和手术治疗方法，掌握白内障患者的术前术后护理措施。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了解青光眼的发病机制、临床表现和治疗方法，掌握青光眼患者的护理要点。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了解视网膜脱离的病因、分类、临床表现和治疗方法，掌握视网膜脱离患者的护理要点。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5720" r="25720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熟悉激光技术在眼科检查和治疗中的应用，如激光角膜屈光手术、激光虹膜切除术等。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激光技术在眼科的应用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了解显微手术在眼科的应用范围，如白内障超声乳化吸除术、玻璃体切割术等，并掌握相应的护理配合技能。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显微手术在眼科的应用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熟悉新型眼药的种类、作用机制和给药方式，如生物制剂、免疫抑制剂等，并掌握正确的给药方法和注意事项。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新型眼药及给药方式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了解眼科检查新技术的发展和应用，如光学相干断层扫描（OCT）、超广角眼底成像等，并掌握相应的检查配合技能。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眼科检查新技术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新技术、新方法在眼科护理中的应用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315455" y="1885076"/>
            <a:ext cx="556109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775" b="1">
                <a:solidFill>
                  <a:srgbClr val="72349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74534" y="3154336"/>
            <a:ext cx="643890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临床实践与经验积累</a:t>
            </a:r>
          </a:p>
        </p:txBody>
      </p:sp>
      <p:cxnSp>
        <p:nvCxnSpPr>
          <p:cNvPr id="4" name="Connector 4"/>
          <p:cNvCxnSpPr/>
          <p:nvPr/>
        </p:nvCxnSpPr>
        <p:spPr>
          <a:xfrm>
            <a:off x="3315455" y="3043316"/>
            <a:ext cx="5663417" cy="0"/>
          </a:xfrm>
          <a:prstGeom prst="line">
            <a:avLst/>
          </a:prstGeom>
          <a:ln w="19050">
            <a:solidFill>
              <a:srgbClr val="72349D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333" r="16333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不断练习与提高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通过模拟训练和临床实践，不断提高眼科检查技巧，为患者提供更优质的服务。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掌握基本眼科检查技能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包括视力检查、色觉检查、眼压测量等，确保准确评估患者眼部状况。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学习专业操作规范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如裂隙灯检查、角膜地形图检查等，提高诊断准确性和治疗效率。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眼科检查技巧及操作规范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如白内障、青光眼、角膜炎等，了解各种眼病的病因、症状及治疗方法。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熟悉常见眼病及其特点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根据患者的年龄、病情和个体差异，制定个性化的护理计划，提供有针对性的护理服务。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掌握个性化护理措施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关注眼科护理领域的新技术、新方法，如干眼症的雾化治疗、角膜移植术后的特殊护理等，为患者提供更全面的护理服务。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学习新的护理技术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针对不同眼病的护理措施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https://d.book118.com/208060102070006032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AF5FF"/>
      </a:lt1>
      <a:dk2>
        <a:srgbClr val="062F00"/>
      </a:dk2>
      <a:lt2>
        <a:srgbClr val="FFFFFF"/>
      </a:lt2>
      <a:accent1>
        <a:srgbClr val="AF79DE"/>
      </a:accent1>
      <a:accent2>
        <a:srgbClr val="BC95E8"/>
      </a:accent2>
      <a:accent3>
        <a:srgbClr val="816BB7"/>
      </a:accent3>
      <a:accent4>
        <a:srgbClr val="618CD0"/>
      </a:accent4>
      <a:accent5>
        <a:srgbClr val="76A1E5"/>
      </a:accent5>
      <a:accent6>
        <a:srgbClr val="FEE08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91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2024-09-10T01:34:28.220</cp:lastPrinted>
  <dcterms:created xsi:type="dcterms:W3CDTF">2024-09-09T17:34:28Z</dcterms:created>
  <dcterms:modified xsi:type="dcterms:W3CDTF">2024-09-09T17:34:30Z</dcterms:modified>
</cp:coreProperties>
</file>