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824FBD-E990-44F8-81A2-DB6D271F11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7FAAF3-1A0E-4853-AA95-C30BC37EA9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FD2BB4-60B9-4481-B068-B696FA5325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4F7851-6545-40A2-8E41-9EBBA6591E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75D21B-F342-44C9-9262-E338EF3E1B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E19373-D0DD-46AF-8673-EF48475842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84603C-021B-44E4-B0D1-910B77E164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703090-37EC-4D54-A3E4-860969D817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70069C-5017-4989-95C3-CE71DFDB4A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0CDBE2-F6FF-4F29-A0CE-A7FF81B65D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E35946-E6CD-4143-B539-73BA8C9454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061101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solidFill>
                <a:latin typeface="Microsoft Yahei"/>
                <a:ea typeface="Microsoft Yahei"/>
                <a:cs typeface="Microsoft Yahei"/>
              </a:rPr>
              <a:t>提升村改居居民就业能力的小组工作介入</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村改居居民就业能力现状及问题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小组工作介入的策略与方法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小组工作介入实践与效果</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参考文献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12" r="326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772" r="2877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746" r="337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背景与目的</a:t>
              </a:r>
            </a:p>
          </p:txBody>
        </p:sp>
      </p:grpSp>
      <p:sp>
        <p:nvSpPr>
          <p:cNvPr id="31" name="AutoShape 3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小组工作介入旨在通过针对性的干预措施，提升村改居居民的就业能力和融入城市社会的能力。</a:t>
            </a:r>
            <a:endParaRPr lang="en-US" sz="1100"/>
          </a:p>
        </p:txBody>
      </p:sp>
      <p:sp>
        <p:nvSpPr>
          <p:cNvPr id="32" name="AutoShape 32"/>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城市化进程中，村改居居民面临着就业压力和融入城市的问题。</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92" r="1679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458" r="16458"/>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国内外学者在就业能力提升方面开展了丰富的研究和实践。</a:t>
            </a:r>
          </a:p>
        </p:txBody>
      </p:sp>
      <p:pic>
        <p:nvPicPr>
          <p:cNvPr id="5" name="Picture 5"/>
          <p:cNvPicPr>
            <a:picLocks noChangeAspect="1"/>
          </p:cNvPicPr>
          <p:nvPr/>
        </p:nvPicPr>
        <p:blipFill>
          <a:blip r:embed="rId4"/>
          <a:srcRect l="16792" r="16792"/>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小组工作方法在社区发展、社会融入等领域具有较好的应用效果。</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针对村改居居民的就业需求，小组工作介入提供了多元化的服务和支持。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相关工作概述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村改居居民就业能力现状及问题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村改居居民普遍受教育程度较低，对就业技能掌握不足，难以适应城市就业市场的需求。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受教育程度较低</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2"/>
          <a:srcRect l="14708" r="14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缺乏就业技能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家庭经济压力大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20" name="Picture 20"/>
          <p:cNvPicPr>
            <a:picLocks noChangeAspect="1"/>
          </p:cNvPicPr>
          <p:nvPr/>
        </p:nvPicPr>
        <p:blipFill>
          <a:blip r:embed="rId4"/>
          <a:srcRect l="13792" r="13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村改居居民在农业生产方面虽有一定的技能，但在城市就业方面所需的技能和知识储备不足。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家庭成员众多，生活负担较重，使得他们在城市就业竞争中处于劣势。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村改居居民就业能力现状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由于受教育程度和技能水平的限制，村改居居民在城市就业市场上的竞争力较弱，就业机会有限。</a:t>
            </a:r>
          </a:p>
        </p:txBody>
      </p:sp>
      <p:pic>
        <p:nvPicPr>
          <p:cNvPr id="5" name="Picture 5"/>
          <p:cNvPicPr>
            <a:picLocks noChangeAspect="1"/>
          </p:cNvPicPr>
          <p:nvPr/>
        </p:nvPicPr>
        <p:blipFill>
          <a:blip r:embed="rId2"/>
          <a:srcRect l="14083" r="1408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就业机会有限</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长期从事农业劳动的村改居居民对城市的职业观念和就业方式不太适应，需要逐步转变思想观念。</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职业观念转变难</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在面对劳动权益受损的情况时，村改居居民往往缺乏法律意识和维权意识，难以维护自身权益。</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缺乏法律意识</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村改居居民就业面临的问题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小组工作介入的策略与方法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125" r="17125"/>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强调观察和模仿在行为改变中的作用，通过小组活动中的互动和观察，让组员学习到新的就业技能和知识。</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社会学习理论</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强调个体通过群体身份和群体成员的相互作用形成自我概念和行为，通过小组活动增强组员对自身身份的认同感，提升就业意愿和动力。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社会认同理论</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强调个体自我效能感和能力的提升，通过小组活动中的支持和鼓励，增强组员的自我效能感和能力，促进就业行为的改变。</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增能理论</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小组工作介入的理论基础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78702" y="3026494"/>
            <a:ext cx="2012717" cy="34505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1193766" y="1469298"/>
            <a:ext cx="2193499" cy="2193499"/>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288823" y="1552162"/>
            <a:ext cx="2003387" cy="200338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1439873" y="2566524"/>
            <a:ext cx="1701285" cy="89725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制定明确的目标和计划</a:t>
            </a:r>
          </a:p>
        </p:txBody>
      </p:sp>
      <p:sp>
        <p:nvSpPr>
          <p:cNvPr id="6" name="TextBox 6"/>
          <p:cNvSpPr txBox="1"/>
          <p:nvPr/>
        </p:nvSpPr>
        <p:spPr>
          <a:xfrm>
            <a:off x="1347039" y="3825364"/>
            <a:ext cx="1876425" cy="2514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FFFFFF"/>
                </a:solidFill>
                <a:latin typeface="Microsoft Yahei"/>
                <a:ea typeface="Microsoft Yahei"/>
                <a:cs typeface="Microsoft Yahei"/>
              </a:rPr>
              <a:t>小组工作介入应有明确的目标和计划，包括活动内容、时间安排、人员分工等，以确保活动的有效性和针对性。</a:t>
            </a:r>
          </a:p>
        </p:txBody>
      </p:sp>
      <p:sp>
        <p:nvSpPr>
          <p:cNvPr id="7" name="Freeform 7"/>
          <p:cNvSpPr/>
          <p:nvPr/>
        </p:nvSpPr>
        <p:spPr>
          <a:xfrm>
            <a:off x="2110292" y="1984715"/>
            <a:ext cx="457983" cy="457983"/>
          </a:xfrm>
          <a:custGeom>
            <a:rect l="l" t="t" r="r" b="b"/>
            <a:pathLst>
              <a:path w="304800" h="304800">
                <a:moveTo>
                  <a:pt x="0" y="304800"/>
                </a:moveTo>
                <a:cubicBezTo>
                  <a:pt x="38100" y="190500"/>
                  <a:pt x="137817" y="0"/>
                  <a:pt x="304800" y="0"/>
                </a:cubicBezTo>
                <a:cubicBezTo>
                  <a:pt x="226514" y="62808"/>
                  <a:pt x="190500" y="209550"/>
                  <a:pt x="133350" y="209550"/>
                </a:cubicBezTo>
                <a:cubicBezTo>
                  <a:pt x="76200" y="209550"/>
                  <a:pt x="76200" y="209550"/>
                  <a:pt x="76200" y="209550"/>
                </a:cubicBezTo>
                <a:lnTo>
                  <a:pt x="19050" y="304800"/>
                </a:lnTo>
                <a:lnTo>
                  <a:pt x="0" y="3048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821744" y="1984715"/>
            <a:ext cx="457983" cy="457983"/>
          </a:xfrm>
          <a:custGeom>
            <a:rect l="l" t="t" r="r" b="b"/>
            <a:pathLst>
              <a:path w="304800" h="304800">
                <a:moveTo>
                  <a:pt x="0" y="304800"/>
                </a:moveTo>
                <a:cubicBezTo>
                  <a:pt x="38100" y="190500"/>
                  <a:pt x="137817" y="0"/>
                  <a:pt x="304800" y="0"/>
                </a:cubicBezTo>
                <a:cubicBezTo>
                  <a:pt x="226514" y="62808"/>
                  <a:pt x="190500" y="209550"/>
                  <a:pt x="133350" y="209550"/>
                </a:cubicBezTo>
                <a:cubicBezTo>
                  <a:pt x="76200" y="209550"/>
                  <a:pt x="76200" y="209550"/>
                  <a:pt x="76200" y="209550"/>
                </a:cubicBezTo>
                <a:lnTo>
                  <a:pt x="19050" y="304800"/>
                </a:lnTo>
                <a:lnTo>
                  <a:pt x="0" y="3048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3809930" y="3026494"/>
            <a:ext cx="2012717" cy="345054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3724994" y="1469298"/>
            <a:ext cx="2193499" cy="2193499"/>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3820051" y="1552162"/>
            <a:ext cx="2003387" cy="200338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TextBox 12"/>
          <p:cNvSpPr txBox="1"/>
          <p:nvPr/>
        </p:nvSpPr>
        <p:spPr>
          <a:xfrm>
            <a:off x="3971102" y="2566524"/>
            <a:ext cx="1701285" cy="89725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建立良好的合作关系</a:t>
            </a:r>
          </a:p>
        </p:txBody>
      </p:sp>
      <p:sp>
        <p:nvSpPr>
          <p:cNvPr id="13" name="TextBox 13"/>
          <p:cNvSpPr txBox="1"/>
          <p:nvPr/>
        </p:nvSpPr>
        <p:spPr>
          <a:xfrm>
            <a:off x="3883723" y="3825364"/>
            <a:ext cx="1876425" cy="2514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FFFFFF"/>
                </a:solidFill>
                <a:latin typeface="Microsoft Yahei"/>
                <a:ea typeface="Microsoft Yahei"/>
                <a:cs typeface="Microsoft Yahei"/>
              </a:rPr>
              <a:t>与政府部门、企业和社会组织建立良好的合作关系，共同推进小组工作介入的实施，提高工作效率和影响力。</a:t>
            </a:r>
          </a:p>
        </p:txBody>
      </p:sp>
      <p:sp>
        <p:nvSpPr>
          <p:cNvPr id="14" name="Freeform 14"/>
          <p:cNvSpPr/>
          <p:nvPr/>
        </p:nvSpPr>
        <p:spPr>
          <a:xfrm>
            <a:off x="7344462" y="2043195"/>
            <a:ext cx="457983" cy="457983"/>
          </a:xfrm>
          <a:custGeom>
            <a:rect l="l" t="t" r="r" b="b"/>
            <a:pathLst>
              <a:path w="304800" h="304800">
                <a:moveTo>
                  <a:pt x="0" y="304800"/>
                </a:moveTo>
                <a:cubicBezTo>
                  <a:pt x="38100" y="190500"/>
                  <a:pt x="137817" y="0"/>
                  <a:pt x="304800" y="0"/>
                </a:cubicBezTo>
                <a:cubicBezTo>
                  <a:pt x="226514" y="62808"/>
                  <a:pt x="190500" y="209550"/>
                  <a:pt x="133350" y="209550"/>
                </a:cubicBezTo>
                <a:cubicBezTo>
                  <a:pt x="76200" y="209550"/>
                  <a:pt x="76200" y="209550"/>
                  <a:pt x="76200" y="209550"/>
                </a:cubicBezTo>
                <a:lnTo>
                  <a:pt x="19050" y="304800"/>
                </a:lnTo>
                <a:lnTo>
                  <a:pt x="0" y="3048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6332647" y="3084974"/>
            <a:ext cx="2012717" cy="339206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6247712" y="1527778"/>
            <a:ext cx="2193499" cy="2193499"/>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342768" y="1610642"/>
            <a:ext cx="2003387" cy="200338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6493819" y="2625004"/>
            <a:ext cx="1701285" cy="89725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运用多样化的方法和技巧</a:t>
            </a:r>
          </a:p>
        </p:txBody>
      </p:sp>
      <p:sp>
        <p:nvSpPr>
          <p:cNvPr id="19" name="TextBox 19"/>
          <p:cNvSpPr txBox="1"/>
          <p:nvPr/>
        </p:nvSpPr>
        <p:spPr>
          <a:xfrm>
            <a:off x="6406440" y="3825364"/>
            <a:ext cx="1876425" cy="2514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FFFFFF"/>
                </a:solidFill>
                <a:latin typeface="Microsoft Yahei"/>
                <a:ea typeface="Microsoft Yahei"/>
                <a:cs typeface="Microsoft Yahei"/>
              </a:rPr>
              <a:t>根据不同的活动内容和目标，运用多样化的方法和技巧，如讲座、案例分析、角色扮演、互动讨论等，以激发组员的兴趣和参与度。</a:t>
            </a:r>
          </a:p>
        </p:txBody>
      </p:sp>
      <p:sp>
        <p:nvSpPr>
          <p:cNvPr id="20" name="Freeform 20"/>
          <p:cNvSpPr/>
          <p:nvPr/>
        </p:nvSpPr>
        <p:spPr>
          <a:xfrm>
            <a:off x="9901484" y="2043195"/>
            <a:ext cx="457983" cy="457983"/>
          </a:xfrm>
          <a:custGeom>
            <a:rect l="l" t="t" r="r" b="b"/>
            <a:pathLst>
              <a:path w="304800" h="304800">
                <a:moveTo>
                  <a:pt x="0" y="304800"/>
                </a:moveTo>
                <a:cubicBezTo>
                  <a:pt x="38100" y="190500"/>
                  <a:pt x="137817" y="0"/>
                  <a:pt x="304800" y="0"/>
                </a:cubicBezTo>
                <a:cubicBezTo>
                  <a:pt x="226514" y="62808"/>
                  <a:pt x="190500" y="209550"/>
                  <a:pt x="133350" y="209550"/>
                </a:cubicBezTo>
                <a:cubicBezTo>
                  <a:pt x="76200" y="209550"/>
                  <a:pt x="76200" y="209550"/>
                  <a:pt x="76200" y="209550"/>
                </a:cubicBezTo>
                <a:lnTo>
                  <a:pt x="19050" y="304800"/>
                </a:lnTo>
                <a:lnTo>
                  <a:pt x="0" y="3048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8889670" y="3084974"/>
            <a:ext cx="2012717" cy="339206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8804734" y="1527778"/>
            <a:ext cx="2193499" cy="2193499"/>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8899790" y="1610642"/>
            <a:ext cx="2003387" cy="200338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TextBox 24"/>
          <p:cNvSpPr txBox="1"/>
          <p:nvPr/>
        </p:nvSpPr>
        <p:spPr>
          <a:xfrm>
            <a:off x="9050841" y="2625004"/>
            <a:ext cx="1701285" cy="89725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强调实践和应用</a:t>
            </a:r>
          </a:p>
        </p:txBody>
      </p:sp>
      <p:sp>
        <p:nvSpPr>
          <p:cNvPr id="25" name="TextBox 25"/>
          <p:cNvSpPr txBox="1"/>
          <p:nvPr/>
        </p:nvSpPr>
        <p:spPr>
          <a:xfrm>
            <a:off x="8963463" y="3825364"/>
            <a:ext cx="1876425" cy="2514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FFFFFF"/>
                </a:solidFill>
                <a:latin typeface="Microsoft Yahei"/>
                <a:ea typeface="Microsoft Yahei"/>
                <a:cs typeface="Microsoft Yahei"/>
              </a:rPr>
              <a:t>小组工作介入应注重实践和应用，通过实际操作让组员掌握就业技能和知识，提高其就业能力和竞争力。</a:t>
            </a:r>
          </a:p>
        </p:txBody>
      </p:sp>
      <p:sp>
        <p:nvSpPr>
          <p:cNvPr id="26" name="Freeform 26"/>
          <p:cNvSpPr/>
          <p:nvPr/>
        </p:nvSpPr>
        <p:spPr>
          <a:xfrm>
            <a:off x="4558856" y="1916922"/>
            <a:ext cx="525777" cy="52577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7059302" y="1984715"/>
            <a:ext cx="570319" cy="45798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9662744" y="1965219"/>
            <a:ext cx="477480" cy="477480"/>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小组工作介入的策略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互动讨论</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通过小组活动中的互动讨论，激发组员的思考和交流，提高其就业意识和自我认知。</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教育培训</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根据组员的需求和特点，提供针对性的教育和培训，包括职业技能培训、创业培训、面试技巧培训等，以提高其就业能力和素质。</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经验分享</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通过小组活动中的经验分享，让组员相互学习和借鉴，提高其就业意识和信心。</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角色扮演</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通过角色扮演让组员模拟实际工作场景中的行为和应对方式，提高其就业适应能力和应变能力。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小组工作介入的方法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https://d.book118.com/208061101117006036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2024-09-16T05:29:31.521</cp:lastPrinted>
  <dcterms:created xsi:type="dcterms:W3CDTF">2024-09-15T21:29:31Z</dcterms:created>
  <dcterms:modified xsi:type="dcterms:W3CDTF">2024-09-15T21:29:33Z</dcterms:modified>
</cp:coreProperties>
</file>