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489E83-83F5-4A85-9C89-BFA26740F92D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62BEFF-1AE7-4F7C-B527-9CCF566CFE8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62BEFF-1AE7-4F7C-B527-9CCF566CFE8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87025-0190-4A5C-93C5-CA58B0A2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CD3F-B26E-474C-9710-E3D262C9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A585D-BD5F-4ADD-9F05-ECF4F002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C563-B1BF-4B71-BB1B-6314586A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82FCF-C9F8-4BE4-8154-FE22490F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BB35E-C45E-465D-AB08-9D6D2F1E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27AC0-C525-404B-B37E-DCF5FA30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9AF88-FFB0-45F5-B408-60BBC11D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F3E44-9FD9-40A0-97A5-AE3713A0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8D231-8AE1-4223-AA38-E941F3AE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1243-C716-4C03-AD77-9C67C0AD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2019/4/9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5.gif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7.png" /><Relationship Id="rId5" Type="http://schemas.openxmlformats.org/officeDocument/2006/relationships/image" Target="../media/image2.jpeg" /><Relationship Id="rId6" Type="http://schemas.openxmlformats.org/officeDocument/2006/relationships/vmlDrawing" Target="../drawings/vmlDrawing1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400702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http://p0.so.qhimgs1.com/bdr/_240_/t019cf96919be834b6c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矩形 4"/>
          <p:cNvSpPr/>
          <p:nvPr/>
        </p:nvSpPr>
        <p:spPr>
          <a:xfrm>
            <a:off x="2017456" y="2967335"/>
            <a:ext cx="510909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 b="0" cap="none" spc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0000"/>
                </a:solidFill>
                <a:latin typeface="叶根友毛笔行书2.0版" pitchFamily="2" charset="-122"/>
                <a:ea typeface="叶根友毛笔行书2.0版" pitchFamily="2" charset="-122"/>
                <a:cs typeface="CordiaUPC" pitchFamily="34" charset="-34"/>
              </a:rPr>
              <a:t>世界气候</a:t>
            </a:r>
            <a:endParaRPr lang="zh-CN" altLang="en-US" sz="9600" b="0" cap="none" spc="0">
              <a:ln w="18415" cmpd="sng">
                <a:solidFill>
                  <a:srgbClr val="FFFFFF"/>
                </a:solidFill>
                <a:prstDash val="solid"/>
              </a:ln>
              <a:solidFill>
                <a:srgbClr val="000000"/>
              </a:solidFill>
              <a:latin typeface="叶根友毛笔行书2.0版" pitchFamily="2" charset="-122"/>
              <a:ea typeface="叶根友毛笔行书2.0版" pitchFamily="2" charset="-122"/>
              <a:cs typeface="CordiaUPC" pitchFamily="34" charset="-34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251520" y="1268760"/>
            <a:ext cx="8532812" cy="24622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</a:rPr>
              <a:t>1</a:t>
            </a:r>
            <a:r>
              <a:rPr lang="zh-CN" altLang="en-US" sz="2800" b="1">
                <a:latin typeface="黑体" pitchFamily="49" charset="-122"/>
              </a:rPr>
              <a:t>、夜来风雨声，花落知多少？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</a:rPr>
              <a:t>、昆明四季如春。	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</a:rPr>
              <a:t>3</a:t>
            </a:r>
            <a:r>
              <a:rPr lang="zh-CN" altLang="en-US" sz="2800" b="1">
                <a:latin typeface="黑体" pitchFamily="49" charset="-122"/>
              </a:rPr>
              <a:t>、非洲撒哈拉沙漠，终年炎热，干燥少雨。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</a:rPr>
              <a:t>4</a:t>
            </a:r>
            <a:r>
              <a:rPr lang="zh-CN" altLang="en-US" sz="2800" b="1">
                <a:latin typeface="黑体" pitchFamily="49" charset="-122"/>
              </a:rPr>
              <a:t>、在未来</a:t>
            </a:r>
            <a:r>
              <a:rPr lang="en-US" altLang="zh-CN" sz="2800" b="1">
                <a:latin typeface="黑体" pitchFamily="49" charset="-122"/>
              </a:rPr>
              <a:t>24</a:t>
            </a:r>
            <a:r>
              <a:rPr lang="zh-CN" altLang="en-US" sz="2800" b="1">
                <a:latin typeface="黑体" pitchFamily="49" charset="-122"/>
              </a:rPr>
              <a:t>小时，本地区将有六至七级偏北风。 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539552" y="692696"/>
            <a:ext cx="7596187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/>
              <a:t>下列哪些是描述天气的，哪些是描述气候的？</a:t>
            </a: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0" y="0"/>
            <a:ext cx="2743200" cy="5889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kumimoji="1" lang="zh-CN" altLang="en-US" sz="3200" b="1">
                <a:latin typeface="Times New Roman" pitchFamily="18" charset="0"/>
              </a:rPr>
              <a:t>一</a:t>
            </a:r>
            <a:r>
              <a:rPr kumimoji="1" lang="en-US" altLang="zh-CN" sz="3200" b="1">
                <a:latin typeface="Times New Roman" pitchFamily="18" charset="0"/>
              </a:rPr>
              <a:t>.</a:t>
            </a:r>
            <a:r>
              <a:rPr kumimoji="1" lang="zh-CN" altLang="en-US" sz="3200" b="1">
                <a:latin typeface="Times New Roman" pitchFamily="18" charset="0"/>
              </a:rPr>
              <a:t>天气和气候</a:t>
            </a: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3457575" y="0"/>
            <a:ext cx="2087563" cy="5889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气温  降水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5580112" y="1268760"/>
            <a:ext cx="1368425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B0F0"/>
                </a:solidFill>
              </a:rPr>
              <a:t>天气</a:t>
            </a: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7775575" y="3140968"/>
            <a:ext cx="1368425" cy="5794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B0F0"/>
                </a:solidFill>
              </a:rPr>
              <a:t>天气</a:t>
            </a:r>
          </a:p>
        </p:txBody>
      </p:sp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3707904" y="1844824"/>
            <a:ext cx="1368425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气候</a:t>
            </a:r>
          </a:p>
        </p:txBody>
      </p:sp>
      <p:sp>
        <p:nvSpPr>
          <p:cNvPr id="10" name="Text Box 12"/>
          <p:cNvSpPr txBox="1">
            <a:spLocks noChangeArrowheads="1"/>
          </p:cNvSpPr>
          <p:nvPr/>
        </p:nvSpPr>
        <p:spPr bwMode="auto">
          <a:xfrm>
            <a:off x="7452320" y="2564904"/>
            <a:ext cx="1368425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气候</a:t>
            </a:r>
          </a:p>
        </p:txBody>
      </p:sp>
      <p:sp>
        <p:nvSpPr>
          <p:cNvPr id="11" name="Text Box 13"/>
          <p:cNvSpPr txBox="1">
            <a:spLocks noChangeArrowheads="1"/>
          </p:cNvSpPr>
          <p:nvPr/>
        </p:nvSpPr>
        <p:spPr bwMode="auto">
          <a:xfrm>
            <a:off x="395536" y="4077072"/>
            <a:ext cx="7773987" cy="181588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B0F0"/>
                </a:solidFill>
                <a:latin typeface="黑体" pitchFamily="49" charset="-122"/>
              </a:rPr>
              <a:t>天气</a:t>
            </a:r>
            <a:r>
              <a:rPr lang="zh-CN" altLang="en-US" sz="2800" b="1">
                <a:latin typeface="黑体" pitchFamily="49" charset="-122"/>
              </a:rPr>
              <a:t>：一个地方短时间里的阴晴、风雨、冷   </a:t>
            </a:r>
          </a:p>
          <a:p>
            <a:pPr eaLnBrk="1" hangingPunct="1"/>
            <a:r>
              <a:rPr lang="zh-CN" altLang="en-US" sz="2800" b="1">
                <a:latin typeface="黑体" pitchFamily="49" charset="-122"/>
              </a:rPr>
              <a:t>      热等的大气物理状况，它是时刻在变化。</a:t>
            </a:r>
          </a:p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</a:rPr>
              <a:t>气候</a:t>
            </a:r>
            <a:r>
              <a:rPr lang="zh-CN" altLang="en-US" sz="2800" b="1">
                <a:latin typeface="黑体" pitchFamily="49" charset="-122"/>
              </a:rPr>
              <a:t>：一个地方多年的天气平均状况， 一般</a:t>
            </a:r>
          </a:p>
          <a:p>
            <a:pPr eaLnBrk="1" hangingPunct="1"/>
            <a:r>
              <a:rPr lang="zh-CN" altLang="en-US" sz="2800" b="1">
                <a:latin typeface="黑体" pitchFamily="49" charset="-122"/>
              </a:rPr>
              <a:t>       变化不大。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6" grpId="2"/>
      <p:bldP spid="7" grpId="3"/>
      <p:bldP spid="8" grpId="4"/>
      <p:bldP spid="9" grpId="5"/>
      <p:bldP spid="10" grpId="6"/>
      <p:bldP spid="11" grpId="7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23528" y="404664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FF0000"/>
                </a:solidFill>
              </a:rPr>
              <a:t>气温：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23528" y="1268760"/>
            <a:ext cx="2988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/>
              <a:t>1.</a:t>
            </a:r>
            <a:r>
              <a:rPr lang="zh-CN" altLang="en-US" sz="2800" b="1" smtClean="0"/>
              <a:t>气温的日变化：</a:t>
            </a:r>
            <a:endParaRPr lang="zh-CN" altLang="en-US" sz="2800" b="1"/>
          </a:p>
        </p:txBody>
      </p:sp>
      <p:sp>
        <p:nvSpPr>
          <p:cNvPr id="15" name="TextBox 14"/>
          <p:cNvSpPr txBox="1"/>
          <p:nvPr/>
        </p:nvSpPr>
        <p:spPr>
          <a:xfrm>
            <a:off x="323528" y="1772816"/>
            <a:ext cx="873989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特点：一天中最高气温出现在</a:t>
            </a:r>
            <a:r>
              <a:rPr lang="zh-CN" altLang="en-US" sz="2800" b="1" u="sng" smtClean="0"/>
              <a:t>            </a:t>
            </a:r>
            <a:r>
              <a:rPr lang="zh-CN" altLang="en-US" sz="2800" b="1" smtClean="0"/>
              <a:t>时左右，最低气温</a:t>
            </a:r>
            <a:endParaRPr lang="en-US" altLang="zh-CN" sz="2800" b="1" smtClean="0"/>
          </a:p>
          <a:p>
            <a:r>
              <a:rPr lang="en-US" altLang="zh-CN" sz="2800" b="1" smtClean="0"/>
              <a:t>             </a:t>
            </a:r>
            <a:r>
              <a:rPr lang="zh-CN" altLang="en-US" sz="2800" b="1" smtClean="0"/>
              <a:t>出现在</a:t>
            </a:r>
            <a:r>
              <a:rPr lang="zh-CN" altLang="en-US" sz="2800" b="1" u="sng" smtClean="0"/>
              <a:t>          </a:t>
            </a:r>
            <a:endParaRPr lang="en-US" altLang="zh-CN" sz="2800" b="1" smtClean="0"/>
          </a:p>
          <a:p>
            <a:endParaRPr lang="en-US" altLang="zh-CN" sz="2800" b="1" smtClean="0"/>
          </a:p>
          <a:p>
            <a:r>
              <a:rPr lang="zh-CN" altLang="en-US" sz="2800" b="1" smtClean="0"/>
              <a:t>气温日较差：一天中</a:t>
            </a:r>
            <a:r>
              <a:rPr lang="zh-CN" altLang="en-US" sz="2800" b="1" u="sng" smtClean="0"/>
              <a:t>                     </a:t>
            </a:r>
            <a:r>
              <a:rPr lang="zh-CN" altLang="en-US" sz="2800" b="1" smtClean="0"/>
              <a:t>和</a:t>
            </a:r>
            <a:r>
              <a:rPr lang="zh-CN" altLang="en-US" sz="2800" b="1" u="sng" smtClean="0"/>
              <a:t>                       </a:t>
            </a:r>
            <a:r>
              <a:rPr lang="zh-CN" altLang="en-US" sz="2800" b="1" smtClean="0"/>
              <a:t>的差</a:t>
            </a:r>
            <a:endParaRPr lang="zh-CN" altLang="en-US" sz="2800" b="1"/>
          </a:p>
        </p:txBody>
      </p:sp>
      <p:sp>
        <p:nvSpPr>
          <p:cNvPr id="16" name="TextBox 15"/>
          <p:cNvSpPr txBox="1"/>
          <p:nvPr/>
        </p:nvSpPr>
        <p:spPr>
          <a:xfrm>
            <a:off x="0" y="4293096"/>
            <a:ext cx="949009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特点：北半球大陆上气温</a:t>
            </a:r>
            <a:r>
              <a:rPr lang="zh-CN" altLang="en-US" sz="2800" b="1" u="sng" smtClean="0"/>
              <a:t>             </a:t>
            </a:r>
            <a:r>
              <a:rPr lang="zh-CN" altLang="en-US" sz="2800" b="1" smtClean="0"/>
              <a:t>最高，</a:t>
            </a:r>
            <a:r>
              <a:rPr lang="zh-CN" altLang="en-US" sz="2800" b="1" u="sng" smtClean="0"/>
              <a:t>                 </a:t>
            </a:r>
            <a:r>
              <a:rPr lang="zh-CN" altLang="en-US" sz="2800" b="1" smtClean="0"/>
              <a:t>最低，海洋</a:t>
            </a:r>
            <a:endParaRPr lang="en-US" altLang="zh-CN" sz="2800" b="1" smtClean="0"/>
          </a:p>
          <a:p>
            <a:r>
              <a:rPr lang="zh-CN" altLang="en-US" sz="2800" b="1" smtClean="0"/>
              <a:t>            上气温</a:t>
            </a:r>
            <a:r>
              <a:rPr lang="zh-CN" altLang="en-US" sz="2800" b="1" u="sng" smtClean="0"/>
              <a:t>             </a:t>
            </a:r>
            <a:r>
              <a:rPr lang="zh-CN" altLang="en-US" sz="2800" b="1" smtClean="0"/>
              <a:t>最高，</a:t>
            </a:r>
            <a:r>
              <a:rPr lang="zh-CN" altLang="en-US" sz="2800" b="1" u="sng" smtClean="0"/>
              <a:t>              </a:t>
            </a:r>
            <a:r>
              <a:rPr lang="zh-CN" altLang="en-US" sz="2800" b="1" smtClean="0"/>
              <a:t>最低。南半球相反</a:t>
            </a:r>
            <a:endParaRPr lang="en-US" altLang="zh-CN" sz="2800" b="1" smtClean="0"/>
          </a:p>
          <a:p>
            <a:endParaRPr lang="en-US" altLang="zh-CN" sz="2800" b="1" smtClean="0"/>
          </a:p>
          <a:p>
            <a:r>
              <a:rPr lang="zh-CN" altLang="en-US" sz="2800" b="1" smtClean="0"/>
              <a:t>气温的年较差：一年内最高月气温与最低月气温的差</a:t>
            </a:r>
          </a:p>
          <a:p>
            <a:endParaRPr lang="zh-CN" altLang="en-US" sz="2800" b="1"/>
          </a:p>
        </p:txBody>
      </p:sp>
      <p:sp>
        <p:nvSpPr>
          <p:cNvPr id="17" name="TextBox 16"/>
          <p:cNvSpPr txBox="1"/>
          <p:nvPr/>
        </p:nvSpPr>
        <p:spPr>
          <a:xfrm>
            <a:off x="179512" y="3573016"/>
            <a:ext cx="2858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/>
              <a:t>2.</a:t>
            </a:r>
            <a:r>
              <a:rPr lang="zh-CN" altLang="en-US" sz="2800" b="1" smtClean="0"/>
              <a:t>气温的年变化</a:t>
            </a:r>
            <a:r>
              <a:rPr lang="zh-CN" altLang="en-US" smtClean="0"/>
              <a:t>：</a:t>
            </a:r>
            <a:endParaRPr lang="zh-CN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2699792" y="213285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C00000"/>
                </a:solidFill>
              </a:rPr>
              <a:t>日出前后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372472" y="156517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C00000"/>
                </a:solidFill>
              </a:rPr>
              <a:t>14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923928" y="2852936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C00000"/>
                </a:solidFill>
              </a:rPr>
              <a:t>最高温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868144" y="2924944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C00000"/>
                </a:solidFill>
              </a:rPr>
              <a:t>最低温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211960" y="4005064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C00000"/>
                </a:solidFill>
              </a:rPr>
              <a:t>7</a:t>
            </a:r>
            <a:r>
              <a:rPr lang="zh-CN" altLang="en-US" sz="3600" b="1" smtClean="0">
                <a:solidFill>
                  <a:srgbClr val="C00000"/>
                </a:solidFill>
              </a:rPr>
              <a:t>月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588224" y="3933056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C00000"/>
                </a:solidFill>
              </a:rPr>
              <a:t>1</a:t>
            </a:r>
            <a:r>
              <a:rPr lang="zh-CN" altLang="en-US" sz="3600" b="1" smtClean="0">
                <a:solidFill>
                  <a:srgbClr val="C00000"/>
                </a:solidFill>
              </a:rPr>
              <a:t>月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267744" y="4725144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C00000"/>
                </a:solidFill>
              </a:rPr>
              <a:t>8</a:t>
            </a:r>
            <a:r>
              <a:rPr lang="zh-CN" altLang="en-US" sz="3600" b="1" smtClean="0">
                <a:solidFill>
                  <a:srgbClr val="C00000"/>
                </a:solidFill>
              </a:rPr>
              <a:t>月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499992" y="4797152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C00000"/>
                </a:solidFill>
              </a:rPr>
              <a:t>2</a:t>
            </a:r>
            <a:r>
              <a:rPr lang="zh-CN" altLang="en-US" sz="3600" b="1" smtClean="0">
                <a:solidFill>
                  <a:srgbClr val="C00000"/>
                </a:solidFill>
              </a:rPr>
              <a:t>月</a:t>
            </a:r>
            <a:endParaRPr lang="zh-CN" altLang="en-US" sz="36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1"/>
      <p:bldP spid="27" grpId="2"/>
      <p:bldP spid="28" grpId="3"/>
      <p:bldP spid="29" grpId="4"/>
      <p:bldP spid="30" grpId="5"/>
      <p:bldP spid="31" grpId="6"/>
      <p:bldP spid="32" grpId="7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3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0"/>
            <a:ext cx="1994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3.</a:t>
            </a:r>
            <a:r>
              <a:rPr lang="zh-CN" altLang="en-US" sz="3200" b="1" smtClean="0"/>
              <a:t>等温线</a:t>
            </a:r>
            <a:r>
              <a:rPr lang="zh-CN" altLang="en-US" sz="2000" b="1" smtClean="0"/>
              <a:t>：</a:t>
            </a:r>
            <a:endParaRPr lang="zh-CN" altLang="en-US" sz="2000" b="1"/>
          </a:p>
        </p:txBody>
      </p:sp>
      <p:sp>
        <p:nvSpPr>
          <p:cNvPr id="4" name="TextBox 3"/>
          <p:cNvSpPr txBox="1"/>
          <p:nvPr/>
        </p:nvSpPr>
        <p:spPr>
          <a:xfrm>
            <a:off x="1907704" y="0"/>
            <a:ext cx="544411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地图上，同一时间气温相同的点的连线</a:t>
            </a:r>
            <a:endParaRPr lang="zh-CN" altLang="en-US" sz="2400" b="1"/>
          </a:p>
        </p:txBody>
      </p:sp>
      <p:sp>
        <p:nvSpPr>
          <p:cNvPr id="5" name="TextBox 4"/>
          <p:cNvSpPr txBox="1"/>
          <p:nvPr/>
        </p:nvSpPr>
        <p:spPr>
          <a:xfrm>
            <a:off x="179512" y="620688"/>
            <a:ext cx="2170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（</a:t>
            </a:r>
            <a:r>
              <a:rPr lang="en-US" altLang="zh-CN" sz="2800" b="1" smtClean="0"/>
              <a:t>1</a:t>
            </a:r>
            <a:r>
              <a:rPr lang="zh-CN" altLang="en-US" sz="2800" b="1" smtClean="0"/>
              <a:t>）特点：</a:t>
            </a:r>
            <a:endParaRPr lang="zh-CN" altLang="en-US" sz="2800" b="1"/>
          </a:p>
        </p:txBody>
      </p:sp>
      <p:sp>
        <p:nvSpPr>
          <p:cNvPr id="6" name="TextBox 5"/>
          <p:cNvSpPr txBox="1"/>
          <p:nvPr/>
        </p:nvSpPr>
        <p:spPr>
          <a:xfrm>
            <a:off x="2411760" y="620688"/>
            <a:ext cx="165622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/>
              <a:t>a.</a:t>
            </a:r>
            <a:r>
              <a:rPr lang="zh-CN" altLang="en-US" sz="2400" b="1" smtClean="0"/>
              <a:t>同线等温</a:t>
            </a:r>
            <a:endParaRPr lang="zh-CN" altLang="en-US" sz="2400" b="1"/>
          </a:p>
        </p:txBody>
      </p:sp>
      <p:sp>
        <p:nvSpPr>
          <p:cNvPr id="7" name="TextBox 6"/>
          <p:cNvSpPr txBox="1"/>
          <p:nvPr/>
        </p:nvSpPr>
        <p:spPr>
          <a:xfrm>
            <a:off x="4932040" y="620688"/>
            <a:ext cx="166904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/>
              <a:t>b.</a:t>
            </a:r>
            <a:r>
              <a:rPr lang="zh-CN" altLang="en-US" sz="2400" b="1" smtClean="0"/>
              <a:t>同图等距</a:t>
            </a:r>
            <a:endParaRPr lang="zh-CN" altLang="en-US" sz="1600"/>
          </a:p>
        </p:txBody>
      </p:sp>
      <p:sp>
        <p:nvSpPr>
          <p:cNvPr id="8" name="TextBox 7"/>
          <p:cNvSpPr txBox="1"/>
          <p:nvPr/>
        </p:nvSpPr>
        <p:spPr>
          <a:xfrm>
            <a:off x="251520" y="1484784"/>
            <a:ext cx="317907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/>
              <a:t>c.</a:t>
            </a:r>
            <a:r>
              <a:rPr lang="zh-CN" altLang="en-US" sz="2400" b="1" smtClean="0"/>
              <a:t>凸高为低，凸低为高</a:t>
            </a:r>
            <a:endParaRPr lang="zh-CN" altLang="en-US" sz="2400" b="1"/>
          </a:p>
        </p:txBody>
      </p:sp>
      <p:sp>
        <p:nvSpPr>
          <p:cNvPr id="33" name="TextBox 32"/>
          <p:cNvSpPr txBox="1"/>
          <p:nvPr/>
        </p:nvSpPr>
        <p:spPr>
          <a:xfrm>
            <a:off x="4139952" y="1412776"/>
            <a:ext cx="414408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/>
              <a:t>d.</a:t>
            </a:r>
            <a:r>
              <a:rPr lang="zh-CN" altLang="en-US" sz="2400" b="1" smtClean="0"/>
              <a:t>“大于大的”“小于小的”</a:t>
            </a:r>
            <a:endParaRPr lang="zh-CN" altLang="en-US" sz="2400" b="1"/>
          </a:p>
        </p:txBody>
      </p:sp>
      <p:sp>
        <p:nvSpPr>
          <p:cNvPr id="34" name="TextBox 33"/>
          <p:cNvSpPr txBox="1"/>
          <p:nvPr/>
        </p:nvSpPr>
        <p:spPr>
          <a:xfrm>
            <a:off x="323528" y="2132856"/>
            <a:ext cx="2170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（</a:t>
            </a:r>
            <a:r>
              <a:rPr lang="en-US" altLang="zh-CN" sz="2800" b="1" smtClean="0"/>
              <a:t>2</a:t>
            </a:r>
            <a:r>
              <a:rPr lang="zh-CN" altLang="en-US" sz="2800" b="1" smtClean="0"/>
              <a:t>）判读：</a:t>
            </a:r>
            <a:endParaRPr lang="zh-CN" altLang="en-US" sz="2800" b="1"/>
          </a:p>
        </p:txBody>
      </p:sp>
      <p:sp>
        <p:nvSpPr>
          <p:cNvPr id="36" name="TextBox 35"/>
          <p:cNvSpPr txBox="1"/>
          <p:nvPr/>
        </p:nvSpPr>
        <p:spPr>
          <a:xfrm>
            <a:off x="0" y="2780928"/>
            <a:ext cx="9081332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0000"/>
                </a:solidFill>
              </a:rPr>
              <a:t>a.</a:t>
            </a:r>
            <a:r>
              <a:rPr lang="zh-CN" altLang="en-US" sz="2400" b="1" smtClean="0">
                <a:solidFill>
                  <a:srgbClr val="000000"/>
                </a:solidFill>
              </a:rPr>
              <a:t>判断南北半球：等温线数值向北递减为北半球，向南递减为南半</a:t>
            </a:r>
            <a:endParaRPr lang="en-US" altLang="zh-CN" sz="2400" b="1" smtClean="0">
              <a:solidFill>
                <a:srgbClr val="000000"/>
              </a:solidFill>
            </a:endParaRPr>
          </a:p>
          <a:p>
            <a:r>
              <a:rPr lang="en-US" altLang="zh-CN" sz="2400" b="1" smtClean="0">
                <a:solidFill>
                  <a:srgbClr val="000000"/>
                </a:solidFill>
              </a:rPr>
              <a:t>                                   </a:t>
            </a:r>
            <a:r>
              <a:rPr lang="zh-CN" altLang="en-US" sz="2400" b="1" smtClean="0">
                <a:solidFill>
                  <a:srgbClr val="000000"/>
                </a:solidFill>
              </a:rPr>
              <a:t>球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0" y="3717032"/>
            <a:ext cx="8475397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0000"/>
                </a:solidFill>
              </a:rPr>
              <a:t>b.</a:t>
            </a:r>
            <a:r>
              <a:rPr lang="zh-CN" altLang="en-US" sz="2400" b="1" smtClean="0">
                <a:solidFill>
                  <a:srgbClr val="000000"/>
                </a:solidFill>
              </a:rPr>
              <a:t>根据同纬度海陆间等温线的弯曲状况判断月份及海陆位置：</a:t>
            </a:r>
            <a:endParaRPr lang="en-US" altLang="zh-CN" sz="2400" b="1" smtClean="0">
              <a:solidFill>
                <a:srgbClr val="000000"/>
              </a:solidFill>
            </a:endParaRPr>
          </a:p>
          <a:p>
            <a:r>
              <a:rPr lang="en-US" altLang="zh-CN" sz="2400" b="1" smtClean="0">
                <a:solidFill>
                  <a:srgbClr val="000000"/>
                </a:solidFill>
              </a:rPr>
              <a:t>   </a:t>
            </a:r>
            <a:r>
              <a:rPr lang="zh-CN" altLang="en-US" sz="2400" b="1" smtClean="0">
                <a:solidFill>
                  <a:srgbClr val="000000"/>
                </a:solidFill>
              </a:rPr>
              <a:t>“</a:t>
            </a:r>
            <a:r>
              <a:rPr lang="en-US" altLang="zh-CN" sz="2400" b="1" smtClean="0">
                <a:solidFill>
                  <a:srgbClr val="000000"/>
                </a:solidFill>
              </a:rPr>
              <a:t>7</a:t>
            </a:r>
            <a:r>
              <a:rPr lang="zh-CN" altLang="en-US" sz="2400" b="1" smtClean="0">
                <a:solidFill>
                  <a:srgbClr val="000000"/>
                </a:solidFill>
              </a:rPr>
              <a:t>陆北”（</a:t>
            </a:r>
            <a:r>
              <a:rPr lang="en-US" altLang="zh-CN" sz="2400" b="1" smtClean="0">
                <a:solidFill>
                  <a:srgbClr val="000000"/>
                </a:solidFill>
              </a:rPr>
              <a:t>7</a:t>
            </a:r>
            <a:r>
              <a:rPr lang="zh-CN" altLang="en-US" sz="2400" b="1" smtClean="0">
                <a:solidFill>
                  <a:srgbClr val="000000"/>
                </a:solidFill>
              </a:rPr>
              <a:t>月，北半球陆地等温线向北凸出）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0" y="4725144"/>
            <a:ext cx="3488455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0000"/>
                </a:solidFill>
              </a:rPr>
              <a:t>c.</a:t>
            </a:r>
            <a:r>
              <a:rPr lang="zh-CN" altLang="en-US" sz="2400" b="1" smtClean="0">
                <a:solidFill>
                  <a:srgbClr val="000000"/>
                </a:solidFill>
              </a:rPr>
              <a:t>判断地形的高低起伏：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251520" y="5229200"/>
            <a:ext cx="8380820" cy="156966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itchFamily="2" charset="2"/>
              <a:buChar char="p"/>
            </a:pPr>
            <a:r>
              <a:rPr lang="zh-CN" altLang="en-US" sz="2400" b="1" smtClean="0">
                <a:solidFill>
                  <a:srgbClr val="000000"/>
                </a:solidFill>
              </a:rPr>
              <a:t>地势较陡地带，等温线密集</a:t>
            </a:r>
            <a:endParaRPr lang="en-US" altLang="zh-CN" sz="2400" b="1" smtClean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p"/>
            </a:pPr>
            <a:r>
              <a:rPr lang="zh-CN" altLang="en-US" sz="2400" b="1" smtClean="0">
                <a:solidFill>
                  <a:srgbClr val="000000"/>
                </a:solidFill>
              </a:rPr>
              <a:t>若等温线穿过山脉或高地时，等温线凸向气温高的地区；</a:t>
            </a:r>
            <a:endParaRPr lang="en-US" altLang="zh-CN" sz="2400" b="1" smtClean="0">
              <a:solidFill>
                <a:srgbClr val="000000"/>
              </a:solidFill>
            </a:endParaRPr>
          </a:p>
          <a:p>
            <a:pPr marL="457200" indent="-457200"/>
            <a:r>
              <a:rPr lang="en-US" altLang="zh-CN" sz="2400" b="1" smtClean="0">
                <a:solidFill>
                  <a:srgbClr val="000000"/>
                </a:solidFill>
              </a:rPr>
              <a:t>       </a:t>
            </a:r>
            <a:r>
              <a:rPr lang="zh-CN" altLang="en-US" sz="2400" b="1" smtClean="0">
                <a:solidFill>
                  <a:srgbClr val="000000"/>
                </a:solidFill>
              </a:rPr>
              <a:t>穿过河谷或低地时，等温线凸出气温低的地区</a:t>
            </a:r>
            <a:endParaRPr lang="en-US" altLang="zh-CN" sz="2400" b="1" smtClean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p"/>
            </a:pPr>
            <a:r>
              <a:rPr lang="zh-CN" altLang="en-US" sz="2400" b="1" smtClean="0">
                <a:solidFill>
                  <a:srgbClr val="000000"/>
                </a:solidFill>
              </a:rPr>
              <a:t>等温线为闭合状态时，根据数值大小判断地形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  <p:bldP spid="8" grpId="3"/>
      <p:bldP spid="33" grpId="4"/>
      <p:bldP spid="34" grpId="5"/>
      <p:bldP spid="36" grpId="6"/>
      <p:bldP spid="37" grpId="7"/>
      <p:bldP spid="38" grpId="8"/>
      <p:bldP spid="39" grpId="9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0"/>
            <a:ext cx="4762842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0000"/>
                </a:solidFill>
              </a:rPr>
              <a:t>d.</a:t>
            </a:r>
            <a:r>
              <a:rPr lang="zh-CN" altLang="en-US" sz="2400" b="1" smtClean="0">
                <a:solidFill>
                  <a:srgbClr val="000000"/>
                </a:solidFill>
              </a:rPr>
              <a:t>洋流流向与等温线弯曲方向一致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908720"/>
            <a:ext cx="5371983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0000"/>
                </a:solidFill>
              </a:rPr>
              <a:t>e.</a:t>
            </a:r>
            <a:r>
              <a:rPr lang="zh-CN" altLang="en-US" sz="2400" b="1" smtClean="0">
                <a:solidFill>
                  <a:srgbClr val="000000"/>
                </a:solidFill>
              </a:rPr>
              <a:t>判断等温线的走向特点及影响因素：</a:t>
            </a:r>
            <a:endParaRPr lang="zh-CN" altLang="en-US" sz="2400" b="1">
              <a:solidFill>
                <a:srgbClr val="000000"/>
              </a:solidFill>
            </a:endParaRPr>
          </a:p>
        </p:txBody>
      </p:sp>
      <p:pic>
        <p:nvPicPr>
          <p:cNvPr id="16386" name="Picture 2" descr="http://p5.so.qhimgs1.com/bdr/_240_/t0120593287ed8dbf5b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1560" y="1628800"/>
            <a:ext cx="7776864" cy="489654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638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0"/>
            <a:ext cx="3613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（</a:t>
            </a:r>
            <a:r>
              <a:rPr lang="en-US" altLang="zh-CN" sz="2800" b="1" smtClean="0"/>
              <a:t>3</a:t>
            </a:r>
            <a:r>
              <a:rPr lang="zh-CN" altLang="en-US" sz="2800" b="1" smtClean="0"/>
              <a:t>）全球分布规律：</a:t>
            </a:r>
            <a:endParaRPr lang="zh-CN" altLang="en-US" sz="2800" b="1"/>
          </a:p>
        </p:txBody>
      </p:sp>
      <p:sp>
        <p:nvSpPr>
          <p:cNvPr id="4" name="TextBox 3"/>
          <p:cNvSpPr txBox="1"/>
          <p:nvPr/>
        </p:nvSpPr>
        <p:spPr>
          <a:xfrm>
            <a:off x="144420" y="836712"/>
            <a:ext cx="899958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气温从低纬向高纬递减，同纬度海陆气温不同。</a:t>
            </a:r>
            <a:endParaRPr lang="en-US" altLang="zh-CN" sz="2800" b="1" smtClean="0"/>
          </a:p>
          <a:p>
            <a:r>
              <a:rPr lang="zh-CN" altLang="en-US" sz="2800" b="1" smtClean="0"/>
              <a:t>在山地，气温随海拔的升高而</a:t>
            </a:r>
            <a:r>
              <a:rPr lang="zh-CN" altLang="en-US" sz="2800" b="1" u="sng" smtClean="0"/>
              <a:t>             </a:t>
            </a:r>
            <a:r>
              <a:rPr lang="zh-CN" altLang="en-US" sz="2800" b="1" smtClean="0"/>
              <a:t>，海拔每升高</a:t>
            </a:r>
            <a:r>
              <a:rPr lang="zh-CN" altLang="en-US" sz="2800" b="1" u="sng" smtClean="0"/>
              <a:t>           </a:t>
            </a:r>
            <a:endParaRPr lang="en-US" altLang="zh-CN" sz="2800" b="1" u="sng" smtClean="0"/>
          </a:p>
          <a:p>
            <a:r>
              <a:rPr lang="zh-CN" altLang="en-US" sz="2800" b="1" smtClean="0"/>
              <a:t>米，气温</a:t>
            </a:r>
            <a:r>
              <a:rPr lang="zh-CN" altLang="en-US" sz="2800" b="1" u="sng" smtClean="0"/>
              <a:t>                </a:t>
            </a:r>
            <a:endParaRPr lang="zh-CN" altLang="en-US" sz="2800" b="1"/>
          </a:p>
        </p:txBody>
      </p:sp>
      <p:sp>
        <p:nvSpPr>
          <p:cNvPr id="5" name="TextBox 4"/>
          <p:cNvSpPr txBox="1"/>
          <p:nvPr/>
        </p:nvSpPr>
        <p:spPr>
          <a:xfrm>
            <a:off x="5004048" y="1268760"/>
            <a:ext cx="1008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降低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100392" y="1052736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</a:rPr>
              <a:t>100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07704" y="1700808"/>
            <a:ext cx="2039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下降</a:t>
            </a:r>
            <a:r>
              <a:rPr lang="en-US" altLang="zh-CN" sz="3200" b="1" smtClean="0">
                <a:solidFill>
                  <a:srgbClr val="FF0000"/>
                </a:solidFill>
              </a:rPr>
              <a:t>0.6 ℃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5" grpId="2"/>
      <p:bldP spid="6" grpId="3"/>
      <p:bldP spid="7" grpId="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23528" y="404664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FF0000"/>
                </a:solidFill>
              </a:rPr>
              <a:t>降水：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8" y="1124744"/>
            <a:ext cx="1737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1.</a:t>
            </a:r>
            <a:r>
              <a:rPr lang="zh-CN" altLang="en-US" sz="3200" b="1" smtClean="0"/>
              <a:t>类型：</a:t>
            </a:r>
            <a:endParaRPr lang="zh-CN" altLang="en-US" sz="3200" b="1"/>
          </a:p>
        </p:txBody>
      </p:sp>
      <p:sp>
        <p:nvSpPr>
          <p:cNvPr id="26628" name="AutoShape 4" descr="http://image.dljs.net/uploads/allimg/map/jiaoxue/1S6402531-0m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0" name="AutoShape 6" descr="http://image.dljs.net/uploads/allimg/map/jiaoxue/1S6402531-0m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2" name="AutoShape 8" descr="http://image.dljs.net/uploads/allimg/map/jiaoxue/1S6402531-0m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636" name="Picture 12" descr="http://p1.so.qhmsg.com/bdr/_240_/t014f3fd8eb80221176.gif"/>
          <p:cNvPicPr>
            <a:picLocks noChangeAspect="1" noChangeArrowheads="1"/>
          </p:cNvPicPr>
          <p:nvPr/>
        </p:nvPicPr>
        <p:blipFill>
          <a:blip r:embed="rId3"/>
          <a:srcRect t="20000" b="4615"/>
          <a:stretch>
            <a:fillRect/>
          </a:stretch>
        </p:blipFill>
        <p:spPr bwMode="auto">
          <a:xfrm>
            <a:off x="0" y="1844824"/>
            <a:ext cx="9144000" cy="5013176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0"/>
            <a:ext cx="5857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2.</a:t>
            </a:r>
            <a:r>
              <a:rPr lang="zh-CN" altLang="en-US" sz="3200" b="1" smtClean="0"/>
              <a:t>世界降水分布规律：（空间）</a:t>
            </a:r>
            <a:endParaRPr lang="zh-CN" altLang="en-US" sz="3200" b="1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836712"/>
            <a:ext cx="9144000" cy="601146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Box 5"/>
          <p:cNvSpPr txBox="1"/>
          <p:nvPr/>
        </p:nvSpPr>
        <p:spPr>
          <a:xfrm>
            <a:off x="251520" y="5229200"/>
            <a:ext cx="8565165" cy="52322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（</a:t>
            </a:r>
            <a:r>
              <a:rPr lang="en-US" altLang="zh-CN" sz="2800" b="1" smtClean="0">
                <a:solidFill>
                  <a:srgbClr val="000000"/>
                </a:solidFill>
              </a:rPr>
              <a:t>1</a:t>
            </a:r>
            <a:r>
              <a:rPr lang="zh-CN" altLang="en-US" sz="2800" b="1" smtClean="0">
                <a:solidFill>
                  <a:srgbClr val="000000"/>
                </a:solidFill>
              </a:rPr>
              <a:t>）赤道地区降水</a:t>
            </a:r>
            <a:r>
              <a:rPr lang="zh-CN" altLang="en-US" sz="2800" b="1" u="sng" smtClean="0">
                <a:solidFill>
                  <a:srgbClr val="000000"/>
                </a:solidFill>
              </a:rPr>
              <a:t>     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，两极地区降水</a:t>
            </a:r>
            <a:r>
              <a:rPr lang="zh-CN" altLang="en-US" sz="2800" b="1" u="sng" smtClean="0">
                <a:solidFill>
                  <a:srgbClr val="000000"/>
                </a:solidFill>
              </a:rPr>
              <a:t>   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。</a:t>
            </a:r>
            <a:endParaRPr lang="en-US" altLang="zh-CN" sz="2800" b="1" smtClean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5949280"/>
            <a:ext cx="8480207" cy="523220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原因：气温高，蒸发强烈，盛行上升气流，多对流雨</a:t>
            </a:r>
            <a:endParaRPr lang="en-US" altLang="zh-CN" sz="2800" b="1" smtClean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51920" y="4941168"/>
            <a:ext cx="5950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多</a:t>
            </a:r>
            <a:endParaRPr lang="zh-CN" altLang="en-US" sz="3200" b="1"/>
          </a:p>
        </p:txBody>
      </p:sp>
      <p:sp>
        <p:nvSpPr>
          <p:cNvPr id="9" name="TextBox 8"/>
          <p:cNvSpPr txBox="1"/>
          <p:nvPr/>
        </p:nvSpPr>
        <p:spPr>
          <a:xfrm>
            <a:off x="7380312" y="5013176"/>
            <a:ext cx="59663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少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846532"/>
            <a:ext cx="9144000" cy="601146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TextBox 4"/>
          <p:cNvSpPr txBox="1"/>
          <p:nvPr/>
        </p:nvSpPr>
        <p:spPr>
          <a:xfrm>
            <a:off x="0" y="0"/>
            <a:ext cx="9004388" cy="95410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（</a:t>
            </a:r>
            <a:r>
              <a:rPr lang="en-US" altLang="zh-CN" sz="2800" b="1" smtClean="0">
                <a:solidFill>
                  <a:srgbClr val="000000"/>
                </a:solidFill>
              </a:rPr>
              <a:t>2</a:t>
            </a:r>
            <a:r>
              <a:rPr lang="zh-CN" altLang="en-US" sz="2800" b="1" smtClean="0">
                <a:solidFill>
                  <a:srgbClr val="000000"/>
                </a:solidFill>
              </a:rPr>
              <a:t>）南北回归线两侧，大陆东岸降水</a:t>
            </a:r>
            <a:r>
              <a:rPr lang="zh-CN" altLang="en-US" sz="2800" b="1" u="sng" smtClean="0">
                <a:solidFill>
                  <a:srgbClr val="000000"/>
                </a:solidFill>
              </a:rPr>
              <a:t>  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，大陆西岸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en-US" altLang="zh-CN" sz="2800" b="1" smtClean="0">
                <a:solidFill>
                  <a:srgbClr val="000000"/>
                </a:solidFill>
              </a:rPr>
              <a:t>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降水</a:t>
            </a:r>
            <a:r>
              <a:rPr lang="zh-CN" altLang="en-US" sz="2800" b="1" u="sng" smtClean="0">
                <a:solidFill>
                  <a:srgbClr val="000000"/>
                </a:solidFill>
              </a:rPr>
              <a:t>  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。</a:t>
            </a:r>
            <a:endParaRPr lang="en-US" altLang="zh-CN" sz="2800" b="1" smtClean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517232"/>
            <a:ext cx="9201558" cy="95410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原因：大陆东岸受夏季风与台风的影响；大陆西岸受副高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zh-CN" altLang="en-US" sz="2800" b="1" smtClean="0">
                <a:solidFill>
                  <a:srgbClr val="000000"/>
                </a:solidFill>
              </a:rPr>
              <a:t>控制或风从陆地吹向海洋</a:t>
            </a:r>
            <a:endParaRPr lang="en-US" altLang="zh-CN" sz="2800" b="1" smtClean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28184" y="0"/>
            <a:ext cx="5950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多</a:t>
            </a:r>
            <a:endParaRPr lang="zh-CN" altLang="en-US" sz="3200" b="1"/>
          </a:p>
        </p:txBody>
      </p:sp>
      <p:sp>
        <p:nvSpPr>
          <p:cNvPr id="9" name="TextBox 8"/>
          <p:cNvSpPr txBox="1"/>
          <p:nvPr/>
        </p:nvSpPr>
        <p:spPr>
          <a:xfrm>
            <a:off x="1907704" y="476672"/>
            <a:ext cx="59663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少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1"/>
      <p:bldP spid="8" grpId="2"/>
      <p:bldP spid="9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846532"/>
            <a:ext cx="9144000" cy="601146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TextBox 4"/>
          <p:cNvSpPr txBox="1"/>
          <p:nvPr/>
        </p:nvSpPr>
        <p:spPr>
          <a:xfrm>
            <a:off x="0" y="0"/>
            <a:ext cx="9123010" cy="58477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000000"/>
                </a:solidFill>
              </a:rPr>
              <a:t>（</a:t>
            </a:r>
            <a:r>
              <a:rPr lang="en-US" altLang="zh-CN" sz="3200" b="1" smtClean="0">
                <a:solidFill>
                  <a:srgbClr val="000000"/>
                </a:solidFill>
              </a:rPr>
              <a:t>3</a:t>
            </a:r>
            <a:r>
              <a:rPr lang="zh-CN" altLang="en-US" sz="3200" b="1" smtClean="0">
                <a:solidFill>
                  <a:srgbClr val="000000"/>
                </a:solidFill>
              </a:rPr>
              <a:t>）中纬度沿海地区降水</a:t>
            </a:r>
            <a:r>
              <a:rPr lang="zh-CN" altLang="en-US" sz="3200" b="1" u="sng" smtClean="0">
                <a:solidFill>
                  <a:srgbClr val="000000"/>
                </a:solidFill>
              </a:rPr>
              <a:t>            </a:t>
            </a:r>
            <a:r>
              <a:rPr lang="zh-CN" altLang="en-US" sz="3200" b="1" smtClean="0">
                <a:solidFill>
                  <a:srgbClr val="000000"/>
                </a:solidFill>
              </a:rPr>
              <a:t>，内陆降水</a:t>
            </a:r>
            <a:r>
              <a:rPr lang="zh-CN" altLang="en-US" sz="3200" b="1" u="sng" smtClean="0">
                <a:solidFill>
                  <a:srgbClr val="000000"/>
                </a:solidFill>
              </a:rPr>
              <a:t>           </a:t>
            </a: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0990" y="5229200"/>
            <a:ext cx="9201558" cy="95410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原因：沿海地区西岸受西风影响，东岸受季风影响；内陆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en-US" altLang="zh-CN" sz="2800" b="1" smtClean="0">
                <a:solidFill>
                  <a:srgbClr val="000000"/>
                </a:solidFill>
              </a:rPr>
              <a:t>             </a:t>
            </a:r>
            <a:r>
              <a:rPr lang="zh-CN" altLang="en-US" sz="2800" b="1" smtClean="0">
                <a:solidFill>
                  <a:srgbClr val="000000"/>
                </a:solidFill>
              </a:rPr>
              <a:t>远离海洋</a:t>
            </a:r>
            <a:endParaRPr lang="zh-CN" altLang="en-US" sz="2800" b="1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148064" y="0"/>
            <a:ext cx="5950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多</a:t>
            </a:r>
            <a:endParaRPr lang="zh-CN" altLang="en-US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172400" y="0"/>
            <a:ext cx="59663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少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  <p:bldP spid="8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0"/>
            <a:ext cx="5857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2.</a:t>
            </a:r>
            <a:r>
              <a:rPr lang="zh-CN" altLang="en-US" sz="3200" b="1" smtClean="0"/>
              <a:t>世界降水分布规律：（时间）</a:t>
            </a:r>
            <a:endParaRPr lang="zh-CN" altLang="en-US" sz="3200" b="1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846532"/>
            <a:ext cx="9144000" cy="601146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TextBox 4"/>
          <p:cNvSpPr txBox="1"/>
          <p:nvPr/>
        </p:nvSpPr>
        <p:spPr>
          <a:xfrm>
            <a:off x="0" y="4611231"/>
            <a:ext cx="6960560" cy="2246769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</a:rPr>
              <a:t>全年多雨区为赤道附近地区；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zh-CN" altLang="en-US" sz="2800" b="1" smtClean="0">
                <a:solidFill>
                  <a:srgbClr val="000000"/>
                </a:solidFill>
              </a:rPr>
              <a:t>全年少雨区为内陆地区、两极地区；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zh-CN" altLang="en-US" sz="2800" b="1" smtClean="0">
                <a:solidFill>
                  <a:srgbClr val="000000"/>
                </a:solidFill>
              </a:rPr>
              <a:t>夏季多雨区为南北纬</a:t>
            </a:r>
            <a:r>
              <a:rPr lang="en-US" altLang="zh-CN" sz="2800" b="1" smtClean="0">
                <a:solidFill>
                  <a:srgbClr val="000000"/>
                </a:solidFill>
              </a:rPr>
              <a:t>30 °-40 °</a:t>
            </a:r>
            <a:r>
              <a:rPr lang="zh-CN" altLang="en-US" sz="2800" b="1" smtClean="0">
                <a:solidFill>
                  <a:srgbClr val="000000"/>
                </a:solidFill>
              </a:rPr>
              <a:t>大陆东岸；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zh-CN" altLang="en-US" sz="2800" b="1" smtClean="0">
                <a:solidFill>
                  <a:srgbClr val="000000"/>
                </a:solidFill>
              </a:rPr>
              <a:t>冬季多雨区为南北纬</a:t>
            </a:r>
            <a:r>
              <a:rPr lang="en-US" altLang="zh-CN" sz="2800" b="1" smtClean="0">
                <a:solidFill>
                  <a:srgbClr val="000000"/>
                </a:solidFill>
              </a:rPr>
              <a:t>30 °-40 °</a:t>
            </a:r>
            <a:r>
              <a:rPr lang="zh-CN" altLang="en-US" sz="2800" b="1" smtClean="0">
                <a:solidFill>
                  <a:srgbClr val="000000"/>
                </a:solidFill>
              </a:rPr>
              <a:t>大陆西岸；</a:t>
            </a:r>
            <a:endParaRPr lang="en-US" altLang="zh-CN" sz="2800" b="1" smtClean="0">
              <a:solidFill>
                <a:srgbClr val="000000"/>
              </a:solidFill>
            </a:endParaRPr>
          </a:p>
          <a:p>
            <a:r>
              <a:rPr lang="zh-CN" altLang="en-US" sz="2800" b="1" smtClean="0">
                <a:solidFill>
                  <a:srgbClr val="000000"/>
                </a:solidFill>
              </a:rPr>
              <a:t>常年湿润区为南北纬</a:t>
            </a:r>
            <a:r>
              <a:rPr lang="en-US" altLang="zh-CN" sz="2800" b="1" smtClean="0">
                <a:solidFill>
                  <a:srgbClr val="000000"/>
                </a:solidFill>
              </a:rPr>
              <a:t>40 °-60 °</a:t>
            </a:r>
            <a:r>
              <a:rPr lang="zh-CN" altLang="en-US" sz="2800" b="1" smtClean="0">
                <a:solidFill>
                  <a:srgbClr val="000000"/>
                </a:solidFill>
              </a:rPr>
              <a:t>大陆西岸</a:t>
            </a:r>
            <a:endParaRPr lang="zh-CN" alt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0" y="0"/>
            <a:ext cx="3995004" cy="58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kumimoji="1" lang="zh-CN" altLang="en-US" sz="3200" b="1" smtClean="0">
                <a:latin typeface="Times New Roman" pitchFamily="18" charset="0"/>
              </a:rPr>
              <a:t>二</a:t>
            </a:r>
            <a:r>
              <a:rPr kumimoji="1" lang="en-US" altLang="zh-CN" sz="3200" b="1" smtClean="0">
                <a:latin typeface="Times New Roman" pitchFamily="18" charset="0"/>
              </a:rPr>
              <a:t>.</a:t>
            </a:r>
            <a:r>
              <a:rPr kumimoji="1" lang="zh-CN" altLang="en-US" sz="3200" b="1" smtClean="0">
                <a:latin typeface="Times New Roman" pitchFamily="18" charset="0"/>
              </a:rPr>
              <a:t>影响气候的因素：</a:t>
            </a:r>
            <a:endParaRPr kumimoji="1" lang="zh-CN" altLang="en-US" sz="3200" b="1">
              <a:latin typeface="Times New Roman" pitchFamily="18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0" y="836712"/>
            <a:ext cx="5940152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/>
              <a:t>纬度因</a:t>
            </a:r>
            <a:r>
              <a:rPr lang="zh-CN" altLang="en-US" sz="3200" b="1" smtClean="0"/>
              <a:t>素</a:t>
            </a:r>
            <a:r>
              <a:rPr lang="zh-CN" altLang="en-US" sz="3200" smtClean="0"/>
              <a:t>（</a:t>
            </a:r>
            <a:r>
              <a:rPr lang="zh-CN" altLang="en-US" sz="3200"/>
              <a:t>太阳辐射</a:t>
            </a:r>
            <a:r>
              <a:rPr lang="zh-CN" altLang="en-US" sz="3200" smtClean="0"/>
              <a:t>）基本因素</a:t>
            </a:r>
            <a:endParaRPr lang="zh-CN" altLang="en-US" sz="3200"/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3140968"/>
            <a:ext cx="6012160" cy="107721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 smtClean="0"/>
              <a:t>海陆分布</a:t>
            </a:r>
            <a:r>
              <a:rPr lang="zh-CN" altLang="en-US" sz="3200" smtClean="0"/>
              <a:t>（同纬度陆地与海洋相比，夏季温度高，冬季降水少）</a:t>
            </a:r>
            <a:endParaRPr lang="zh-CN" altLang="en-US" sz="3200"/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0" y="4699025"/>
            <a:ext cx="6012160" cy="10156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/>
              <a:t>地形因</a:t>
            </a:r>
            <a:r>
              <a:rPr lang="zh-CN" altLang="en-US" sz="3200" b="1" smtClean="0"/>
              <a:t>素</a:t>
            </a:r>
            <a:r>
              <a:rPr lang="zh-CN" altLang="en-US" sz="3200" smtClean="0"/>
              <a:t>（</a:t>
            </a:r>
            <a:r>
              <a:rPr lang="zh-CN" altLang="en-US" sz="2800" smtClean="0"/>
              <a:t>气温随海拔升高而降低；迎风坡降水少，背风坡降水少）</a:t>
            </a:r>
            <a:endParaRPr lang="zh-CN" altLang="en-US" sz="3200"/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0" y="5803925"/>
            <a:ext cx="6228184" cy="107721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/>
              <a:t>洋流因</a:t>
            </a:r>
            <a:r>
              <a:rPr lang="zh-CN" altLang="en-US" sz="3200" b="1" smtClean="0"/>
              <a:t>素</a:t>
            </a:r>
            <a:r>
              <a:rPr lang="zh-CN" altLang="en-US" sz="3200" smtClean="0"/>
              <a:t>（暖流增温增湿，寒流降温减湿）</a:t>
            </a:r>
            <a:endParaRPr lang="zh-CN" altLang="en-US" sz="3200"/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0" y="1819374"/>
            <a:ext cx="6084168" cy="181588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大气环</a:t>
            </a:r>
            <a:r>
              <a:rPr lang="zh-CN" altLang="en-US" sz="3200" b="1" smtClean="0"/>
              <a:t>流</a:t>
            </a:r>
            <a:r>
              <a:rPr lang="zh-CN" altLang="en-US" sz="3200" smtClean="0">
                <a:latin typeface="黑体" pitchFamily="49" charset="-122"/>
              </a:rPr>
              <a:t>（气压带风带及其季节移动、季风等）</a:t>
            </a:r>
          </a:p>
          <a:p>
            <a:pPr eaLnBrk="1" hangingPunct="1">
              <a:spcBef>
                <a:spcPct val="50000"/>
              </a:spcBef>
            </a:pPr>
            <a:endParaRPr lang="zh-CN" altLang="en-US" sz="3200"/>
          </a:p>
        </p:txBody>
      </p:sp>
      <p:sp>
        <p:nvSpPr>
          <p:cNvPr id="9" name="AutoShape 10"/>
          <p:cNvSpPr/>
          <p:nvPr/>
        </p:nvSpPr>
        <p:spPr bwMode="auto">
          <a:xfrm>
            <a:off x="5976937" y="1197620"/>
            <a:ext cx="358775" cy="4392613"/>
          </a:xfrm>
          <a:prstGeom prst="rightBrace">
            <a:avLst>
              <a:gd name="adj1" fmla="val 102028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6480175" y="2708920"/>
            <a:ext cx="2663825" cy="1311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3200"/>
              <a:t>影响气候</a:t>
            </a:r>
          </a:p>
          <a:p>
            <a:pPr algn="ctr" eaLnBrk="1" hangingPunct="1">
              <a:spcBef>
                <a:spcPct val="50000"/>
              </a:spcBef>
            </a:pPr>
            <a:r>
              <a:rPr lang="zh-CN" altLang="en-US" sz="3200"/>
              <a:t>（气温 降水）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611560" y="658813"/>
          <a:ext cx="7515225" cy="59388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3" progId="PBrush">
                  <p:embed/>
                </p:oleObj>
              </mc:Choice>
              <mc:Fallback>
                <p:oleObj name="位图图像" r:id="rId3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658813"/>
                        <a:ext cx="7515225" cy="5938837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rgbClr val="EEECE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3203948" y="3384550"/>
            <a:ext cx="1728787" cy="396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chemeClr val="bg2"/>
                </a:solidFill>
                <a:latin typeface="黑体" pitchFamily="49" charset="-122"/>
              </a:rPr>
              <a:t>赤道低压带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3203948" y="2592388"/>
            <a:ext cx="1717675" cy="396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chemeClr val="bg2"/>
                </a:solidFill>
                <a:latin typeface="Times New Roman" pitchFamily="18" charset="0"/>
              </a:rPr>
              <a:t>副热带高压带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132510" y="4297363"/>
            <a:ext cx="1865313" cy="396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chemeClr val="bg2"/>
                </a:solidFill>
                <a:latin typeface="Times New Roman" pitchFamily="18" charset="0"/>
              </a:rPr>
              <a:t>副热带高压带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199185" y="1714500"/>
            <a:ext cx="1717675" cy="396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chemeClr val="bg2"/>
                </a:solidFill>
                <a:latin typeface="Times New Roman" pitchFamily="18" charset="0"/>
              </a:rPr>
              <a:t>副极地低压带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132510" y="5135563"/>
            <a:ext cx="1865313" cy="396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chemeClr val="bg2"/>
                </a:solidFill>
                <a:latin typeface="Times New Roman" pitchFamily="18" charset="0"/>
              </a:rPr>
              <a:t>副极地低压带</a:t>
            </a: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2988048" y="720725"/>
            <a:ext cx="1462087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latin typeface="Times New Roman" pitchFamily="18" charset="0"/>
              </a:rPr>
              <a:t>极地高压带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348410" y="6200775"/>
            <a:ext cx="1462088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latin typeface="Times New Roman" pitchFamily="18" charset="0"/>
              </a:rPr>
              <a:t>极地高压带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195885" y="2376488"/>
            <a:ext cx="3321050" cy="930275"/>
            <a:chOff x="4704" y="1296"/>
            <a:chExt cx="2092" cy="586"/>
          </a:xfrm>
        </p:grpSpPr>
        <p:sp>
          <p:nvSpPr>
            <p:cNvPr id="12" name="Arc 11"/>
            <p:cNvSpPr/>
            <p:nvPr/>
          </p:nvSpPr>
          <p:spPr bwMode="auto">
            <a:xfrm rot="19572112" flipV="1">
              <a:off x="4704" y="1296"/>
              <a:ext cx="268" cy="576"/>
            </a:xfrm>
            <a:custGeom>
              <a:gdLst>
                <a:gd name="T0" fmla="*/ 0 w 10949"/>
                <a:gd name="T1" fmla="*/ 0 h 21600"/>
                <a:gd name="T2" fmla="*/ 268 w 10949"/>
                <a:gd name="T3" fmla="*/ 79 h 21600"/>
                <a:gd name="T4" fmla="*/ 0 w 10949"/>
                <a:gd name="T5" fmla="*/ 576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0949" h="21600" fill="none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</a:path>
                <a:path w="10949" h="21600" stroke="0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3" name="Arc 12"/>
            <p:cNvSpPr/>
            <p:nvPr/>
          </p:nvSpPr>
          <p:spPr bwMode="auto">
            <a:xfrm rot="19572112" flipV="1">
              <a:off x="5952" y="1296"/>
              <a:ext cx="268" cy="576"/>
            </a:xfrm>
            <a:custGeom>
              <a:gdLst>
                <a:gd name="T0" fmla="*/ 0 w 10949"/>
                <a:gd name="T1" fmla="*/ 0 h 21600"/>
                <a:gd name="T2" fmla="*/ 268 w 10949"/>
                <a:gd name="T3" fmla="*/ 79 h 21600"/>
                <a:gd name="T4" fmla="*/ 0 w 10949"/>
                <a:gd name="T5" fmla="*/ 576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0949" h="21600" fill="none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</a:path>
                <a:path w="10949" h="21600" stroke="0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4" name="Arc 13"/>
            <p:cNvSpPr/>
            <p:nvPr/>
          </p:nvSpPr>
          <p:spPr bwMode="auto">
            <a:xfrm rot="19572112" flipV="1">
              <a:off x="6528" y="1296"/>
              <a:ext cx="268" cy="576"/>
            </a:xfrm>
            <a:custGeom>
              <a:gdLst>
                <a:gd name="T0" fmla="*/ 0 w 10949"/>
                <a:gd name="T1" fmla="*/ 0 h 21600"/>
                <a:gd name="T2" fmla="*/ 268 w 10949"/>
                <a:gd name="T3" fmla="*/ 79 h 21600"/>
                <a:gd name="T4" fmla="*/ 0 w 10949"/>
                <a:gd name="T5" fmla="*/ 576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0949" h="21600" fill="none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</a:path>
                <a:path w="10949" h="21600" stroke="0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 type="triangle" w="med" len="med"/>
            </a:ln>
            <a:effectLst/>
          </p:spPr>
          <p:txBody>
            <a:bodyPr rot="10800000"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5" name="Arc 14"/>
            <p:cNvSpPr/>
            <p:nvPr/>
          </p:nvSpPr>
          <p:spPr bwMode="auto">
            <a:xfrm rot="19572112" flipV="1">
              <a:off x="5280" y="1296"/>
              <a:ext cx="268" cy="576"/>
            </a:xfrm>
            <a:custGeom>
              <a:gdLst>
                <a:gd name="T0" fmla="*/ 0 w 10949"/>
                <a:gd name="T1" fmla="*/ 0 h 21600"/>
                <a:gd name="T2" fmla="*/ 268 w 10949"/>
                <a:gd name="T3" fmla="*/ 79 h 21600"/>
                <a:gd name="T4" fmla="*/ 0 w 10949"/>
                <a:gd name="T5" fmla="*/ 576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0949" h="21600" fill="none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</a:path>
                <a:path w="10949" h="21600" stroke="0" extrusionOk="0">
                  <a:moveTo>
                    <a:pt x="0" y="0"/>
                  </a:moveTo>
                  <a:cubicBezTo>
                    <a:pt x="3850" y="0"/>
                    <a:pt x="7630" y="1029"/>
                    <a:pt x="10949" y="2980"/>
                  </a:cubicBez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6" name="Text Box 15"/>
            <p:cNvSpPr txBox="1">
              <a:spLocks noChangeArrowheads="1"/>
            </p:cNvSpPr>
            <p:nvPr/>
          </p:nvSpPr>
          <p:spPr bwMode="auto">
            <a:xfrm>
              <a:off x="5088" y="1632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东</a:t>
              </a:r>
            </a:p>
          </p:txBody>
        </p:sp>
        <p:sp>
          <p:nvSpPr>
            <p:cNvPr id="17" name="Text Box 16"/>
            <p:cNvSpPr txBox="1">
              <a:spLocks noChangeArrowheads="1"/>
            </p:cNvSpPr>
            <p:nvPr/>
          </p:nvSpPr>
          <p:spPr bwMode="auto">
            <a:xfrm>
              <a:off x="5520" y="1632"/>
              <a:ext cx="288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北</a:t>
              </a:r>
            </a:p>
          </p:txBody>
        </p:sp>
        <p:sp>
          <p:nvSpPr>
            <p:cNvPr id="18" name="Text Box 17"/>
            <p:cNvSpPr txBox="1">
              <a:spLocks noChangeArrowheads="1"/>
            </p:cNvSpPr>
            <p:nvPr/>
          </p:nvSpPr>
          <p:spPr bwMode="auto">
            <a:xfrm>
              <a:off x="5952" y="1632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信</a:t>
              </a:r>
            </a:p>
          </p:txBody>
        </p:sp>
        <p:sp>
          <p:nvSpPr>
            <p:cNvPr id="19" name="Text Box 18"/>
            <p:cNvSpPr txBox="1">
              <a:spLocks noChangeArrowheads="1"/>
            </p:cNvSpPr>
            <p:nvPr/>
          </p:nvSpPr>
          <p:spPr bwMode="auto">
            <a:xfrm>
              <a:off x="6432" y="1632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风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2522910" y="2101850"/>
            <a:ext cx="3335338" cy="457200"/>
            <a:chOff x="4848" y="1104"/>
            <a:chExt cx="2101" cy="288"/>
          </a:xfrm>
        </p:grpSpPr>
        <p:sp>
          <p:nvSpPr>
            <p:cNvPr id="21" name="Arc 20"/>
            <p:cNvSpPr/>
            <p:nvPr/>
          </p:nvSpPr>
          <p:spPr bwMode="auto">
            <a:xfrm rot="4356667" flipH="1" flipV="1">
              <a:off x="5156" y="1132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22" name="Arc 21"/>
            <p:cNvSpPr/>
            <p:nvPr/>
          </p:nvSpPr>
          <p:spPr bwMode="auto">
            <a:xfrm rot="4356667" flipH="1" flipV="1">
              <a:off x="6500" y="1132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23" name="Arc 22"/>
            <p:cNvSpPr/>
            <p:nvPr/>
          </p:nvSpPr>
          <p:spPr bwMode="auto">
            <a:xfrm rot="4356667" flipH="1" flipV="1">
              <a:off x="5828" y="1132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24" name="Text Box 23"/>
            <p:cNvSpPr txBox="1">
              <a:spLocks noChangeArrowheads="1"/>
            </p:cNvSpPr>
            <p:nvPr/>
          </p:nvSpPr>
          <p:spPr bwMode="auto">
            <a:xfrm>
              <a:off x="4848" y="1104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中</a:t>
              </a:r>
            </a:p>
          </p:txBody>
        </p:sp>
        <p:sp>
          <p:nvSpPr>
            <p:cNvPr id="25" name="Text Box 24"/>
            <p:cNvSpPr txBox="1">
              <a:spLocks noChangeArrowheads="1"/>
            </p:cNvSpPr>
            <p:nvPr/>
          </p:nvSpPr>
          <p:spPr bwMode="auto">
            <a:xfrm>
              <a:off x="5472" y="1104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纬</a:t>
              </a:r>
            </a:p>
          </p:txBody>
        </p:sp>
        <p:sp>
          <p:nvSpPr>
            <p:cNvPr id="26" name="Text Box 25"/>
            <p:cNvSpPr txBox="1">
              <a:spLocks noChangeArrowheads="1"/>
            </p:cNvSpPr>
            <p:nvPr/>
          </p:nvSpPr>
          <p:spPr bwMode="auto">
            <a:xfrm>
              <a:off x="6096" y="1104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西</a:t>
              </a:r>
            </a:p>
          </p:txBody>
        </p:sp>
        <p:sp>
          <p:nvSpPr>
            <p:cNvPr id="27" name="Text Box 26"/>
            <p:cNvSpPr txBox="1">
              <a:spLocks noChangeArrowheads="1"/>
            </p:cNvSpPr>
            <p:nvPr/>
          </p:nvSpPr>
          <p:spPr bwMode="auto">
            <a:xfrm>
              <a:off x="6672" y="1104"/>
              <a:ext cx="277" cy="2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solidFill>
                    <a:srgbClr val="000000"/>
                  </a:solidFill>
                  <a:latin typeface="Times New Roman" pitchFamily="18" charset="0"/>
                </a:rPr>
                <a:t>风</a:t>
              </a: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2627685" y="1152525"/>
            <a:ext cx="2540000" cy="509588"/>
            <a:chOff x="5136" y="519"/>
            <a:chExt cx="1480" cy="345"/>
          </a:xfrm>
        </p:grpSpPr>
        <p:sp>
          <p:nvSpPr>
            <p:cNvPr id="29" name="Arc 28"/>
            <p:cNvSpPr/>
            <p:nvPr/>
          </p:nvSpPr>
          <p:spPr bwMode="auto">
            <a:xfrm rot="-5148721" flipH="1" flipV="1">
              <a:off x="5156" y="604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0" name="Arc 29"/>
            <p:cNvSpPr/>
            <p:nvPr/>
          </p:nvSpPr>
          <p:spPr bwMode="auto">
            <a:xfrm rot="-5148721" flipH="1" flipV="1">
              <a:off x="6356" y="604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1" name="Arc 30"/>
            <p:cNvSpPr/>
            <p:nvPr/>
          </p:nvSpPr>
          <p:spPr bwMode="auto">
            <a:xfrm rot="-5148721" flipH="1" flipV="1">
              <a:off x="5780" y="604"/>
              <a:ext cx="240" cy="280"/>
            </a:xfrm>
            <a:custGeom>
              <a:gdLst>
                <a:gd name="T0" fmla="*/ 86 w 21600"/>
                <a:gd name="T1" fmla="*/ 0 h 25235"/>
                <a:gd name="T2" fmla="*/ 233 w 21600"/>
                <a:gd name="T3" fmla="*/ 280 h 25235"/>
                <a:gd name="T4" fmla="*/ 0 w 21600"/>
                <a:gd name="T5" fmla="*/ 224 h 25235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5235" fill="none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</a:path>
                <a:path w="21600" h="25235" stroke="0" extrusionOk="0">
                  <a:moveTo>
                    <a:pt x="7739" y="-1"/>
                  </a:moveTo>
                  <a:cubicBezTo>
                    <a:pt x="16088" y="3204"/>
                    <a:pt x="21600" y="11222"/>
                    <a:pt x="21600" y="20166"/>
                  </a:cubicBezTo>
                  <a:cubicBezTo>
                    <a:pt x="21600" y="21873"/>
                    <a:pt x="21397" y="23575"/>
                    <a:pt x="20996" y="25234"/>
                  </a:cubicBezTo>
                  <a:lnTo>
                    <a:pt x="0" y="20166"/>
                  </a:lnTo>
                  <a:lnTo>
                    <a:pt x="7739" y="-1"/>
                  </a:lnTo>
                  <a:close/>
                </a:path>
              </a:pathLst>
            </a:custGeom>
            <a:noFill/>
            <a:ln w="57150">
              <a:solidFill>
                <a:schemeClr val="tx1"/>
              </a:solidFill>
              <a:round/>
              <a:tailEnd type="triangl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2" name="Text Box 31"/>
            <p:cNvSpPr txBox="1">
              <a:spLocks noChangeArrowheads="1"/>
            </p:cNvSpPr>
            <p:nvPr/>
          </p:nvSpPr>
          <p:spPr bwMode="auto">
            <a:xfrm>
              <a:off x="5619" y="519"/>
              <a:ext cx="754" cy="269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kumimoji="1" lang="zh-CN" altLang="en-US" sz="2000" b="1">
                  <a:latin typeface="Times New Roman" pitchFamily="18" charset="0"/>
                </a:rPr>
                <a:t>极地东风</a:t>
              </a:r>
            </a:p>
          </p:txBody>
        </p:sp>
      </p:grpSp>
      <p:sp>
        <p:nvSpPr>
          <p:cNvPr id="33" name="Line 32"/>
          <p:cNvSpPr>
            <a:spLocks noChangeShapeType="1"/>
          </p:cNvSpPr>
          <p:nvPr/>
        </p:nvSpPr>
        <p:spPr bwMode="auto">
          <a:xfrm flipH="1">
            <a:off x="5342310" y="46926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4" name="Line 33"/>
          <p:cNvSpPr>
            <a:spLocks noChangeShapeType="1"/>
          </p:cNvSpPr>
          <p:nvPr/>
        </p:nvSpPr>
        <p:spPr bwMode="auto">
          <a:xfrm flipH="1">
            <a:off x="2675310" y="46926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5" name="Line 34"/>
          <p:cNvSpPr>
            <a:spLocks noChangeShapeType="1"/>
          </p:cNvSpPr>
          <p:nvPr/>
        </p:nvSpPr>
        <p:spPr bwMode="auto">
          <a:xfrm flipH="1">
            <a:off x="4046910" y="46926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6" name="Line 35"/>
          <p:cNvSpPr>
            <a:spLocks noChangeShapeType="1"/>
          </p:cNvSpPr>
          <p:nvPr/>
        </p:nvSpPr>
        <p:spPr bwMode="auto">
          <a:xfrm flipH="1">
            <a:off x="2218110" y="38544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>
            <a:off x="4504110" y="38544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8" name="Line 37"/>
          <p:cNvSpPr>
            <a:spLocks noChangeShapeType="1"/>
          </p:cNvSpPr>
          <p:nvPr/>
        </p:nvSpPr>
        <p:spPr bwMode="auto">
          <a:xfrm flipH="1">
            <a:off x="5570910" y="38544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39" name="Line 38"/>
          <p:cNvSpPr>
            <a:spLocks noChangeShapeType="1"/>
          </p:cNvSpPr>
          <p:nvPr/>
        </p:nvSpPr>
        <p:spPr bwMode="auto">
          <a:xfrm flipH="1">
            <a:off x="3361110" y="3854450"/>
            <a:ext cx="0" cy="3810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0" name="Line 39"/>
          <p:cNvSpPr>
            <a:spLocks noChangeShapeType="1"/>
          </p:cNvSpPr>
          <p:nvPr/>
        </p:nvSpPr>
        <p:spPr bwMode="auto">
          <a:xfrm flipH="1">
            <a:off x="3208710" y="5530850"/>
            <a:ext cx="0" cy="3810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1" name="Line 40"/>
          <p:cNvSpPr>
            <a:spLocks noChangeShapeType="1"/>
          </p:cNvSpPr>
          <p:nvPr/>
        </p:nvSpPr>
        <p:spPr bwMode="auto">
          <a:xfrm flipH="1">
            <a:off x="4961310" y="5530850"/>
            <a:ext cx="0" cy="3810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2" name="Line 41"/>
          <p:cNvSpPr>
            <a:spLocks noChangeShapeType="1"/>
          </p:cNvSpPr>
          <p:nvPr/>
        </p:nvSpPr>
        <p:spPr bwMode="auto">
          <a:xfrm flipH="1">
            <a:off x="4123110" y="5530850"/>
            <a:ext cx="0" cy="381000"/>
          </a:xfrm>
          <a:prstGeom prst="line">
            <a:avLst/>
          </a:prstGeom>
          <a:noFill/>
          <a:ln w="57150">
            <a:solidFill>
              <a:srgbClr val="0000FF"/>
            </a:solidFill>
            <a:prstDash val="sysDot"/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3" name="Arc 42"/>
          <p:cNvSpPr/>
          <p:nvPr/>
        </p:nvSpPr>
        <p:spPr bwMode="auto">
          <a:xfrm rot="14687758" flipV="1">
            <a:off x="2614985" y="3762375"/>
            <a:ext cx="425450" cy="914400"/>
          </a:xfrm>
          <a:custGeom>
            <a:gdLst>
              <a:gd name="T0" fmla="*/ 0 w 10949"/>
              <a:gd name="T1" fmla="*/ 0 h 21600"/>
              <a:gd name="T2" fmla="*/ 425450 w 10949"/>
              <a:gd name="T3" fmla="*/ 126196 h 21600"/>
              <a:gd name="T4" fmla="*/ 0 w 10949"/>
              <a:gd name="T5" fmla="*/ 914400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949" h="21600" fill="none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</a:path>
              <a:path w="10949" h="21600" stroke="0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4" name="Arc 43"/>
          <p:cNvSpPr/>
          <p:nvPr/>
        </p:nvSpPr>
        <p:spPr bwMode="auto">
          <a:xfrm rot="14576400" flipV="1">
            <a:off x="1471985" y="3762375"/>
            <a:ext cx="425450" cy="914400"/>
          </a:xfrm>
          <a:custGeom>
            <a:gdLst>
              <a:gd name="T0" fmla="*/ 0 w 10949"/>
              <a:gd name="T1" fmla="*/ 0 h 21600"/>
              <a:gd name="T2" fmla="*/ 425450 w 10949"/>
              <a:gd name="T3" fmla="*/ 126196 h 21600"/>
              <a:gd name="T4" fmla="*/ 0 w 10949"/>
              <a:gd name="T5" fmla="*/ 914400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949" h="21600" fill="none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</a:path>
              <a:path w="10949" h="21600" stroke="0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5" name="Arc 44"/>
          <p:cNvSpPr/>
          <p:nvPr/>
        </p:nvSpPr>
        <p:spPr bwMode="auto">
          <a:xfrm rot="14576400" flipV="1">
            <a:off x="3757985" y="3762375"/>
            <a:ext cx="425450" cy="914400"/>
          </a:xfrm>
          <a:custGeom>
            <a:gdLst>
              <a:gd name="T0" fmla="*/ 0 w 10949"/>
              <a:gd name="T1" fmla="*/ 0 h 21600"/>
              <a:gd name="T2" fmla="*/ 425450 w 10949"/>
              <a:gd name="T3" fmla="*/ 126196 h 21600"/>
              <a:gd name="T4" fmla="*/ 0 w 10949"/>
              <a:gd name="T5" fmla="*/ 914400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949" h="21600" fill="none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</a:path>
              <a:path w="10949" h="21600" stroke="0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6" name="Arc 45"/>
          <p:cNvSpPr/>
          <p:nvPr/>
        </p:nvSpPr>
        <p:spPr bwMode="auto">
          <a:xfrm rot="14576400" flipV="1">
            <a:off x="4824785" y="3762375"/>
            <a:ext cx="425450" cy="914400"/>
          </a:xfrm>
          <a:custGeom>
            <a:gdLst>
              <a:gd name="T0" fmla="*/ 0 w 10949"/>
              <a:gd name="T1" fmla="*/ 0 h 21600"/>
              <a:gd name="T2" fmla="*/ 425450 w 10949"/>
              <a:gd name="T3" fmla="*/ 126196 h 21600"/>
              <a:gd name="T4" fmla="*/ 0 w 10949"/>
              <a:gd name="T5" fmla="*/ 914400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949" h="21600" fill="none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</a:path>
              <a:path w="10949" h="21600" stroke="0" extrusionOk="0">
                <a:moveTo>
                  <a:pt x="0" y="0"/>
                </a:moveTo>
                <a:cubicBezTo>
                  <a:pt x="3850" y="0"/>
                  <a:pt x="7630" y="1029"/>
                  <a:pt x="10949" y="2980"/>
                </a:cubicBez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47" name="Text Box 46"/>
          <p:cNvSpPr txBox="1">
            <a:spLocks noChangeArrowheads="1"/>
          </p:cNvSpPr>
          <p:nvPr/>
        </p:nvSpPr>
        <p:spPr bwMode="auto">
          <a:xfrm>
            <a:off x="2483223" y="3889375"/>
            <a:ext cx="439737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东</a:t>
            </a:r>
          </a:p>
        </p:txBody>
      </p:sp>
      <p:sp>
        <p:nvSpPr>
          <p:cNvPr id="48" name="Text Box 47"/>
          <p:cNvSpPr txBox="1">
            <a:spLocks noChangeArrowheads="1"/>
          </p:cNvSpPr>
          <p:nvPr/>
        </p:nvSpPr>
        <p:spPr bwMode="auto">
          <a:xfrm>
            <a:off x="3564310" y="3889375"/>
            <a:ext cx="439738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南</a:t>
            </a:r>
          </a:p>
        </p:txBody>
      </p:sp>
      <p:sp>
        <p:nvSpPr>
          <p:cNvPr id="49" name="Text Box 48"/>
          <p:cNvSpPr txBox="1">
            <a:spLocks noChangeArrowheads="1"/>
          </p:cNvSpPr>
          <p:nvPr/>
        </p:nvSpPr>
        <p:spPr bwMode="auto">
          <a:xfrm>
            <a:off x="4580310" y="3854450"/>
            <a:ext cx="439738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信</a:t>
            </a:r>
          </a:p>
        </p:txBody>
      </p:sp>
      <p:sp>
        <p:nvSpPr>
          <p:cNvPr id="50" name="Text Box 49"/>
          <p:cNvSpPr txBox="1">
            <a:spLocks noChangeArrowheads="1"/>
          </p:cNvSpPr>
          <p:nvPr/>
        </p:nvSpPr>
        <p:spPr bwMode="auto">
          <a:xfrm>
            <a:off x="5647110" y="3854450"/>
            <a:ext cx="439738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风</a:t>
            </a:r>
          </a:p>
        </p:txBody>
      </p:sp>
      <p:sp>
        <p:nvSpPr>
          <p:cNvPr id="51" name="Arc 50"/>
          <p:cNvSpPr/>
          <p:nvPr/>
        </p:nvSpPr>
        <p:spPr bwMode="auto">
          <a:xfrm rot="6203293" flipV="1">
            <a:off x="2707060" y="4584700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none" w="sm" len="med"/>
            <a:tailEnd type="triangle" w="sm" len="med"/>
          </a:ln>
          <a:effectLst/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2" name="Arc 51"/>
          <p:cNvSpPr/>
          <p:nvPr/>
        </p:nvSpPr>
        <p:spPr bwMode="auto">
          <a:xfrm rot="6203293" flipV="1">
            <a:off x="5374060" y="4584700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none" w="sm" len="med"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3" name="Arc 52"/>
          <p:cNvSpPr/>
          <p:nvPr/>
        </p:nvSpPr>
        <p:spPr bwMode="auto">
          <a:xfrm rot="6203293" flipV="1">
            <a:off x="4078660" y="4584700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none" w="sm" len="med"/>
            <a:tailEnd type="triangl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4" name="Arc 53"/>
          <p:cNvSpPr/>
          <p:nvPr/>
        </p:nvSpPr>
        <p:spPr bwMode="auto">
          <a:xfrm rot="9590490" flipH="1" flipV="1">
            <a:off x="2751510" y="5530850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5" name="Arc 54"/>
          <p:cNvSpPr/>
          <p:nvPr/>
        </p:nvSpPr>
        <p:spPr bwMode="auto">
          <a:xfrm rot="9590490" flipH="1" flipV="1">
            <a:off x="4499348" y="5545138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6" name="Arc 55"/>
          <p:cNvSpPr/>
          <p:nvPr/>
        </p:nvSpPr>
        <p:spPr bwMode="auto">
          <a:xfrm rot="9590490" flipH="1" flipV="1">
            <a:off x="3665910" y="5530850"/>
            <a:ext cx="381000" cy="444500"/>
          </a:xfrm>
          <a:custGeom>
            <a:gdLst>
              <a:gd name="T0" fmla="*/ 136507 w 21600"/>
              <a:gd name="T1" fmla="*/ 0 h 25235"/>
              <a:gd name="T2" fmla="*/ 370364 w 21600"/>
              <a:gd name="T3" fmla="*/ 444500 h 25235"/>
              <a:gd name="T4" fmla="*/ 0 w 21600"/>
              <a:gd name="T5" fmla="*/ 355212 h 25235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5235" fill="none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</a:path>
              <a:path w="21600" h="25235" stroke="0" extrusionOk="0">
                <a:moveTo>
                  <a:pt x="7739" y="-1"/>
                </a:moveTo>
                <a:cubicBezTo>
                  <a:pt x="16088" y="3204"/>
                  <a:pt x="21600" y="11222"/>
                  <a:pt x="21600" y="20166"/>
                </a:cubicBezTo>
                <a:cubicBezTo>
                  <a:pt x="21600" y="21873"/>
                  <a:pt x="21397" y="23575"/>
                  <a:pt x="20996" y="25234"/>
                </a:cubicBezTo>
                <a:lnTo>
                  <a:pt x="0" y="20166"/>
                </a:lnTo>
                <a:lnTo>
                  <a:pt x="7739" y="-1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 type="triangle" w="sm" len="med"/>
            <a:tailEnd type="none" w="sm" len="med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/>
          </a:p>
        </p:txBody>
      </p:sp>
      <p:sp>
        <p:nvSpPr>
          <p:cNvPr id="57" name="Text Box 56"/>
          <p:cNvSpPr txBox="1">
            <a:spLocks noChangeArrowheads="1"/>
          </p:cNvSpPr>
          <p:nvPr/>
        </p:nvSpPr>
        <p:spPr bwMode="auto">
          <a:xfrm>
            <a:off x="2124448" y="4752975"/>
            <a:ext cx="439737" cy="396875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中</a:t>
            </a:r>
          </a:p>
        </p:txBody>
      </p:sp>
      <p:sp>
        <p:nvSpPr>
          <p:cNvPr id="58" name="Text Box 57"/>
          <p:cNvSpPr txBox="1">
            <a:spLocks noChangeArrowheads="1"/>
          </p:cNvSpPr>
          <p:nvPr/>
        </p:nvSpPr>
        <p:spPr bwMode="auto">
          <a:xfrm>
            <a:off x="3203948" y="4752975"/>
            <a:ext cx="439737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纬</a:t>
            </a:r>
          </a:p>
        </p:txBody>
      </p:sp>
      <p:sp>
        <p:nvSpPr>
          <p:cNvPr id="59" name="Text Box 58"/>
          <p:cNvSpPr txBox="1">
            <a:spLocks noChangeArrowheads="1"/>
          </p:cNvSpPr>
          <p:nvPr/>
        </p:nvSpPr>
        <p:spPr bwMode="auto">
          <a:xfrm>
            <a:off x="4572373" y="4752975"/>
            <a:ext cx="439737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西</a:t>
            </a:r>
          </a:p>
        </p:txBody>
      </p:sp>
      <p:sp>
        <p:nvSpPr>
          <p:cNvPr id="60" name="Text Box 59"/>
          <p:cNvSpPr txBox="1">
            <a:spLocks noChangeArrowheads="1"/>
          </p:cNvSpPr>
          <p:nvPr/>
        </p:nvSpPr>
        <p:spPr bwMode="auto">
          <a:xfrm>
            <a:off x="5723310" y="4752975"/>
            <a:ext cx="439738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solidFill>
                  <a:srgbClr val="000000"/>
                </a:solidFill>
                <a:latin typeface="Times New Roman" pitchFamily="18" charset="0"/>
              </a:rPr>
              <a:t>风</a:t>
            </a:r>
          </a:p>
        </p:txBody>
      </p:sp>
      <p:sp>
        <p:nvSpPr>
          <p:cNvPr id="61" name="Text Box 60"/>
          <p:cNvSpPr txBox="1">
            <a:spLocks noChangeArrowheads="1"/>
          </p:cNvSpPr>
          <p:nvPr/>
        </p:nvSpPr>
        <p:spPr bwMode="auto">
          <a:xfrm>
            <a:off x="3419848" y="5616575"/>
            <a:ext cx="1206500" cy="396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kumimoji="1" lang="zh-CN" altLang="en-US" sz="2000" b="1">
                <a:latin typeface="黑体" pitchFamily="49" charset="-122"/>
              </a:rPr>
              <a:t>极地东风</a:t>
            </a:r>
          </a:p>
        </p:txBody>
      </p:sp>
      <p:sp>
        <p:nvSpPr>
          <p:cNvPr id="62" name="Text Box 61"/>
          <p:cNvSpPr txBox="1">
            <a:spLocks noChangeArrowheads="1"/>
          </p:cNvSpPr>
          <p:nvPr/>
        </p:nvSpPr>
        <p:spPr bwMode="auto">
          <a:xfrm>
            <a:off x="1115542" y="0"/>
            <a:ext cx="6624810" cy="52322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kumimoji="1" lang="zh-CN" altLang="en-US" sz="2800" b="1" smtClean="0">
                <a:latin typeface="黑体" pitchFamily="49" charset="-122"/>
              </a:rPr>
              <a:t>三、知</a:t>
            </a:r>
            <a:r>
              <a:rPr kumimoji="1" lang="zh-CN" altLang="en-US" sz="2800" b="1">
                <a:latin typeface="黑体" pitchFamily="49" charset="-122"/>
              </a:rPr>
              <a:t>识回忆：地球上的气压带和风带</a:t>
            </a:r>
          </a:p>
        </p:txBody>
      </p:sp>
      <p:sp>
        <p:nvSpPr>
          <p:cNvPr id="63" name="Text Box 62"/>
          <p:cNvSpPr txBox="1">
            <a:spLocks noChangeArrowheads="1"/>
          </p:cNvSpPr>
          <p:nvPr/>
        </p:nvSpPr>
        <p:spPr bwMode="auto">
          <a:xfrm>
            <a:off x="611560" y="936625"/>
            <a:ext cx="2232025" cy="3693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latin typeface="Arial" pitchFamily="34" charset="0"/>
              </a:rPr>
              <a:t>七个气压带</a:t>
            </a:r>
          </a:p>
        </p:txBody>
      </p:sp>
      <p:sp>
        <p:nvSpPr>
          <p:cNvPr id="64" name="Text Box 63"/>
          <p:cNvSpPr txBox="1">
            <a:spLocks noChangeArrowheads="1"/>
          </p:cNvSpPr>
          <p:nvPr/>
        </p:nvSpPr>
        <p:spPr bwMode="auto">
          <a:xfrm>
            <a:off x="6136060" y="865188"/>
            <a:ext cx="1612900" cy="3693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latin typeface="Arial" pitchFamily="34" charset="0"/>
              </a:rPr>
              <a:t>六个风带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3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3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3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dur="500" fill="hold" grpId="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4" dur="500" fill="hold" grpId="1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8" presetID="22" presetClass="entr" presetSubtype="4" dur="500" fill="hold" grpId="1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2" presetID="22" presetClass="entr" presetSubtype="4" dur="500" fill="hold" grpId="12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18" presetClass="entr" presetSubtype="9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1" presetID="18" presetClass="entr" presetSubtype="9" dur="500" fill="hold" grpId="1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5" presetID="18" presetClass="entr" presetSubtype="9" dur="500" fill="hold" grpId="19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9" presetID="18" presetClass="entr" presetSubtype="9" dur="500" fill="hold" grpId="2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dur="500" fill="hold" grpId="2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ntr" presetSubtype="8" dur="500" fill="hold" grpId="2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2" presetID="22" presetClass="entr" presetSubtype="8" dur="500" fill="hold" grpId="23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22" presetClass="entr" presetSubtype="8" dur="500" fill="hold" grpId="24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1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5" presetID="22" presetClass="entr" presetSubtype="1" dur="5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29" presetID="22" presetClass="entr" presetSubtype="1" dur="500" fill="hold" grpId="7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4" presetID="18" presetClass="entr" presetSubtype="6" dur="500" fill="hold" grpId="2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8" presetID="18" presetClass="entr" presetSubtype="6" dur="500" fill="hold" grpId="2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2" presetID="18" presetClass="entr" presetSubtype="6" dur="500" fill="hold" grpId="26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8" dur="500" fill="hold" grpId="3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1" presetID="22" presetClass="entr" presetSubtype="8" dur="500" fill="hold" grpId="3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5" presetID="22" presetClass="entr" presetSubtype="8" dur="500" fill="hold" grpId="33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9" presetID="22" presetClass="entr" presetSubtype="8" dur="500" fill="hold" grpId="34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8" presetID="22" presetClass="entr" presetSubtype="4" dur="500" fill="hold" grpId="1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2" presetID="22" presetClass="entr" presetSubtype="4" dur="500" fill="hold" grpId="1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7" presetID="18" presetClass="entr" presetSubtype="9" dur="500" fill="hold" grpId="2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7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1" presetID="18" presetClass="entr" presetSubtype="9" dur="500" fill="hold" grpId="3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8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5" presetID="18" presetClass="entr" presetSubtype="9" dur="500" fill="hold" grpId="29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8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 nodeType="clickPar">
                      <p:stCondLst>
                        <p:cond delay="indefinite"/>
                      </p:stCondLst>
                      <p:childTnLst>
                        <p:par>
                          <p:cTn id="1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dur="500" fill="hold" grpId="3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  <p:bldP spid="6" grpId="2"/>
      <p:bldP spid="7" grpId="3"/>
      <p:bldP spid="8" grpId="4"/>
      <p:bldP spid="9" grpId="5"/>
      <p:bldP spid="10" grpId="6"/>
      <p:bldP spid="33" grpId="7"/>
      <p:bldP spid="34" grpId="8"/>
      <p:bldP spid="35" grpId="9"/>
      <p:bldP spid="36" grpId="10"/>
      <p:bldP spid="37" grpId="11"/>
      <p:bldP spid="38" grpId="12"/>
      <p:bldP spid="39" grpId="13"/>
      <p:bldP spid="40" grpId="14"/>
      <p:bldP spid="41" grpId="15"/>
      <p:bldP spid="42" grpId="16"/>
      <p:bldP spid="43" grpId="17"/>
      <p:bldP spid="44" grpId="18"/>
      <p:bldP spid="45" grpId="19"/>
      <p:bldP spid="46" grpId="20"/>
      <p:bldP spid="47" grpId="21"/>
      <p:bldP spid="48" grpId="22"/>
      <p:bldP spid="49" grpId="23"/>
      <p:bldP spid="50" grpId="24"/>
      <p:bldP spid="51" grpId="25"/>
      <p:bldP spid="52" grpId="26"/>
      <p:bldP spid="53" grpId="27"/>
      <p:bldP spid="54" grpId="28"/>
      <p:bldP spid="55" grpId="29"/>
      <p:bldP spid="56" grpId="30"/>
      <p:bldP spid="57" grpId="31"/>
      <p:bldP spid="58" grpId="32"/>
      <p:bldP spid="59" grpId="33"/>
      <p:bldP spid="60" grpId="34"/>
      <p:bldP spid="61" grpId="35"/>
      <p:bldP spid="62" grpId="36"/>
      <p:bldP spid="63" grpId="37"/>
      <p:bldP spid="64" grpId="38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D:\Documents\Tencent Files\1963258590\FileRecv\MobileFile\timg-1.jpg"/>
          <p:cNvPicPr>
            <a:picLocks noChangeAspect="1" noChangeArrowheads="1"/>
          </p:cNvPicPr>
          <p:nvPr/>
        </p:nvPicPr>
        <p:blipFill>
          <a:blip r:embed="rId2"/>
          <a:srcRect b="695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3" name="Picture 2" descr="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https://d.book118.com/208074007020006047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叶根友毛笔行书2.0版</vt:lpstr>
      <vt:lpstr>CordiaUPC</vt:lpstr>
      <vt:lpstr>黑体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2024-09-28T08:02:18.432</cp:lastPrinted>
  <dcterms:created xsi:type="dcterms:W3CDTF">2024-09-28T00:02:18Z</dcterms:created>
  <dcterms:modified xsi:type="dcterms:W3CDTF">2024-09-28T00:02:20Z</dcterms:modified>
</cp:coreProperties>
</file>