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912185-6418-4AD8-BBC7-E451D53B97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40A3E4-5CAC-45E1-A35A-B99BA8C427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D72B6EC-E4BF-4898-884D-577E506FE7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6A8724-AD2C-472B-A2D4-BDA8FB47E8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008F80-3190-4091-BAB1-8EE1D03395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A17709-621D-4360-9C03-A407CF3273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80BE59B-441F-40FD-8BB4-3B3A6BF55DF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E2DD46-405B-4B70-A840-ADCA9A5D75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2DF568-0E1F-4844-AAF0-E6AF95A4C3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7403EF-8D5E-4587-87AA-6AA5EBC239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381B7B-8594-4A0D-A2F4-7FEA1B422B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807401311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印度对华反倾销措施的现状及影响分析</a:t>
            </a:r>
          </a:p>
        </p:txBody>
      </p:sp>
      <p:sp>
        <p:nvSpPr>
          <p:cNvPr id="5" name="TextBox 5"/>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a:t>
            </a:r>
          </a:p>
        </p:txBody>
      </p:sp>
      <p:sp>
        <p:nvSpPr>
          <p:cNvPr id="6" name="TextBox 6"/>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日期: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印度对华反倾销措施概述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印度对华反倾销措施的具体分析</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印度对华反倾销措施对中国的影响分析</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应对印度对华反倾销措施的建议和对策</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结论与展望</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引言</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印度对华反倾销措施概述</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印度作为世界上人口第二多的国家，近年来经济发展迅速，但与中国的贸易关系一直存在一些问题。其中，反倾销措施是印度政府采取的一种重要手段，旨在保护本国产业免受进口商品的冲击。</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印度对华反倾销措施的背景</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随着中印两国贸易规模的扩大，印度对华反倾销措施的数量和规模也不断增加。这不仅对中印两国之间的贸易关系产生了影响，也对全球贸易格局产生了影响。</a:t>
            </a:r>
          </a:p>
        </p:txBody>
      </p:sp>
      <p:sp>
        <p:nvSpPr>
          <p:cNvPr id="8" name="AutoShape 8"/>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l="24500" r="24500"/>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背景介绍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Freeform 4"/>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6" name="Picture 6"/>
          <p:cNvPicPr>
            <a:picLocks noChangeAspect="1"/>
          </p:cNvPicPr>
          <p:nvPr/>
        </p:nvPicPr>
        <p:blipFill>
          <a:blip r:embed="rId3">
            <a:alphaModFix/>
          </a:blip>
          <a:srcRect l="21500" r="21500"/>
          <a:stretch>
            <a:fillRect/>
          </a:stretch>
        </p:blipFill>
        <p:spPr>
          <a:xfrm>
            <a:off x="740688" y="1168478"/>
            <a:ext cx="3679824" cy="4906431"/>
          </a:xfrm>
          <a:prstGeom prst="parallelogram">
            <a:avLst/>
          </a:prstGeom>
        </p:spPr>
      </p:pic>
      <p:sp>
        <p:nvSpPr>
          <p:cNvPr id="7" name="AutoShape 7"/>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研究目的</a:t>
            </a:r>
          </a:p>
        </p:txBody>
      </p:sp>
      <p:sp>
        <p:nvSpPr>
          <p:cNvPr id="15" name="TextBox 15"/>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本文旨在分析印度对华反倾销措施的现状及影响，探讨其背后的原因和动机，并提出相应的对策和建议。</a:t>
            </a:r>
          </a:p>
        </p:txBody>
      </p:sp>
      <p:sp>
        <p:nvSpPr>
          <p:cNvPr id="16" name="TextBox 16"/>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研究意义</a:t>
            </a:r>
          </a:p>
        </p:txBody>
      </p:sp>
      <p:sp>
        <p:nvSpPr>
          <p:cNvPr id="17" name="TextBox 17"/>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通过对印度对华反倾销措施的研究，可以深入了解中印两国之间的贸易关系和竞争态势，为两国政府和企业提供决策参考，促进两国之间的贸易合作和发展。同时，也可以为全球贸易治理提供有益的借鉴和参考。</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印度对华反倾销措施概述</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3"/>
          <a:srcRect l="29448" r="29448"/>
          <a:stretch>
            <a:fillRect/>
          </a:stretch>
        </p:blipFill>
        <p:spPr>
          <a:xfrm>
            <a:off x="875314" y="1869245"/>
            <a:ext cx="2050689" cy="3916435"/>
          </a:xfrm>
          <a:prstGeom prst="rect">
            <a:avLst/>
          </a:prstGeom>
        </p:spPr>
      </p:pic>
      <p:pic>
        <p:nvPicPr>
          <p:cNvPr id="5" name="Picture 5"/>
          <p:cNvPicPr>
            <a:picLocks noChangeAspect="1"/>
          </p:cNvPicPr>
          <p:nvPr/>
        </p:nvPicPr>
        <p:blipFill>
          <a:blip r:embed="rId4"/>
          <a:srcRect l="38502" r="38502"/>
          <a:stretch>
            <a:fillRect/>
          </a:stretch>
        </p:blipFill>
        <p:spPr>
          <a:xfrm>
            <a:off x="5906740" y="1869245"/>
            <a:ext cx="2050689" cy="3916435"/>
          </a:xfrm>
          <a:prstGeom prst="rect">
            <a:avLst/>
          </a:prstGeom>
        </p:spPr>
      </p:pic>
      <p:pic>
        <p:nvPicPr>
          <p:cNvPr id="6" name="Picture 6"/>
          <p:cNvPicPr>
            <a:picLocks noChangeAspect="1"/>
          </p:cNvPicPr>
          <p:nvPr/>
        </p:nvPicPr>
        <p:blipFill>
          <a:blip r:embed="rId5"/>
          <a:srcRect l="32721" r="32721"/>
          <a:stretch>
            <a:fillRect/>
          </a:stretch>
        </p:blipFill>
        <p:spPr>
          <a:xfrm>
            <a:off x="3391027" y="1869245"/>
            <a:ext cx="2050689" cy="3916435"/>
          </a:xfrm>
          <a:prstGeom prst="rect">
            <a:avLst/>
          </a:prstGeom>
        </p:spPr>
      </p:pic>
      <p:sp>
        <p:nvSpPr>
          <p:cNvPr id="7" name="Freeform 7"/>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Freeform 8"/>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反倾销措施是一国政府为保护本国产业免受倾销行为损害而采取的行政或法律措施。</a:t>
            </a:r>
            <a:endParaRPr lang="en-US" sz="1100"/>
          </a:p>
        </p:txBody>
      </p:sp>
      <p:sp>
        <p:nvSpPr>
          <p:cNvPr id="10" name="AutoShape 10"/>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反倾销措施定义</a:t>
            </a:r>
            <a:endParaRPr lang="en-US" sz="1100"/>
          </a:p>
        </p:txBody>
      </p:sp>
      <p:sp>
        <p:nvSpPr>
          <p:cNvPr id="11" name="AutoShape 11"/>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随着全球化的加速，国际贸易竞争日益激烈，一些国家为保护本国产业，频繁采取反倾销措施来限制进口。</a:t>
            </a:r>
            <a:endParaRPr lang="en-US" sz="1100"/>
          </a:p>
        </p:txBody>
      </p:sp>
      <p:sp>
        <p:nvSpPr>
          <p:cNvPr id="12" name="AutoShape 12"/>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背景介绍</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反倾销措施的定义和背景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3">
            <a:alphaModFix amt="70000"/>
          </a:blip>
          <a:srcRect l="10375" r="10375"/>
          <a:stretch>
            <a:fillRect/>
          </a:stretch>
        </p:blipFill>
        <p:spPr>
          <a:xfrm>
            <a:off x="939482" y="1415327"/>
            <a:ext cx="4843295" cy="4843295"/>
          </a:xfrm>
          <a:prstGeom prst="roundRect">
            <a:avLst/>
          </a:prstGeom>
        </p:spPr>
      </p:pic>
      <p:sp>
        <p:nvSpPr>
          <p:cNvPr id="5" name="TextBox 5"/>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自20世纪90年代以来，印度对华反倾销案件数量逐渐增多，涉及的产品领域也越来越广泛，包括化工、纺织、机电等多个领域。</a:t>
            </a:r>
          </a:p>
        </p:txBody>
      </p:sp>
      <p:sp>
        <p:nvSpPr>
          <p:cNvPr id="6" name="TextBox 6"/>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历史回顾</a:t>
            </a:r>
          </a:p>
        </p:txBody>
      </p:sp>
      <p:sp>
        <p:nvSpPr>
          <p:cNvPr id="7" name="TextBox 7"/>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近年来，印度对华反倾销措施呈现出以下几个特点：一是案件数量持续增加；二是涉案金额不断扩大；三是涉及的产品领域更加广泛；四是反倾销措施的实施力度不断加强。</a:t>
            </a:r>
          </a:p>
        </p:txBody>
      </p:sp>
      <p:sp>
        <p:nvSpPr>
          <p:cNvPr id="8" name="TextBox 8"/>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现状分析</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印度对华反倾销措施的历史和现状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印度对华反倾销措施的具体分析</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3"/>
          <a:srcRect l="151" r="151"/>
          <a:stretch>
            <a:fillRect/>
          </a:stretch>
        </p:blipFill>
        <p:spPr>
          <a:xfrm>
            <a:off x="3909691" y="1250241"/>
            <a:ext cx="7848600" cy="5248275"/>
          </a:xfrm>
          <a:prstGeom prst="rect">
            <a:avLst/>
          </a:prstGeom>
        </p:spPr>
      </p:pic>
      <p:sp>
        <p:nvSpPr>
          <p:cNvPr id="5" name="AutoShape 5"/>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印度对华采取的反倾销措施主要包括征收反倾销税、发布反倾销裁决等。</a:t>
            </a:r>
            <a:endParaRPr lang="en-US" sz="1100"/>
          </a:p>
        </p:txBody>
      </p:sp>
      <p:sp>
        <p:nvSpPr>
          <p:cNvPr id="7" name="AutoShape 7"/>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印度对华反倾销措施具有涉及产品范围广、涉案金额大、调查周期长等特点。</a:t>
            </a:r>
            <a:endParaRPr lang="en-US" sz="1100"/>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印度对华反倾销措施的类型和特点</a:t>
              </a:r>
            </a:p>
          </p:txBody>
        </p:sp>
      </p:grpSp>
      <p:sp>
        <p:nvSpPr>
          <p:cNvPr id="30" name="AutoShape 30"/>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特点</a:t>
            </a:r>
            <a:endParaRPr lang="en-US" sz="1100"/>
          </a:p>
        </p:txBody>
      </p:sp>
      <p:sp>
        <p:nvSpPr>
          <p:cNvPr id="31" name="AutoShape 31"/>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反倾销措施</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Freeform 4"/>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Freeform 5"/>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8" name="Group 8"/>
          <p:cNvGrpSpPr/>
          <p:nvPr/>
        </p:nvGrpSpPr>
        <p:grpSpPr>
          <a:xfrm>
            <a:off x="6184200" y="2878170"/>
            <a:ext cx="461677" cy="550831"/>
            <a:chOff x="6184200" y="2878170"/>
            <a:chExt cx="461677" cy="550831"/>
          </a:xfrm>
        </p:grpSpPr>
        <p:sp>
          <p:nvSpPr>
            <p:cNvPr id="9" name="Freeform 9"/>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Freeform 10"/>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11" name="Group 11"/>
          <p:cNvGrpSpPr/>
          <p:nvPr/>
        </p:nvGrpSpPr>
        <p:grpSpPr>
          <a:xfrm>
            <a:off x="1996032" y="4065529"/>
            <a:ext cx="664560" cy="579786"/>
            <a:chOff x="1996032" y="4065529"/>
            <a:chExt cx="664560" cy="579786"/>
          </a:xfrm>
        </p:grpSpPr>
        <p:sp>
          <p:nvSpPr>
            <p:cNvPr id="12" name="Freeform 12"/>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14" name="Group 14"/>
          <p:cNvGrpSpPr/>
          <p:nvPr/>
        </p:nvGrpSpPr>
        <p:grpSpPr>
          <a:xfrm>
            <a:off x="4836987" y="4210981"/>
            <a:ext cx="577691" cy="614457"/>
            <a:chOff x="4836987" y="4210981"/>
            <a:chExt cx="577691" cy="614457"/>
          </a:xfrm>
        </p:grpSpPr>
        <p:sp>
          <p:nvSpPr>
            <p:cNvPr id="15" name="Freeform 15"/>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Freeform 16"/>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Freeform 17"/>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19" name="Group 19"/>
          <p:cNvGrpSpPr/>
          <p:nvPr/>
        </p:nvGrpSpPr>
        <p:grpSpPr>
          <a:xfrm>
            <a:off x="3390861" y="2655299"/>
            <a:ext cx="559445" cy="701973"/>
            <a:chOff x="3390861" y="2655299"/>
            <a:chExt cx="559445" cy="701973"/>
          </a:xfrm>
        </p:grpSpPr>
        <p:sp>
          <p:nvSpPr>
            <p:cNvPr id="20" name="Freeform 20"/>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Freeform 21"/>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Freeform 22"/>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印度对华反倾销措施的执行过程和程序</a:t>
              </a:r>
            </a:p>
          </p:txBody>
        </p:sp>
      </p:grpSp>
      <p:grpSp>
        <p:nvGrpSpPr>
          <p:cNvPr id="45" name="Group 45"/>
          <p:cNvGrpSpPr/>
          <p:nvPr/>
        </p:nvGrpSpPr>
        <p:grpSpPr>
          <a:xfrm>
            <a:off x="7809821" y="1388973"/>
            <a:ext cx="2987778" cy="490334"/>
            <a:chOff x="7809821" y="1388973"/>
            <a:chExt cx="2987778" cy="490334"/>
          </a:xfrm>
        </p:grpSpPr>
        <p:sp>
          <p:nvSpPr>
            <p:cNvPr id="46" name="TextBox 46"/>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执行过程</a:t>
              </a:r>
            </a:p>
          </p:txBody>
        </p:sp>
      </p:grpSp>
      <p:grpSp>
        <p:nvGrpSpPr>
          <p:cNvPr id="47" name="Group 47"/>
          <p:cNvGrpSpPr/>
          <p:nvPr/>
        </p:nvGrpSpPr>
        <p:grpSpPr>
          <a:xfrm>
            <a:off x="7809821" y="1823726"/>
            <a:ext cx="3286271" cy="1875094"/>
            <a:chOff x="7809821" y="1823726"/>
            <a:chExt cx="3286271" cy="1875094"/>
          </a:xfrm>
        </p:grpSpPr>
        <p:sp>
          <p:nvSpPr>
            <p:cNvPr id="48" name="TextBox 48"/>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印度对华反倾销措施的执行过程包括立案、调查、裁决和执行等阶段。</a:t>
              </a:r>
            </a:p>
          </p:txBody>
        </p:sp>
      </p:grpSp>
      <p:grpSp>
        <p:nvGrpSpPr>
          <p:cNvPr id="49" name="Group 49"/>
          <p:cNvGrpSpPr/>
          <p:nvPr/>
        </p:nvGrpSpPr>
        <p:grpSpPr>
          <a:xfrm>
            <a:off x="7809821" y="3814445"/>
            <a:ext cx="2987778" cy="490334"/>
            <a:chOff x="7809821" y="3814445"/>
            <a:chExt cx="2987778" cy="490334"/>
          </a:xfrm>
        </p:grpSpPr>
        <p:sp>
          <p:nvSpPr>
            <p:cNvPr id="50" name="TextBox 5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程序</a:t>
              </a:r>
            </a:p>
          </p:txBody>
        </p:sp>
      </p:grpSp>
      <p:grpSp>
        <p:nvGrpSpPr>
          <p:cNvPr id="51" name="Group 51"/>
          <p:cNvGrpSpPr/>
          <p:nvPr/>
        </p:nvGrpSpPr>
        <p:grpSpPr>
          <a:xfrm>
            <a:off x="7809821" y="4249198"/>
            <a:ext cx="3286271" cy="1875094"/>
            <a:chOff x="7809821" y="4249198"/>
            <a:chExt cx="3286271" cy="1875094"/>
          </a:xfrm>
        </p:grpSpPr>
        <p:sp>
          <p:nvSpPr>
            <p:cNvPr id="52" name="TextBox 52"/>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印度对华反倾销措施的程序包括申请、立案、调查、裁决、上诉等环节。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影响因素</a:t>
            </a:r>
          </a:p>
        </p:txBody>
      </p:sp>
      <p:sp>
        <p:nvSpPr>
          <p:cNvPr id="5" name="AutoShape 5"/>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8" name="Connector 8"/>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9" name="TextBox 9"/>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印度对华反倾销措施的影响因素包括国内外经济形势、国际贸易环境、两国经贸关系等。</a:t>
            </a:r>
          </a:p>
        </p:txBody>
      </p:sp>
      <p:sp>
        <p:nvSpPr>
          <p:cNvPr id="10" name="TextBox 10"/>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原因分析</a:t>
            </a:r>
          </a:p>
        </p:txBody>
      </p:sp>
      <p:sp>
        <p:nvSpPr>
          <p:cNvPr id="11" name="TextBox 11"/>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印度对华反倾销措施的原因主要包括中国产品价格低廉、出口数量增加、对印度国内产业造成冲击等。</a:t>
            </a:r>
          </a:p>
        </p:txBody>
      </p:sp>
      <p:sp>
        <p:nvSpPr>
          <p:cNvPr id="12" name="AutoShape 12"/>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5" name="Connector 15"/>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印度对华反倾销措施的影响因素和原因分析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https://d.book118.com/208074013117006036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2024-09-16T05:34:27.944</cp:lastPrinted>
  <dcterms:created xsi:type="dcterms:W3CDTF">2024-09-15T21:34:27Z</dcterms:created>
  <dcterms:modified xsi:type="dcterms:W3CDTF">2024-09-15T21:34:30Z</dcterms:modified>
</cp:coreProperties>
</file>