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F645F60-ECC8-4C2F-A61C-223F2A87738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0" name="PlaceHolder 1"/>
          <p:cNvSpPr>
            <a:spLocks noGrp="1"/>
          </p:cNvSpPr>
          <p:nvPr>
            <p:ph type="sldImg"/>
          </p:nvPr>
        </p:nvSpPr>
        <p:spPr>
          <a:xfrm>
            <a:off x="685800" y="1143000"/>
            <a:ext cx="5486040" cy="3085920"/>
          </a:xfrm>
          <a:prstGeom prst="rect">
            <a:avLst/>
          </a:prstGeom>
          <a:ln w="0">
            <a:noFill/>
          </a:ln>
        </p:spPr>
      </p:sp>
      <p:sp>
        <p:nvSpPr>
          <p:cNvPr id="68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3" name="PlaceHolder 1"/>
          <p:cNvSpPr>
            <a:spLocks noGrp="1"/>
          </p:cNvSpPr>
          <p:nvPr>
            <p:ph type="sldImg"/>
          </p:nvPr>
        </p:nvSpPr>
        <p:spPr>
          <a:xfrm>
            <a:off x="685800" y="1143000"/>
            <a:ext cx="5486040" cy="3085920"/>
          </a:xfrm>
          <a:prstGeom prst="rect">
            <a:avLst/>
          </a:prstGeom>
          <a:ln w="0">
            <a:noFill/>
          </a:ln>
        </p:spPr>
      </p:sp>
      <p:sp>
        <p:nvSpPr>
          <p:cNvPr id="68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6" name="PlaceHolder 1"/>
          <p:cNvSpPr>
            <a:spLocks noGrp="1"/>
          </p:cNvSpPr>
          <p:nvPr>
            <p:ph type="sldImg"/>
          </p:nvPr>
        </p:nvSpPr>
        <p:spPr>
          <a:xfrm>
            <a:off x="685800" y="1143000"/>
            <a:ext cx="5486040" cy="3085920"/>
          </a:xfrm>
          <a:prstGeom prst="rect">
            <a:avLst/>
          </a:prstGeom>
          <a:ln w="0">
            <a:noFill/>
          </a:ln>
        </p:spPr>
      </p:sp>
      <p:sp>
        <p:nvSpPr>
          <p:cNvPr id="68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9" name="PlaceHolder 1"/>
          <p:cNvSpPr>
            <a:spLocks noGrp="1"/>
          </p:cNvSpPr>
          <p:nvPr>
            <p:ph type="sldImg"/>
          </p:nvPr>
        </p:nvSpPr>
        <p:spPr>
          <a:xfrm>
            <a:off x="685800" y="1143000"/>
            <a:ext cx="5486040" cy="3085920"/>
          </a:xfrm>
          <a:prstGeom prst="rect">
            <a:avLst/>
          </a:prstGeom>
          <a:ln w="0">
            <a:noFill/>
          </a:ln>
        </p:spPr>
      </p:sp>
      <p:sp>
        <p:nvSpPr>
          <p:cNvPr id="69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2" name="PlaceHolder 1"/>
          <p:cNvSpPr>
            <a:spLocks noGrp="1"/>
          </p:cNvSpPr>
          <p:nvPr>
            <p:ph type="sldImg"/>
          </p:nvPr>
        </p:nvSpPr>
        <p:spPr>
          <a:xfrm>
            <a:off x="685800" y="1143000"/>
            <a:ext cx="5486040" cy="3085920"/>
          </a:xfrm>
          <a:prstGeom prst="rect">
            <a:avLst/>
          </a:prstGeom>
          <a:ln w="0">
            <a:noFill/>
          </a:ln>
        </p:spPr>
      </p:sp>
      <p:sp>
        <p:nvSpPr>
          <p:cNvPr id="69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5" name="PlaceHolder 1"/>
          <p:cNvSpPr>
            <a:spLocks noGrp="1"/>
          </p:cNvSpPr>
          <p:nvPr>
            <p:ph type="sldImg"/>
          </p:nvPr>
        </p:nvSpPr>
        <p:spPr>
          <a:xfrm>
            <a:off x="685800" y="1143000"/>
            <a:ext cx="5486040" cy="3085920"/>
          </a:xfrm>
          <a:prstGeom prst="rect">
            <a:avLst/>
          </a:prstGeom>
          <a:ln w="0">
            <a:noFill/>
          </a:ln>
        </p:spPr>
      </p:sp>
      <p:sp>
        <p:nvSpPr>
          <p:cNvPr id="69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770860-EC78-4857-B574-F5D7ED861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464711-0447-4F26-8004-5579DC40E1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515774-349A-40BC-BF58-6AAC1F877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184A2C-BCF8-42DA-8159-9099DC5109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5BCB16-F4C2-43F1-982D-365167A67F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BEA148-F60A-4BCB-BA29-4CEABA3E4D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7E8C0C-15FE-4823-923C-3172B083FD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12AB4B-B3AC-4A16-A87D-0A95816047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0DCA79-E958-4A66-A478-474875F04E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9C2768-AD87-486D-A9EF-47FEC2D25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8A5CD8-C294-41D1-A91C-C7E29026B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8AE7D0F-CB95-4D58-814E-45114A9CE7E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2ABC922-82AF-4229-B0D2-BEC007D2520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png" /><Relationship Id="rId5" Type="http://schemas.openxmlformats.org/officeDocument/2006/relationships/image" Target="../media/image11.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74123060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外科护理查房流程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外科护理查房流程简介</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外科护理查房流程步骤详解</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外科护理查房流程中的护理注意事项</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外科护理查房流程中的并发症预防</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外科护理查房流程中的危急情况处理</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外科护理查房流程总结</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1</a:t>
            </a:r>
            <a:r>
              <a:rPr lang="zh-CN" sz="5200" b="1" strike="noStrike" spc="299">
                <a:solidFill>
                  <a:srgbClr val="3045FD"/>
                </a:solidFill>
                <a:latin typeface="Arial"/>
                <a:ea typeface="微软雅黑"/>
              </a:rPr>
              <a:t>章 外科护理查房流程简介</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92" name="AutoShape 3"/>
          <p:cNvSpPr/>
          <p:nvPr/>
        </p:nvSpPr>
        <p:spPr>
          <a:xfrm>
            <a:off x="304920" y="1631880"/>
            <a:ext cx="659556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什么是外科护理查房流程？</a:t>
            </a:r>
            <a:endParaRPr lang="en-US" sz="3000" b="0" strike="noStrike" spc="-1">
              <a:solidFill>
                <a:schemeClr val="dk1"/>
              </a:solidFill>
              <a:latin typeface="Arial"/>
            </a:endParaRPr>
          </a:p>
        </p:txBody>
      </p:sp>
      <p:sp>
        <p:nvSpPr>
          <p:cNvPr id="94"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外科护理查房是指护士定期检查外科病人的健康状况和治疗进展的程序。外科护理查房能够帮助护士及时了解病人的病情变化，提供必要的护理措施，保障病人得到最优质的护理服务。</a:t>
            </a:r>
            <a:endParaRPr lang="en-US" sz="1800" b="0" strike="noStrike" spc="-1">
              <a:solidFill>
                <a:srgbClr val="000000"/>
              </a:solidFill>
              <a:latin typeface="Arial"/>
            </a:endParaRPr>
          </a:p>
        </p:txBody>
      </p:sp>
      <p:grpSp>
        <p:nvGrpSpPr>
          <p:cNvPr id="95" name="Group 15"/>
          <p:cNvGrpSpPr/>
          <p:nvPr/>
        </p:nvGrpSpPr>
        <p:grpSpPr>
          <a:xfrm>
            <a:off x="435960" y="378720"/>
            <a:ext cx="515160" cy="439560"/>
            <a:chOff x="435960" y="378720"/>
            <a:chExt cx="515160" cy="439560"/>
          </a:xfrm>
        </p:grpSpPr>
        <p:sp>
          <p:nvSpPr>
            <p:cNvPr id="96"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97"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98"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99"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0"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1"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2"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3"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4"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5"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6"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7"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8"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9"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0"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1"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2"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3"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4"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5"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16"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17" name="AutoShape 3"/>
          <p:cNvSpPr/>
          <p:nvPr/>
        </p:nvSpPr>
        <p:spPr>
          <a:xfrm>
            <a:off x="385344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8" name="AutoShape 4"/>
          <p:cNvSpPr/>
          <p:nvPr/>
        </p:nvSpPr>
        <p:spPr>
          <a:xfrm>
            <a:off x="3853440" y="130104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9" name="AutoShape 7"/>
          <p:cNvSpPr/>
          <p:nvPr/>
        </p:nvSpPr>
        <p:spPr>
          <a:xfrm>
            <a:off x="787320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0" name="AutoShape 8"/>
          <p:cNvSpPr/>
          <p:nvPr/>
        </p:nvSpPr>
        <p:spPr>
          <a:xfrm>
            <a:off x="7873200" y="130104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1" name="AutoShape 10"/>
          <p:cNvSpPr/>
          <p:nvPr/>
        </p:nvSpPr>
        <p:spPr>
          <a:xfrm>
            <a:off x="385344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2" name="AutoShape 11"/>
          <p:cNvSpPr/>
          <p:nvPr/>
        </p:nvSpPr>
        <p:spPr>
          <a:xfrm>
            <a:off x="3853440" y="389520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3" name="AutoShape 13"/>
          <p:cNvSpPr/>
          <p:nvPr/>
        </p:nvSpPr>
        <p:spPr>
          <a:xfrm>
            <a:off x="787320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4" name="AutoShape 14"/>
          <p:cNvSpPr/>
          <p:nvPr/>
        </p:nvSpPr>
        <p:spPr>
          <a:xfrm>
            <a:off x="7873200" y="389520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5"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content.2.title"/>
          <p:cNvSpPr/>
          <p:nvPr/>
        </p:nvSpPr>
        <p:spPr>
          <a:xfrm>
            <a:off x="7984440" y="1557720"/>
            <a:ext cx="3362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病情变化观察</a:t>
            </a:r>
            <a:endParaRPr lang="en-US" sz="2000" b="0" strike="noStrike" spc="-1">
              <a:solidFill>
                <a:srgbClr val="000000"/>
              </a:solidFill>
              <a:latin typeface="Arial"/>
            </a:endParaRPr>
          </a:p>
        </p:txBody>
      </p:sp>
      <p:sp>
        <p:nvSpPr>
          <p:cNvPr id="127"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注意病人的症状变化、疼痛情况等</a:t>
            </a:r>
            <a:endParaRPr lang="en-US" sz="1600" b="0" strike="noStrike" spc="-1">
              <a:solidFill>
                <a:srgbClr val="000000"/>
              </a:solidFill>
              <a:latin typeface="Arial"/>
            </a:endParaRPr>
          </a:p>
        </p:txBody>
      </p:sp>
      <p:sp>
        <p:nvSpPr>
          <p:cNvPr id="128"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3.title"/>
          <p:cNvSpPr/>
          <p:nvPr/>
        </p:nvSpPr>
        <p:spPr>
          <a:xfrm>
            <a:off x="3992400" y="410904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治疗效果评价</a:t>
            </a:r>
            <a:endParaRPr lang="en-US" sz="2000" b="0" strike="noStrike" spc="-1">
              <a:solidFill>
                <a:srgbClr val="000000"/>
              </a:solidFill>
              <a:latin typeface="Arial"/>
            </a:endParaRPr>
          </a:p>
        </p:txBody>
      </p:sp>
      <p:sp>
        <p:nvSpPr>
          <p:cNvPr id="130"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观察病人的病情发展趋势，判断治疗效果</a:t>
            </a:r>
            <a:endParaRPr lang="en-US" sz="1600" b="0" strike="noStrike" spc="-1">
              <a:solidFill>
                <a:srgbClr val="000000"/>
              </a:solidFill>
              <a:latin typeface="Arial"/>
            </a:endParaRPr>
          </a:p>
        </p:txBody>
      </p:sp>
      <p:sp>
        <p:nvSpPr>
          <p:cNvPr id="131"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4.title"/>
          <p:cNvSpPr/>
          <p:nvPr/>
        </p:nvSpPr>
        <p:spPr>
          <a:xfrm>
            <a:off x="8046720" y="4109040"/>
            <a:ext cx="33004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饮食及排泄情况记录</a:t>
            </a:r>
            <a:endParaRPr lang="en-US" sz="2000" b="0" strike="noStrike" spc="-1">
              <a:solidFill>
                <a:srgbClr val="000000"/>
              </a:solidFill>
              <a:latin typeface="Arial"/>
            </a:endParaRPr>
          </a:p>
        </p:txBody>
      </p:sp>
      <p:sp>
        <p:nvSpPr>
          <p:cNvPr id="133"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记录病人的饮食摄入量、排尿排便情况</a:t>
            </a:r>
            <a:endParaRPr lang="en-US" sz="1600" b="0" strike="noStrike" spc="-1">
              <a:solidFill>
                <a:srgbClr val="000000"/>
              </a:solidFill>
              <a:latin typeface="Arial"/>
            </a:endParaRPr>
          </a:p>
        </p:txBody>
      </p:sp>
      <p:sp>
        <p:nvSpPr>
          <p:cNvPr id="13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外科护理查房流程的核心内容</a:t>
            </a:r>
            <a:endParaRPr lang="en-US" sz="3000" b="0" strike="noStrike" spc="-1">
              <a:solidFill>
                <a:schemeClr val="dk1"/>
              </a:solidFill>
              <a:latin typeface="Arial"/>
            </a:endParaRPr>
          </a:p>
        </p:txBody>
      </p:sp>
      <p:sp>
        <p:nvSpPr>
          <p:cNvPr id="135"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1.title"/>
          <p:cNvSpPr/>
          <p:nvPr/>
        </p:nvSpPr>
        <p:spPr>
          <a:xfrm>
            <a:off x="3992400" y="1557720"/>
            <a:ext cx="3441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生命体征评估</a:t>
            </a:r>
            <a:endParaRPr lang="en-US" sz="2000" b="0" strike="noStrike" spc="-1">
              <a:solidFill>
                <a:srgbClr val="000000"/>
              </a:solidFill>
              <a:latin typeface="Arial"/>
            </a:endParaRPr>
          </a:p>
        </p:txBody>
      </p:sp>
      <p:sp>
        <p:nvSpPr>
          <p:cNvPr id="137"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测量体温、脉搏、呼吸、血压等生命体征</a:t>
            </a:r>
            <a:endParaRPr lang="en-US" sz="1600" b="0" strike="noStrike" spc="-1">
              <a:solidFill>
                <a:srgbClr val="000000"/>
              </a:solidFill>
              <a:latin typeface="Arial"/>
            </a:endParaRPr>
          </a:p>
        </p:txBody>
      </p:sp>
      <p:grpSp>
        <p:nvGrpSpPr>
          <p:cNvPr id="138" name="Group 15"/>
          <p:cNvGrpSpPr/>
          <p:nvPr/>
        </p:nvGrpSpPr>
        <p:grpSpPr>
          <a:xfrm>
            <a:off x="435960" y="378720"/>
            <a:ext cx="515160" cy="439560"/>
            <a:chOff x="435960" y="378720"/>
            <a:chExt cx="515160" cy="439560"/>
          </a:xfrm>
        </p:grpSpPr>
        <p:sp>
          <p:nvSpPr>
            <p:cNvPr id="139"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0"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1"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2"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3"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4"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5"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6"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7"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8"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9"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0"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1"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2"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3"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4"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5"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6"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7"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8"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59"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0"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1"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2"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3"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4"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5"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6"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67"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外科护理查房流程示意图</a:t>
            </a:r>
            <a:endParaRPr lang="en-US" sz="3600" b="0" strike="noStrike" spc="-1">
              <a:solidFill>
                <a:srgbClr val="000000"/>
              </a:solidFill>
              <a:latin typeface="Arial"/>
            </a:endParaRPr>
          </a:p>
        </p:txBody>
      </p:sp>
      <p:sp>
        <p:nvSpPr>
          <p:cNvPr id="170"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外科护理查房流程是外科护士进行的重要工作之一，通过对病人的全面评估和观察，及时发现问题，提供有效的护理，确保病人得到最佳的照顾。</a:t>
            </a:r>
            <a:endParaRPr lang="en-US" sz="18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72" name="Group 15"/>
          <p:cNvGrpSpPr/>
          <p:nvPr/>
        </p:nvGrpSpPr>
        <p:grpSpPr>
          <a:xfrm>
            <a:off x="431640" y="396000"/>
            <a:ext cx="514800" cy="439200"/>
            <a:chOff x="431640" y="396000"/>
            <a:chExt cx="514800" cy="439200"/>
          </a:xfrm>
        </p:grpSpPr>
        <p:sp>
          <p:nvSpPr>
            <p:cNvPr id="173"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4"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5"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6"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7"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8"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9"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0"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1"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2"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3"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4"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5"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6"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7"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8"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9"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0"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1"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2"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93"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4"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95"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外科护理查房流程步骤详解</a:t>
            </a:r>
            <a:endParaRPr lang="en-US" sz="5200" b="0" strike="noStrike" spc="-1">
              <a:solidFill>
                <a:schemeClr val="dk1"/>
              </a:solidFill>
              <a:latin typeface="Arial"/>
            </a:endParaRPr>
          </a:p>
        </p:txBody>
      </p:sp>
      <p:sp>
        <p:nvSpPr>
          <p:cNvPr id="19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197" name="AutoShape 2"/>
          <p:cNvSpPr/>
          <p:nvPr/>
        </p:nvSpPr>
        <p:spPr>
          <a:xfrm>
            <a:off x="905436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8" name="AutoShape 2"/>
          <p:cNvSpPr/>
          <p:nvPr/>
        </p:nvSpPr>
        <p:spPr>
          <a:xfrm>
            <a:off x="631188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99" name="AutoShape 2"/>
          <p:cNvSpPr/>
          <p:nvPr/>
        </p:nvSpPr>
        <p:spPr>
          <a:xfrm>
            <a:off x="356940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0" name="AutoShape 2"/>
          <p:cNvSpPr/>
          <p:nvPr/>
        </p:nvSpPr>
        <p:spPr>
          <a:xfrm>
            <a:off x="729720" y="2164680"/>
            <a:ext cx="2388600" cy="285156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1"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意识水平</a:t>
            </a:r>
            <a:endParaRPr lang="en-US" sz="2000" b="0" strike="noStrike" spc="-1">
              <a:solidFill>
                <a:srgbClr val="000000"/>
              </a:solidFill>
              <a:latin typeface="Arial"/>
            </a:endParaRPr>
          </a:p>
        </p:txBody>
      </p:sp>
      <p:sp>
        <p:nvSpPr>
          <p:cNvPr id="203"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评估患者的意识状态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记录患者的语言沟通能力</a:t>
            </a:r>
            <a:endParaRPr lang="en-US" sz="1600" b="0" strike="noStrike" spc="-1">
              <a:solidFill>
                <a:srgbClr val="000000"/>
              </a:solidFill>
              <a:latin typeface="Arial"/>
            </a:endParaRPr>
          </a:p>
        </p:txBody>
      </p:sp>
      <p:sp>
        <p:nvSpPr>
          <p:cNvPr id="204"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206"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07"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209"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1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观察病人的一般状况和意识水平</a:t>
            </a:r>
            <a:endParaRPr lang="en-US" sz="3000" b="0" strike="noStrike" spc="-1">
              <a:solidFill>
                <a:schemeClr val="dk1"/>
              </a:solidFill>
              <a:latin typeface="Arial"/>
            </a:endParaRPr>
          </a:p>
        </p:txBody>
      </p:sp>
      <p:sp>
        <p:nvSpPr>
          <p:cNvPr id="211"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一般状况</a:t>
            </a:r>
            <a:endParaRPr lang="en-US" sz="2000" b="0" strike="noStrike" spc="-1">
              <a:solidFill>
                <a:srgbClr val="000000"/>
              </a:solidFill>
              <a:latin typeface="Arial"/>
            </a:endParaRPr>
          </a:p>
        </p:txBody>
      </p:sp>
      <p:sp>
        <p:nvSpPr>
          <p:cNvPr id="213"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观察面色是否苍白或异常</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注意病人的表情和步态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留意呼吸是否平稳</a:t>
            </a:r>
            <a:endParaRPr lang="en-US" sz="1600" b="0" strike="noStrike" spc="-1">
              <a:solidFill>
                <a:srgbClr val="000000"/>
              </a:solidFill>
              <a:latin typeface="Arial"/>
            </a:endParaRPr>
          </a:p>
        </p:txBody>
      </p:sp>
      <p:grpSp>
        <p:nvGrpSpPr>
          <p:cNvPr id="214" name="Group 15"/>
          <p:cNvGrpSpPr/>
          <p:nvPr/>
        </p:nvGrpSpPr>
        <p:grpSpPr>
          <a:xfrm>
            <a:off x="435960" y="378720"/>
            <a:ext cx="515160" cy="439560"/>
            <a:chOff x="435960" y="378720"/>
            <a:chExt cx="515160" cy="439560"/>
          </a:xfrm>
        </p:grpSpPr>
        <p:sp>
          <p:nvSpPr>
            <p:cNvPr id="215"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6"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7"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8"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9"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0"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1"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2"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3"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4"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5"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6"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7"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8"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9"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0"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1"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2"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3"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4"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35"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236"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237"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238"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39"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0"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1"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2"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3"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4"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5"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46"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4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检查病人的生命体征</a:t>
            </a:r>
            <a:endParaRPr lang="en-US" sz="3600" b="0" strike="noStrike" spc="-1">
              <a:solidFill>
                <a:srgbClr val="000000"/>
              </a:solidFill>
              <a:latin typeface="Arial"/>
            </a:endParaRPr>
          </a:p>
        </p:txBody>
      </p:sp>
      <p:sp>
        <p:nvSpPr>
          <p:cNvPr id="24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在查房中，检查患者的生命体征是至关重要的。测量体温、脉搏、呼吸和血压，可以及时发现患者身体状况的变化，确保及时处理。</a:t>
            </a:r>
            <a:endParaRPr lang="en-US" sz="1800" b="0" strike="noStrike" spc="-1">
              <a:solidFill>
                <a:srgbClr val="000000"/>
              </a:solidFill>
              <a:latin typeface="Arial"/>
            </a:endParaRPr>
          </a:p>
        </p:txBody>
      </p:sp>
      <p:sp>
        <p:nvSpPr>
          <p:cNvPr id="2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51" name="Group 15"/>
          <p:cNvGrpSpPr/>
          <p:nvPr/>
        </p:nvGrpSpPr>
        <p:grpSpPr>
          <a:xfrm>
            <a:off x="431640" y="396000"/>
            <a:ext cx="514800" cy="439200"/>
            <a:chOff x="431640" y="396000"/>
            <a:chExt cx="514800" cy="439200"/>
          </a:xfrm>
        </p:grpSpPr>
        <p:sp>
          <p:nvSpPr>
            <p:cNvPr id="252"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3"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4"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5"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6"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7"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8"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9"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0"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1"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2"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3"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4"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5"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6"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7"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8"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9"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0"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1"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7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73" name="AutoShape 3"/>
          <p:cNvSpPr/>
          <p:nvPr/>
        </p:nvSpPr>
        <p:spPr>
          <a:xfrm>
            <a:off x="304920" y="1631880"/>
            <a:ext cx="659556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4"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总结</a:t>
            </a:r>
            <a:endParaRPr lang="en-US" sz="3000" b="0" strike="noStrike" spc="-1">
              <a:solidFill>
                <a:schemeClr val="dk1"/>
              </a:solidFill>
              <a:latin typeface="Arial"/>
            </a:endParaRPr>
          </a:p>
        </p:txBody>
      </p:sp>
      <p:sp>
        <p:nvSpPr>
          <p:cNvPr id="275"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外科护理查房流程的每一个步骤都至关重要，通过记录基本信息、观察状况、检查生命体征和了解饮食排泄情况，可以全面了解患者的健康状况，为进一步的护理工作提供重要参考。</a:t>
            </a:r>
            <a:endParaRPr lang="en-US" sz="1800" b="0" strike="noStrike" spc="-1">
              <a:solidFill>
                <a:srgbClr val="000000"/>
              </a:solidFill>
              <a:latin typeface="Arial"/>
            </a:endParaRPr>
          </a:p>
        </p:txBody>
      </p:sp>
      <p:grpSp>
        <p:nvGrpSpPr>
          <p:cNvPr id="276" name="Group 15"/>
          <p:cNvGrpSpPr/>
          <p:nvPr/>
        </p:nvGrpSpPr>
        <p:grpSpPr>
          <a:xfrm>
            <a:off x="435960" y="378720"/>
            <a:ext cx="515160" cy="439560"/>
            <a:chOff x="435960" y="378720"/>
            <a:chExt cx="515160" cy="439560"/>
          </a:xfrm>
        </p:grpSpPr>
        <p:sp>
          <p:nvSpPr>
            <p:cNvPr id="277"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8"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9"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0"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1"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2"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3"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4"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5"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6"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7"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8"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9"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0"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1"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92"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3"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4"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5"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6"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97"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8"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99"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外科护理查房流程中的护理注意事项</a:t>
            </a:r>
            <a:endParaRPr lang="en-US" sz="5200" b="0" strike="noStrike" spc="-1">
              <a:solidFill>
                <a:schemeClr val="dk1"/>
              </a:solidFill>
              <a:latin typeface="Arial"/>
            </a:endParaRPr>
          </a:p>
        </p:txBody>
      </p:sp>
      <p:sp>
        <p:nvSpPr>
          <p:cNvPr id="3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01" name="AutoShape 2"/>
          <p:cNvSpPr/>
          <p:nvPr/>
        </p:nvSpPr>
        <p:spPr>
          <a:xfrm>
            <a:off x="59292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2" name="AutoShape 3"/>
          <p:cNvSpPr/>
          <p:nvPr/>
        </p:nvSpPr>
        <p:spPr>
          <a:xfrm>
            <a:off x="436788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4"/>
          <p:cNvSpPr/>
          <p:nvPr/>
        </p:nvSpPr>
        <p:spPr>
          <a:xfrm>
            <a:off x="813384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4" name="AutoShape 5"/>
          <p:cNvSpPr/>
          <p:nvPr/>
        </p:nvSpPr>
        <p:spPr>
          <a:xfrm rot="18900000" flipH="1" flipV="1">
            <a:off x="527472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5" name="AutoShape 8"/>
          <p:cNvSpPr/>
          <p:nvPr/>
        </p:nvSpPr>
        <p:spPr>
          <a:xfrm>
            <a:off x="58183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06" name="AutoShape 9"/>
          <p:cNvSpPr/>
          <p:nvPr/>
        </p:nvSpPr>
        <p:spPr>
          <a:xfrm rot="18900000" flipH="1" flipV="1">
            <a:off x="149976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7" name="AutoShape 12"/>
          <p:cNvSpPr/>
          <p:nvPr/>
        </p:nvSpPr>
        <p:spPr>
          <a:xfrm>
            <a:off x="204336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08" name="AutoShape 13"/>
          <p:cNvSpPr/>
          <p:nvPr/>
        </p:nvSpPr>
        <p:spPr>
          <a:xfrm rot="18900000" flipH="1" flipV="1">
            <a:off x="904032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9" name="AutoShape 16"/>
          <p:cNvSpPr/>
          <p:nvPr/>
        </p:nvSpPr>
        <p:spPr>
          <a:xfrm>
            <a:off x="95839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10"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1"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2"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3"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4"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及时给予镇痛治疗</a:t>
            </a:r>
            <a:endParaRPr lang="en-US" sz="2000" b="0" strike="noStrike" spc="-1">
              <a:solidFill>
                <a:srgbClr val="000000"/>
              </a:solidFill>
              <a:latin typeface="Arial"/>
            </a:endParaRPr>
          </a:p>
        </p:txBody>
      </p:sp>
      <p:sp>
        <p:nvSpPr>
          <p:cNvPr id="315"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依据医嘱使用合适的镇痛药物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密切观察疗效和不良反应</a:t>
            </a:r>
            <a:endParaRPr lang="en-US" sz="1600" b="0" strike="noStrike" spc="-1">
              <a:solidFill>
                <a:srgbClr val="000000"/>
              </a:solidFill>
              <a:latin typeface="Arial"/>
            </a:endParaRPr>
          </a:p>
        </p:txBody>
      </p:sp>
      <p:sp>
        <p:nvSpPr>
          <p:cNvPr id="316"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7"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营造舒适环境</a:t>
            </a:r>
            <a:endParaRPr lang="en-US" sz="2000" b="0" strike="noStrike" spc="-1">
              <a:solidFill>
                <a:srgbClr val="000000"/>
              </a:solidFill>
              <a:latin typeface="Arial"/>
            </a:endParaRPr>
          </a:p>
        </p:txBody>
      </p:sp>
      <p:sp>
        <p:nvSpPr>
          <p:cNvPr id="318"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控制环境因素影响疼痛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提供情感支持和安慰</a:t>
            </a:r>
            <a:endParaRPr lang="en-US" sz="1600" b="0" strike="noStrike" spc="-1">
              <a:solidFill>
                <a:srgbClr val="000000"/>
              </a:solidFill>
              <a:latin typeface="Arial"/>
            </a:endParaRPr>
          </a:p>
        </p:txBody>
      </p:sp>
      <p:sp>
        <p:nvSpPr>
          <p:cNvPr id="319"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注意病人的疼痛情况</a:t>
            </a:r>
            <a:endParaRPr lang="en-US" sz="3000" b="0" strike="noStrike" spc="-1">
              <a:solidFill>
                <a:schemeClr val="dk1"/>
              </a:solidFill>
              <a:latin typeface="Arial"/>
            </a:endParaRPr>
          </a:p>
        </p:txBody>
      </p:sp>
      <p:sp>
        <p:nvSpPr>
          <p:cNvPr id="321"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2"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询问疼痛程度</a:t>
            </a:r>
            <a:endParaRPr lang="en-US" sz="2000" b="0" strike="noStrike" spc="-1">
              <a:solidFill>
                <a:srgbClr val="000000"/>
              </a:solidFill>
              <a:latin typeface="Arial"/>
            </a:endParaRPr>
          </a:p>
        </p:txBody>
      </p:sp>
      <p:sp>
        <p:nvSpPr>
          <p:cNvPr id="323"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尽可能准确获取疼痛信息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了解疼痛位置和特点</a:t>
            </a:r>
            <a:endParaRPr lang="en-US" sz="1600" b="0" strike="noStrike" spc="-1">
              <a:solidFill>
                <a:srgbClr val="000000"/>
              </a:solidFill>
              <a:latin typeface="Arial"/>
            </a:endParaRPr>
          </a:p>
        </p:txBody>
      </p:sp>
      <p:grpSp>
        <p:nvGrpSpPr>
          <p:cNvPr id="324" name="Group 15"/>
          <p:cNvGrpSpPr/>
          <p:nvPr/>
        </p:nvGrpSpPr>
        <p:grpSpPr>
          <a:xfrm>
            <a:off x="435960" y="378720"/>
            <a:ext cx="515160" cy="439560"/>
            <a:chOff x="435960" y="378720"/>
            <a:chExt cx="515160" cy="439560"/>
          </a:xfrm>
        </p:grpSpPr>
        <p:sp>
          <p:nvSpPr>
            <p:cNvPr id="325" name="AutoShape 16"/>
            <p:cNvSpPr/>
            <p:nvPr/>
          </p:nvSpPr>
          <p:spPr>
            <a:xfrm>
              <a:off x="435960" y="3787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6" name="AutoShape 17"/>
            <p:cNvSpPr/>
            <p:nvPr/>
          </p:nvSpPr>
          <p:spPr>
            <a:xfrm>
              <a:off x="555840" y="3852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7" name="AutoShape 18"/>
            <p:cNvSpPr/>
            <p:nvPr/>
          </p:nvSpPr>
          <p:spPr>
            <a:xfrm>
              <a:off x="669960" y="3870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8" name="AutoShape 19"/>
            <p:cNvSpPr/>
            <p:nvPr/>
          </p:nvSpPr>
          <p:spPr>
            <a:xfrm>
              <a:off x="780840" y="39600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9" name="AutoShape 20"/>
            <p:cNvSpPr/>
            <p:nvPr/>
          </p:nvSpPr>
          <p:spPr>
            <a:xfrm>
              <a:off x="885960" y="39204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0" name="AutoShape 21"/>
            <p:cNvSpPr/>
            <p:nvPr/>
          </p:nvSpPr>
          <p:spPr>
            <a:xfrm>
              <a:off x="435960" y="4964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1" name="AutoShape 22"/>
            <p:cNvSpPr/>
            <p:nvPr/>
          </p:nvSpPr>
          <p:spPr>
            <a:xfrm>
              <a:off x="555840" y="50328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2" name="AutoShape 23"/>
            <p:cNvSpPr/>
            <p:nvPr/>
          </p:nvSpPr>
          <p:spPr>
            <a:xfrm>
              <a:off x="669960" y="5047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3" name="AutoShape 24"/>
            <p:cNvSpPr/>
            <p:nvPr/>
          </p:nvSpPr>
          <p:spPr>
            <a:xfrm>
              <a:off x="780840" y="5137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4" name="AutoShape 25"/>
            <p:cNvSpPr/>
            <p:nvPr/>
          </p:nvSpPr>
          <p:spPr>
            <a:xfrm>
              <a:off x="885960" y="50976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5" name="AutoShape 26"/>
            <p:cNvSpPr/>
            <p:nvPr/>
          </p:nvSpPr>
          <p:spPr>
            <a:xfrm>
              <a:off x="435960" y="6145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6" name="AutoShape 27"/>
            <p:cNvSpPr/>
            <p:nvPr/>
          </p:nvSpPr>
          <p:spPr>
            <a:xfrm>
              <a:off x="555840" y="6210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7" name="AutoShape 28"/>
            <p:cNvSpPr/>
            <p:nvPr/>
          </p:nvSpPr>
          <p:spPr>
            <a:xfrm>
              <a:off x="669960" y="6228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8" name="AutoShape 29"/>
            <p:cNvSpPr/>
            <p:nvPr/>
          </p:nvSpPr>
          <p:spPr>
            <a:xfrm>
              <a:off x="780840" y="63144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9" name="AutoShape 30"/>
            <p:cNvSpPr/>
            <p:nvPr/>
          </p:nvSpPr>
          <p:spPr>
            <a:xfrm>
              <a:off x="885960" y="62748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0" name="AutoShape 31"/>
            <p:cNvSpPr/>
            <p:nvPr/>
          </p:nvSpPr>
          <p:spPr>
            <a:xfrm>
              <a:off x="435960" y="7322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1" name="AutoShape 32"/>
            <p:cNvSpPr/>
            <p:nvPr/>
          </p:nvSpPr>
          <p:spPr>
            <a:xfrm>
              <a:off x="555840" y="73872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2" name="AutoShape 33"/>
            <p:cNvSpPr/>
            <p:nvPr/>
          </p:nvSpPr>
          <p:spPr>
            <a:xfrm>
              <a:off x="669960" y="7405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3" name="AutoShape 34"/>
            <p:cNvSpPr/>
            <p:nvPr/>
          </p:nvSpPr>
          <p:spPr>
            <a:xfrm>
              <a:off x="780840" y="7495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4" name="AutoShape 35"/>
            <p:cNvSpPr/>
            <p:nvPr/>
          </p:nvSpPr>
          <p:spPr>
            <a:xfrm>
              <a:off x="885960" y="74520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45"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6"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7"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8"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9"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0"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1"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52"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护理交接注意事项</a:t>
            </a:r>
            <a:endParaRPr lang="en-US" sz="3600" b="0" strike="noStrike" spc="-1">
              <a:solidFill>
                <a:srgbClr val="000000"/>
              </a:solidFill>
              <a:latin typeface="Arial"/>
            </a:endParaRPr>
          </a:p>
        </p:txBody>
      </p:sp>
      <p:sp>
        <p:nvSpPr>
          <p:cNvPr id="35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在交接班时详细汇报病人的情况和护理重点，与接班护士进行沟通并确认重要事项。确保信息传递准确，确保病人连续性护理。</a:t>
            </a:r>
            <a:endParaRPr lang="en-US" sz="1800" b="0" strike="noStrike" spc="-1">
              <a:solidFill>
                <a:srgbClr val="000000"/>
              </a:solidFill>
              <a:latin typeface="Arial"/>
            </a:endParaRPr>
          </a:p>
        </p:txBody>
      </p:sp>
      <p:sp>
        <p:nvSpPr>
          <p:cNvPr id="3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57" name="Group 15"/>
          <p:cNvGrpSpPr/>
          <p:nvPr/>
        </p:nvGrpSpPr>
        <p:grpSpPr>
          <a:xfrm>
            <a:off x="431640" y="396000"/>
            <a:ext cx="514800" cy="439200"/>
            <a:chOff x="431640" y="396000"/>
            <a:chExt cx="514800" cy="439200"/>
          </a:xfrm>
        </p:grpSpPr>
        <p:sp>
          <p:nvSpPr>
            <p:cNvPr id="358"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9"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0"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1"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2"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3"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4"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5"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6"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7"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8"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9"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0"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1"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2"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73"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4"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5"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6"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7"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7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https://d.book118.com/208074123060006047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外科护理查房流程</vt:lpstr>
      <vt:lpstr>目录</vt:lpstr>
      <vt:lpstr>第1章 外科护理查房流程简介</vt:lpstr>
      <vt:lpstr>什么是外科护理查房流程？</vt:lpstr>
      <vt:lpstr>外科护理查房流程的核心内容</vt:lpstr>
      <vt:lpstr> </vt:lpstr>
      <vt:lpstr>第2章 外科护理查房流程步骤详解</vt:lpstr>
      <vt:lpstr>观察病人的一般状况和意识水平</vt:lpstr>
      <vt:lpstr> </vt:lpstr>
      <vt:lpstr>总结</vt:lpstr>
      <vt:lpstr>第3章 外科护理查房流程中的护理注意事项</vt:lpstr>
      <vt:lpstr>注意病人的疼痛情况</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2024-09-28T19:34:37.214</cp:lastPrinted>
  <dcterms:created xsi:type="dcterms:W3CDTF">2024-09-28T11:34:37Z</dcterms:created>
  <dcterms:modified xsi:type="dcterms:W3CDTF">2024-09-28T11:34:39Z</dcterms:modified>
</cp:coreProperties>
</file>