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12B821E-F416-4F48-9624-FE1BCE297B8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045DAF6-F097-460D-BC21-B0648CEF032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852DDD8-FDD8-4052-9D8A-8A4A0FB2758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0798F8E-41B4-49FD-BAF0-AC9DC12D908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9D42B32-A5FC-4A6A-8EA7-1A1050A3E61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40B53E4-D46A-4F21-B00D-E2001226B35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7D40128-83F9-416C-9717-A492CD177D7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7DB3088-F08B-4752-83D9-2C9681A975A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0A75490-F8F3-448E-8D21-96E923F732B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C71F9A7-1965-410C-825B-6CCC09AB3AD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648A79C-D5C0-4143-8B2B-8C7AE89E1CD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 Id="rId4" Type="http://schemas.openxmlformats.org/officeDocument/2006/relationships/image" Target="../media/image3.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4.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4.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4.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08077125066006027"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cxnSp>
        <p:nvCxnSpPr>
          <p:cNvPr id="2" name="Connector 2"/>
          <p:cNvCxnSpPr/>
          <p:nvPr/>
        </p:nvCxnSpPr>
        <p:spPr>
          <a:xfrm>
            <a:off x="2182462" y="3823480"/>
            <a:ext cx="7827077" cy="0"/>
          </a:xfrm>
          <a:prstGeom prst="line">
            <a:avLst/>
          </a:prstGeom>
          <a:ln w="9525">
            <a:solidFill>
              <a:srgbClr val="FFFFFF">
                <a:alpha val="100000"/>
              </a:srgbClr>
            </a:solidFill>
            <a:prstDash val="solid"/>
          </a:ln>
        </p:spPr>
      </p:cxnSp>
      <p:pic>
        <p:nvPicPr>
          <p:cNvPr id="3" name="Picture 3"/>
          <p:cNvPicPr>
            <a:picLocks noChangeAspect="1"/>
          </p:cNvPicPr>
          <p:nvPr/>
        </p:nvPicPr>
        <p:blipFill>
          <a:blip r:embed="rId2"/>
          <a:stretch>
            <a:fillRect/>
          </a:stretch>
        </p:blipFill>
        <p:spPr>
          <a:xfrm>
            <a:off x="5" y="2"/>
            <a:ext cx="12191993" cy="1584959"/>
          </a:xfrm>
          <a:prstGeom prst="rect">
            <a:avLst/>
          </a:prstGeom>
        </p:spPr>
      </p:pic>
      <p:pic>
        <p:nvPicPr>
          <p:cNvPr id="4" name="Picture 4"/>
          <p:cNvPicPr>
            <a:picLocks noChangeAspect="1"/>
          </p:cNvPicPr>
          <p:nvPr/>
        </p:nvPicPr>
        <p:blipFill>
          <a:blip r:embed="rId3"/>
          <a:stretch>
            <a:fillRect/>
          </a:stretch>
        </p:blipFill>
        <p:spPr>
          <a:xfrm>
            <a:off x="0" y="5833872"/>
            <a:ext cx="12192000" cy="1024128"/>
          </a:xfrm>
          <a:prstGeom prst="rect">
            <a:avLst/>
          </a:prstGeom>
        </p:spPr>
      </p:pic>
      <p:sp>
        <p:nvSpPr>
          <p:cNvPr id="5" name="TextBox 5"/>
          <p:cNvSpPr txBox="1"/>
          <p:nvPr/>
        </p:nvSpPr>
        <p:spPr>
          <a:xfrm>
            <a:off x="1975806" y="2788085"/>
            <a:ext cx="8240388" cy="862965"/>
          </a:xfrm>
          <a:prstGeom prst="rect">
            <a:avLst/>
          </a:prstGeom>
        </p:spPr>
        <p:txBody>
          <a:bodyPr vert="horz" wrap="square" lIns="91440" tIns="45720" rIns="91440" bIns="45720" rtlCol="0" anchor="b"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050" b="1">
                <a:solidFill>
                  <a:srgbClr val="FFFFFF">
                    <a:alpha val="100000"/>
                  </a:srgbClr>
                </a:solidFill>
                <a:latin typeface="Microsoft Yahei"/>
                <a:ea typeface="Microsoft Yahei"/>
                <a:cs typeface="Microsoft Yahei"/>
              </a:rPr>
              <a:t>《发酵过程动力学》ppt课件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rot="1800000">
            <a:off x="-2466408" y="749879"/>
            <a:ext cx="5828632" cy="5828632"/>
          </a:xfrm>
          <a:prstGeom prst="roundRect">
            <a:avLst>
              <a:gd name="adj" fmla="val 8367"/>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2700000">
            <a:off x="-2472177" y="514684"/>
            <a:ext cx="5828632" cy="5828632"/>
          </a:xfrm>
          <a:prstGeom prst="roundRect">
            <a:avLst>
              <a:gd name="adj" fmla="val 83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5044057" y="932800"/>
            <a:ext cx="6350425" cy="4992399"/>
          </a:xfrm>
          <a:prstGeom prst="rect">
            <a:avLst/>
          </a:prstGeom>
        </p:spPr>
        <p:txBody>
          <a:bodyPr vert="horz" wrap="square" lIns="95250" tIns="95250" rIns="47625" bIns="952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发酵过程动力学概述</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发酵过程动力学原理</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发酵过程动力学模型</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发酵过程动力学实验方法</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发酵过程动力学应用</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展望与未来研究方向</a:t>
            </a:r>
          </a:p>
        </p:txBody>
      </p:sp>
      <p:sp>
        <p:nvSpPr>
          <p:cNvPr id="5" name="TextBox 5"/>
          <p:cNvSpPr txBox="1"/>
          <p:nvPr/>
        </p:nvSpPr>
        <p:spPr>
          <a:xfrm>
            <a:off x="1024327" y="2845118"/>
            <a:ext cx="2621378" cy="116776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pPr>
            <a:r>
              <a:rPr lang="en-US" sz="6600" b="1">
                <a:solidFill>
                  <a:srgbClr val="FFFFFF">
                    <a:alpha val="100000"/>
                  </a:srgbClr>
                </a:solidFill>
                <a:latin typeface="Microsoft Yahei"/>
                <a:ea typeface="Microsoft Yahei"/>
                <a:cs typeface="Microsoft Yahei"/>
              </a:rPr>
              <a:t>目录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081312" y="881760"/>
            <a:ext cx="4145173" cy="1503638"/>
            <a:chOff x="4081312" y="881760"/>
            <a:chExt cx="4145173" cy="1503638"/>
          </a:xfrm>
        </p:grpSpPr>
        <p:sp>
          <p:nvSpPr>
            <p:cNvPr id="7" name="TextBox 7"/>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01</a:t>
              </a:r>
            </a:p>
          </p:txBody>
        </p:sp>
      </p:grpSp>
      <p:sp>
        <p:nvSpPr>
          <p:cNvPr id="8" name="TextBox 8"/>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发酵过程动力学概述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定义与特点</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定义</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发酵过程动力学是研究发酵过程中生物反应速率和反应进程变化规律的科学。</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特点</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涉及微生物生长、底物消耗、产物生成等多个方面，通过数学模型描述生物反应过程，为优化发酵工艺提供理论依据。</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促进科学研究</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为微生物生理学、生物化学、酶学等领域的研究提供基础数据和理论支持。</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提高发酵效率</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通过优化发酵工艺条件，降低能耗和资源消耗，提高发酵效率和产物产量。</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指导生产实践</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为实际生产提供理论支持，帮助解决发酵过程中遇到的问题，提高产品质量和稳定性。</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发酵过程动力学的重要性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1209188" y="1082466"/>
            <a:ext cx="0" cy="5775534"/>
          </a:xfrm>
          <a:prstGeom prst="line">
            <a:avLst/>
          </a:prstGeom>
          <a:ln w="1905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873196" y="1332346"/>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8282" y="1447432"/>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52036" y="1308906"/>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1919801" y="147390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152036" y="306732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1919801" y="323232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2152036" y="482574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5400000">
            <a:off x="1919801" y="4990741"/>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373184" y="1262276"/>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早期研究</a:t>
            </a:r>
          </a:p>
        </p:txBody>
      </p:sp>
      <p:sp>
        <p:nvSpPr>
          <p:cNvPr id="12" name="TextBox 12"/>
          <p:cNvSpPr txBox="1"/>
          <p:nvPr/>
        </p:nvSpPr>
        <p:spPr>
          <a:xfrm>
            <a:off x="2272823" y="2048316"/>
            <a:ext cx="8972550"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早在19世纪末，人们就开始对发酵过程进行初步研究，主要关注单一因素对发酵的影响。</a:t>
            </a:r>
          </a:p>
        </p:txBody>
      </p:sp>
      <p:sp>
        <p:nvSpPr>
          <p:cNvPr id="13" name="TextBox 13"/>
          <p:cNvSpPr txBox="1"/>
          <p:nvPr/>
        </p:nvSpPr>
        <p:spPr>
          <a:xfrm>
            <a:off x="2393609" y="3024192"/>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现代发展</a:t>
            </a:r>
          </a:p>
        </p:txBody>
      </p:sp>
      <p:sp>
        <p:nvSpPr>
          <p:cNvPr id="14" name="TextBox 14"/>
          <p:cNvSpPr txBox="1"/>
          <p:nvPr/>
        </p:nvSpPr>
        <p:spPr>
          <a:xfrm>
            <a:off x="2272823" y="3785029"/>
            <a:ext cx="8943975"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随着计算机技术和数学模型理论的进步，20世纪中叶开始，人们开始对发酵过程进行更深入的研究，建立复杂的数学模型来描述生物反应过程。</a:t>
            </a:r>
          </a:p>
        </p:txBody>
      </p:sp>
      <p:sp>
        <p:nvSpPr>
          <p:cNvPr id="15" name="TextBox 15"/>
          <p:cNvSpPr txBox="1"/>
          <p:nvPr/>
        </p:nvSpPr>
        <p:spPr>
          <a:xfrm>
            <a:off x="2430185" y="4789171"/>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当前研究</a:t>
            </a:r>
          </a:p>
        </p:txBody>
      </p:sp>
      <p:sp>
        <p:nvSpPr>
          <p:cNvPr id="16" name="TextBox 16"/>
          <p:cNvSpPr txBox="1"/>
          <p:nvPr/>
        </p:nvSpPr>
        <p:spPr>
          <a:xfrm>
            <a:off x="2291111" y="5543449"/>
            <a:ext cx="8915400" cy="962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目前，发酵过程动力学研究已经取得了长足的进展，广泛应用于工业生产、生物能源、生物制药等领域。同时，随着基因组学、代谢组学等新兴学科的发展，对发酵过程动力学的理解将更加深入。</a:t>
            </a:r>
          </a:p>
        </p:txBody>
      </p:sp>
      <p:sp>
        <p:nvSpPr>
          <p:cNvPr id="17" name="AutoShape 17"/>
          <p:cNvSpPr/>
          <p:nvPr/>
        </p:nvSpPr>
        <p:spPr>
          <a:xfrm>
            <a:off x="873196" y="306732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88282" y="318241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873196" y="482574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88282" y="494083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发酵过程动力学的发展历程</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081312" y="881760"/>
            <a:ext cx="4145173" cy="1503638"/>
            <a:chOff x="4081312" y="881760"/>
            <a:chExt cx="4145173" cy="1503638"/>
          </a:xfrm>
        </p:grpSpPr>
        <p:sp>
          <p:nvSpPr>
            <p:cNvPr id="7" name="TextBox 7"/>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02</a:t>
              </a:r>
            </a:p>
          </p:txBody>
        </p:sp>
      </p:grpSp>
      <p:sp>
        <p:nvSpPr>
          <p:cNvPr id="8" name="TextBox 8"/>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发酵过程动力学原理</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研究微生物生长速率的数学模型，包括生长速率与底物浓度、温度等因素的关系。</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微生物生长速率</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2500" r="12500"/>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生长阶段</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1743" r="1174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生长限制因素</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2500" r="12500"/>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介绍微生物生长的延迟期、对数生长期、减速期和静止期，以及各阶段的特点和影响因素。</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探讨影响微生物生长的各种限制因素，如营养物质、温度、pH等。</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微生物生长动力学</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分析底物浓度在发酵过程中的变化规律，以及底物浓度对微生物生长和产物生成的影响。</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底物浓度变化</a:t>
            </a:r>
          </a:p>
        </p:txBody>
      </p:sp>
      <p:pic>
        <p:nvPicPr>
          <p:cNvPr id="5" name="Picture 5"/>
          <p:cNvPicPr>
            <a:picLocks noChangeAspect="1"/>
          </p:cNvPicPr>
          <p:nvPr/>
        </p:nvPicPr>
        <p:blipFill>
          <a:blip r:embed="rId2"/>
          <a:srcRect l="12500" r="12500"/>
          <a:stretch>
            <a:fillRect/>
          </a:stretch>
        </p:blipFill>
        <p:spPr>
          <a:xfrm>
            <a:off x="6096000" y="1153983"/>
            <a:ext cx="5194482"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建立底物消耗速率的数学模型，包括底物消耗速率与微生物生长速率、底物浓度等因素的关系。</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底物消耗速率</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讨论底物浓度过低或过高对发酵过程的影响，以及如何通过控制底物浓度来优化发酵过程。</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底物限制</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底物消耗动力学</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454963" y="1569535"/>
            <a:ext cx="4219249"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产品生成速率</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研究产品生成的数学模型，包括产品生成速率与微生物生长速率、底物浓度、温度等因素的关系。</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产物积累</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分析产物在发酵过程中的积累规律，以及如何通过控制发酵条件来提高产物产量。</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产物种类</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介绍不同类型发酵产物的生成过程和动力学模型，如酒精、乳酸等。</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产品生成动力学</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5012267" y="3720618"/>
            <a:ext cx="2167467" cy="2120348"/>
          </a:xfrm>
          <a:custGeom>
            <a:rect l="l" t="t" r="r" b="b"/>
            <a:pathLst>
              <a:path w="1905000" h="1905000">
                <a:moveTo>
                  <a:pt x="0" y="0"/>
                </a:moveTo>
                <a:lnTo>
                  <a:pt x="952500" y="1647825"/>
                </a:lnTo>
                <a:lnTo>
                  <a:pt x="1905000"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49697"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776918"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012267" y="171109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743787" y="3022600"/>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7259206">
            <a:off x="6589098" y="4674355"/>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7221168">
            <a:off x="4910864" y="4658432"/>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6818377" y="3284051"/>
            <a:ext cx="4107349"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10897278" y="3216317"/>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996324" y="1208023"/>
            <a:ext cx="390095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代谢产物生成速率</a:t>
            </a:r>
          </a:p>
        </p:txBody>
      </p:sp>
      <p:sp>
        <p:nvSpPr>
          <p:cNvPr id="12" name="TextBox 12"/>
          <p:cNvSpPr txBox="1"/>
          <p:nvPr/>
        </p:nvSpPr>
        <p:spPr>
          <a:xfrm>
            <a:off x="6996324" y="2047219"/>
            <a:ext cx="405267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研究代谢产物生成的数学模型，包括代谢产物生成速率与微生物生长速率、底物浓度等因素的关系。</a:t>
            </a:r>
          </a:p>
        </p:txBody>
      </p:sp>
      <p:sp>
        <p:nvSpPr>
          <p:cNvPr id="13" name="TextBox 13"/>
          <p:cNvSpPr txBox="1"/>
          <p:nvPr/>
        </p:nvSpPr>
        <p:spPr>
          <a:xfrm>
            <a:off x="8129334" y="3502152"/>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代谢调控</a:t>
            </a:r>
          </a:p>
        </p:txBody>
      </p:sp>
      <p:sp>
        <p:nvSpPr>
          <p:cNvPr id="14" name="TextBox 14"/>
          <p:cNvSpPr txBox="1"/>
          <p:nvPr/>
        </p:nvSpPr>
        <p:spPr>
          <a:xfrm>
            <a:off x="8141526" y="4429391"/>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探讨细胞代谢产物的生成与细胞代谢调控之间的关系，以及如何通过代谢工程手段来优化细胞代谢产物的生成。</a:t>
            </a:r>
          </a:p>
        </p:txBody>
      </p:sp>
      <p:cxnSp>
        <p:nvCxnSpPr>
          <p:cNvPr id="15" name="Connector 15"/>
          <p:cNvCxnSpPr/>
          <p:nvPr/>
        </p:nvCxnSpPr>
        <p:spPr>
          <a:xfrm>
            <a:off x="7345623" y="5627624"/>
            <a:ext cx="4107349"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6" name="AutoShape 16"/>
          <p:cNvSpPr/>
          <p:nvPr/>
        </p:nvSpPr>
        <p:spPr>
          <a:xfrm>
            <a:off x="11424524" y="5559891"/>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904945" y="4589949"/>
            <a:ext cx="3793067"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8" name="AutoShape 18"/>
          <p:cNvSpPr/>
          <p:nvPr/>
        </p:nvSpPr>
        <p:spPr>
          <a:xfrm>
            <a:off x="904945" y="4510024"/>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869006" y="2296376"/>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细胞代谢产物种类</a:t>
            </a:r>
          </a:p>
        </p:txBody>
      </p:sp>
      <p:sp>
        <p:nvSpPr>
          <p:cNvPr id="20" name="TextBox 20"/>
          <p:cNvSpPr txBox="1"/>
          <p:nvPr/>
        </p:nvSpPr>
        <p:spPr>
          <a:xfrm>
            <a:off x="869006" y="3223615"/>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介绍常见的细胞代谢产物，如氨基酸、维生素、核酸等。</a:t>
            </a:r>
          </a:p>
        </p:txBody>
      </p:sp>
      <p:sp>
        <p:nvSpPr>
          <p:cNvPr id="21" name="Freeform 21"/>
          <p:cNvSpPr/>
          <p:nvPr/>
        </p:nvSpPr>
        <p:spPr>
          <a:xfrm>
            <a:off x="5786411" y="3999944"/>
            <a:ext cx="661803" cy="66180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细胞代谢产物生成动力学</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081312" y="881760"/>
            <a:ext cx="4145173" cy="1503638"/>
            <a:chOff x="4081312" y="881760"/>
            <a:chExt cx="4145173" cy="1503638"/>
          </a:xfrm>
        </p:grpSpPr>
        <p:sp>
          <p:nvSpPr>
            <p:cNvPr id="7" name="TextBox 7"/>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03</a:t>
              </a:r>
            </a:p>
          </p:txBody>
        </p:sp>
      </p:grpSp>
      <p:sp>
        <p:nvSpPr>
          <p:cNvPr id="8" name="TextBox 8"/>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发酵过程动力学模型</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2789747" y="1388509"/>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467252" y="1671934"/>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微生物生长模型描述了微生物在发酵过程中的生长规律，包括菌体密度的变化、生长速率的计算等。</a:t>
            </a:r>
          </a:p>
        </p:txBody>
      </p:sp>
      <p:sp>
        <p:nvSpPr>
          <p:cNvPr id="4" name="AutoShape 4"/>
          <p:cNvSpPr/>
          <p:nvPr/>
        </p:nvSpPr>
        <p:spPr>
          <a:xfrm>
            <a:off x="1491031" y="3030193"/>
            <a:ext cx="8008040" cy="126796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643863" y="3325809"/>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常见的微生物生长模型有Monod模型、Haldane模型和Richards模型等，这些模型通过数学公式来描述微生物生长与底物浓度之间的关系。</a:t>
            </a:r>
          </a:p>
        </p:txBody>
      </p:sp>
      <p:pic>
        <p:nvPicPr>
          <p:cNvPr id="6" name="Picture 6"/>
          <p:cNvPicPr>
            <a:picLocks noChangeAspect="1"/>
          </p:cNvPicPr>
          <p:nvPr/>
        </p:nvPicPr>
        <p:blipFill>
          <a:blip r:embed="rId2"/>
          <a:srcRect t="7848" b="7848"/>
          <a:stretch>
            <a:fillRect/>
          </a:stretch>
        </p:blipFill>
        <p:spPr>
          <a:xfrm>
            <a:off x="539110" y="1388509"/>
            <a:ext cx="2256056" cy="1267968"/>
          </a:xfrm>
          <a:prstGeom prst="rect">
            <a:avLst/>
          </a:prstGeom>
        </p:spPr>
      </p:pic>
      <p:pic>
        <p:nvPicPr>
          <p:cNvPr id="7" name="Picture 7"/>
          <p:cNvPicPr>
            <a:picLocks noChangeAspect="1"/>
          </p:cNvPicPr>
          <p:nvPr/>
        </p:nvPicPr>
        <p:blipFill>
          <a:blip r:embed="rId3"/>
          <a:srcRect t="19260" b="19260"/>
          <a:stretch>
            <a:fillRect/>
          </a:stretch>
        </p:blipFill>
        <p:spPr>
          <a:xfrm>
            <a:off x="9486879" y="3030193"/>
            <a:ext cx="2256056" cy="1267968"/>
          </a:xfrm>
          <a:prstGeom prst="rect">
            <a:avLst/>
          </a:prstGeom>
        </p:spPr>
      </p:pic>
      <p:sp>
        <p:nvSpPr>
          <p:cNvPr id="8" name="AutoShape 8"/>
          <p:cNvSpPr/>
          <p:nvPr/>
        </p:nvSpPr>
        <p:spPr>
          <a:xfrm>
            <a:off x="2795409" y="4664094"/>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472914" y="4947518"/>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微生物生长模型的建立需要实验数据支持，通过实验测定不同底物浓度下的菌体生长速率，从而确定模型参数。</a:t>
            </a:r>
          </a:p>
        </p:txBody>
      </p:sp>
      <p:pic>
        <p:nvPicPr>
          <p:cNvPr id="10" name="Picture 10"/>
          <p:cNvPicPr>
            <a:picLocks noChangeAspect="1"/>
          </p:cNvPicPr>
          <p:nvPr/>
        </p:nvPicPr>
        <p:blipFill>
          <a:blip r:embed="rId4"/>
          <a:srcRect t="22086" b="22086"/>
          <a:stretch>
            <a:fillRect/>
          </a:stretch>
        </p:blipFill>
        <p:spPr>
          <a:xfrm>
            <a:off x="544772" y="4664094"/>
            <a:ext cx="2256056" cy="1267968"/>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微生物生长模型</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444001" y="1600152"/>
            <a:ext cx="6918594" cy="1211501"/>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079755" y="1600151"/>
            <a:ext cx="1922776" cy="161259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2079755" y="3212750"/>
            <a:ext cx="6918594" cy="1211501"/>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8439820" y="3012201"/>
            <a:ext cx="1922776" cy="161259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3444001" y="4825344"/>
            <a:ext cx="6918594" cy="1211501"/>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079755" y="4424248"/>
            <a:ext cx="1922776" cy="161259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底物消耗模型</a:t>
              </a:r>
            </a:p>
          </p:txBody>
        </p:sp>
      </p:grpSp>
      <p:sp>
        <p:nvSpPr>
          <p:cNvPr id="30" name="Freeform 30"/>
          <p:cNvSpPr/>
          <p:nvPr/>
        </p:nvSpPr>
        <p:spPr>
          <a:xfrm>
            <a:off x="2600086" y="1951546"/>
            <a:ext cx="843915" cy="860108"/>
          </a:xfrm>
          <a:custGeom>
            <a:rect l="l" t="t" r="r" b="b"/>
            <a:pathLst>
              <a:path w="68" h="69">
                <a:moveTo>
                  <a:pt x="65" y="29"/>
                </a:moveTo>
                <a:cubicBezTo>
                  <a:pt x="67" y="30"/>
                  <a:pt x="68" y="32"/>
                  <a:pt x="68" y="34"/>
                </a:cubicBezTo>
                <a:cubicBezTo>
                  <a:pt x="68" y="63"/>
                  <a:pt x="68" y="63"/>
                  <a:pt x="68" y="63"/>
                </a:cubicBezTo>
                <a:cubicBezTo>
                  <a:pt x="68" y="66"/>
                  <a:pt x="65" y="69"/>
                  <a:pt x="61" y="69"/>
                </a:cubicBezTo>
                <a:cubicBezTo>
                  <a:pt x="7" y="69"/>
                  <a:pt x="7" y="69"/>
                  <a:pt x="7" y="69"/>
                </a:cubicBezTo>
                <a:cubicBezTo>
                  <a:pt x="3" y="69"/>
                  <a:pt x="0" y="66"/>
                  <a:pt x="0" y="63"/>
                </a:cubicBezTo>
                <a:cubicBezTo>
                  <a:pt x="0" y="34"/>
                  <a:pt x="0" y="34"/>
                  <a:pt x="0" y="34"/>
                </a:cubicBezTo>
                <a:cubicBezTo>
                  <a:pt x="0" y="33"/>
                  <a:pt x="1" y="31"/>
                  <a:pt x="2" y="30"/>
                </a:cubicBezTo>
                <a:cubicBezTo>
                  <a:pt x="2" y="30"/>
                  <a:pt x="2" y="30"/>
                  <a:pt x="2" y="30"/>
                </a:cubicBezTo>
                <a:cubicBezTo>
                  <a:pt x="2" y="30"/>
                  <a:pt x="2" y="30"/>
                  <a:pt x="2" y="30"/>
                </a:cubicBezTo>
                <a:cubicBezTo>
                  <a:pt x="2" y="29"/>
                  <a:pt x="2" y="29"/>
                  <a:pt x="2" y="29"/>
                </a:cubicBezTo>
                <a:cubicBezTo>
                  <a:pt x="30" y="2"/>
                  <a:pt x="30" y="2"/>
                  <a:pt x="30" y="2"/>
                </a:cubicBezTo>
                <a:cubicBezTo>
                  <a:pt x="33" y="0"/>
                  <a:pt x="35" y="0"/>
                  <a:pt x="38" y="2"/>
                </a:cubicBezTo>
                <a:cubicBezTo>
                  <a:pt x="65" y="29"/>
                  <a:pt x="65" y="29"/>
                  <a:pt x="65" y="29"/>
                </a:cubicBezTo>
                <a:close/>
                <a:moveTo>
                  <a:pt x="12" y="22"/>
                </a:moveTo>
                <a:cubicBezTo>
                  <a:pt x="12" y="39"/>
                  <a:pt x="12" y="39"/>
                  <a:pt x="12" y="39"/>
                </a:cubicBezTo>
                <a:cubicBezTo>
                  <a:pt x="34" y="56"/>
                  <a:pt x="34" y="56"/>
                  <a:pt x="34" y="56"/>
                </a:cubicBezTo>
                <a:cubicBezTo>
                  <a:pt x="55" y="40"/>
                  <a:pt x="55" y="40"/>
                  <a:pt x="55" y="40"/>
                </a:cubicBezTo>
                <a:cubicBezTo>
                  <a:pt x="55" y="22"/>
                  <a:pt x="55" y="22"/>
                  <a:pt x="55" y="22"/>
                </a:cubicBezTo>
                <a:cubicBezTo>
                  <a:pt x="12" y="22"/>
                  <a:pt x="12" y="22"/>
                  <a:pt x="12" y="22"/>
                </a:cubicBezTo>
                <a:close/>
                <a:moveTo>
                  <a:pt x="19" y="26"/>
                </a:moveTo>
                <a:cubicBezTo>
                  <a:pt x="19" y="29"/>
                  <a:pt x="19" y="29"/>
                  <a:pt x="19" y="29"/>
                </a:cubicBezTo>
                <a:cubicBezTo>
                  <a:pt x="48" y="29"/>
                  <a:pt x="48" y="29"/>
                  <a:pt x="48" y="29"/>
                </a:cubicBezTo>
                <a:cubicBezTo>
                  <a:pt x="48" y="26"/>
                  <a:pt x="48" y="26"/>
                  <a:pt x="48" y="26"/>
                </a:cubicBezTo>
                <a:cubicBezTo>
                  <a:pt x="19" y="26"/>
                  <a:pt x="19" y="26"/>
                  <a:pt x="19" y="26"/>
                </a:cubicBezTo>
                <a:close/>
                <a:moveTo>
                  <a:pt x="19" y="38"/>
                </a:moveTo>
                <a:cubicBezTo>
                  <a:pt x="19" y="41"/>
                  <a:pt x="19" y="41"/>
                  <a:pt x="19" y="41"/>
                </a:cubicBezTo>
                <a:cubicBezTo>
                  <a:pt x="48" y="41"/>
                  <a:pt x="48" y="41"/>
                  <a:pt x="48" y="41"/>
                </a:cubicBezTo>
                <a:cubicBezTo>
                  <a:pt x="48" y="38"/>
                  <a:pt x="48" y="38"/>
                  <a:pt x="48" y="38"/>
                </a:cubicBezTo>
                <a:cubicBezTo>
                  <a:pt x="19" y="38"/>
                  <a:pt x="19" y="38"/>
                  <a:pt x="19" y="38"/>
                </a:cubicBezTo>
                <a:close/>
                <a:moveTo>
                  <a:pt x="19" y="32"/>
                </a:moveTo>
                <a:cubicBezTo>
                  <a:pt x="19" y="35"/>
                  <a:pt x="19" y="35"/>
                  <a:pt x="19" y="35"/>
                </a:cubicBezTo>
                <a:cubicBezTo>
                  <a:pt x="48" y="35"/>
                  <a:pt x="48" y="35"/>
                  <a:pt x="48" y="35"/>
                </a:cubicBezTo>
                <a:cubicBezTo>
                  <a:pt x="48" y="32"/>
                  <a:pt x="48" y="32"/>
                  <a:pt x="48" y="32"/>
                </a:cubicBezTo>
                <a:cubicBezTo>
                  <a:pt x="19" y="32"/>
                  <a:pt x="19" y="32"/>
                  <a:pt x="19" y="32"/>
                </a:cubicBezTo>
                <a:close/>
                <a:moveTo>
                  <a:pt x="8" y="65"/>
                </a:moveTo>
                <a:cubicBezTo>
                  <a:pt x="21" y="52"/>
                  <a:pt x="21" y="52"/>
                  <a:pt x="21" y="52"/>
                </a:cubicBezTo>
                <a:cubicBezTo>
                  <a:pt x="22" y="52"/>
                  <a:pt x="22" y="51"/>
                  <a:pt x="21" y="50"/>
                </a:cubicBezTo>
                <a:cubicBezTo>
                  <a:pt x="21" y="49"/>
                  <a:pt x="20" y="49"/>
                  <a:pt x="19" y="50"/>
                </a:cubicBezTo>
                <a:cubicBezTo>
                  <a:pt x="6" y="63"/>
                  <a:pt x="6" y="63"/>
                  <a:pt x="6" y="63"/>
                </a:cubicBezTo>
                <a:cubicBezTo>
                  <a:pt x="5" y="64"/>
                  <a:pt x="5" y="64"/>
                  <a:pt x="6" y="65"/>
                </a:cubicBezTo>
                <a:cubicBezTo>
                  <a:pt x="6" y="66"/>
                  <a:pt x="7" y="66"/>
                  <a:pt x="8" y="65"/>
                </a:cubicBezTo>
                <a:close/>
                <a:moveTo>
                  <a:pt x="63" y="63"/>
                </a:moveTo>
                <a:cubicBezTo>
                  <a:pt x="50" y="50"/>
                  <a:pt x="50" y="50"/>
                  <a:pt x="50" y="50"/>
                </a:cubicBezTo>
                <a:cubicBezTo>
                  <a:pt x="49" y="49"/>
                  <a:pt x="48" y="49"/>
                  <a:pt x="48" y="50"/>
                </a:cubicBezTo>
                <a:cubicBezTo>
                  <a:pt x="47" y="51"/>
                  <a:pt x="47" y="52"/>
                  <a:pt x="48" y="52"/>
                </a:cubicBezTo>
                <a:cubicBezTo>
                  <a:pt x="61" y="65"/>
                  <a:pt x="61" y="65"/>
                  <a:pt x="61" y="65"/>
                </a:cubicBezTo>
                <a:cubicBezTo>
                  <a:pt x="62" y="66"/>
                  <a:pt x="63" y="66"/>
                  <a:pt x="64" y="65"/>
                </a:cubicBezTo>
                <a:cubicBezTo>
                  <a:pt x="64" y="64"/>
                  <a:pt x="64" y="64"/>
                  <a:pt x="63" y="63"/>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8998349" y="3304525"/>
            <a:ext cx="857250" cy="857250"/>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2648637" y="4816650"/>
            <a:ext cx="857250" cy="857250"/>
          </a:xfrm>
          <a:custGeom>
            <a:rect l="l" t="t" r="r" b="b"/>
            <a:pathLst>
              <a:path w="304800" h="304800">
                <a:moveTo>
                  <a:pt x="81229" y="194615"/>
                </a:moveTo>
                <a:cubicBezTo>
                  <a:pt x="74981" y="196987"/>
                  <a:pt x="67751" y="198358"/>
                  <a:pt x="60208" y="198358"/>
                </a:cubicBezTo>
                <a:cubicBezTo>
                  <a:pt x="26537" y="198358"/>
                  <a:pt x="-752" y="171069"/>
                  <a:pt x="-752" y="137398"/>
                </a:cubicBezTo>
                <a:cubicBezTo>
                  <a:pt x="-752" y="108871"/>
                  <a:pt x="18840" y="84925"/>
                  <a:pt x="45301" y="78276"/>
                </a:cubicBezTo>
                <a:lnTo>
                  <a:pt x="45720" y="78191"/>
                </a:lnTo>
                <a:lnTo>
                  <a:pt x="45720" y="76210"/>
                </a:lnTo>
                <a:cubicBezTo>
                  <a:pt x="45720" y="76190"/>
                  <a:pt x="45720" y="76171"/>
                  <a:pt x="45720" y="76152"/>
                </a:cubicBezTo>
                <a:cubicBezTo>
                  <a:pt x="45720" y="42481"/>
                  <a:pt x="73009" y="15192"/>
                  <a:pt x="106680" y="15192"/>
                </a:cubicBezTo>
                <a:cubicBezTo>
                  <a:pt x="116148" y="15192"/>
                  <a:pt x="125111" y="17355"/>
                  <a:pt x="133102" y="21203"/>
                </a:cubicBezTo>
                <a:lnTo>
                  <a:pt x="132740" y="21041"/>
                </a:lnTo>
                <a:cubicBezTo>
                  <a:pt x="142580" y="8153"/>
                  <a:pt x="157953" y="-86"/>
                  <a:pt x="175250" y="-86"/>
                </a:cubicBezTo>
                <a:cubicBezTo>
                  <a:pt x="202273" y="-86"/>
                  <a:pt x="224600" y="20002"/>
                  <a:pt x="228114" y="46063"/>
                </a:cubicBezTo>
                <a:lnTo>
                  <a:pt x="228143" y="46339"/>
                </a:lnTo>
                <a:cubicBezTo>
                  <a:pt x="243964" y="49454"/>
                  <a:pt x="256127" y="62036"/>
                  <a:pt x="258594" y="77819"/>
                </a:cubicBezTo>
                <a:lnTo>
                  <a:pt x="258623" y="78038"/>
                </a:lnTo>
                <a:cubicBezTo>
                  <a:pt x="285255" y="84953"/>
                  <a:pt x="304610" y="108785"/>
                  <a:pt x="304610" y="137131"/>
                </a:cubicBezTo>
                <a:cubicBezTo>
                  <a:pt x="304610" y="170802"/>
                  <a:pt x="277320" y="198091"/>
                  <a:pt x="243649" y="198091"/>
                </a:cubicBezTo>
                <a:cubicBezTo>
                  <a:pt x="234134" y="198091"/>
                  <a:pt x="225133" y="195910"/>
                  <a:pt x="217113" y="192024"/>
                </a:cubicBezTo>
                <a:lnTo>
                  <a:pt x="217475" y="192186"/>
                </a:lnTo>
                <a:cubicBezTo>
                  <a:pt x="209226" y="205435"/>
                  <a:pt x="197406" y="215779"/>
                  <a:pt x="183366" y="222018"/>
                </a:cubicBezTo>
                <a:lnTo>
                  <a:pt x="182880" y="222209"/>
                </a:lnTo>
                <a:lnTo>
                  <a:pt x="182880" y="274330"/>
                </a:lnTo>
                <a:lnTo>
                  <a:pt x="213360" y="289570"/>
                </a:lnTo>
                <a:lnTo>
                  <a:pt x="213360" y="304810"/>
                </a:lnTo>
                <a:lnTo>
                  <a:pt x="91440" y="304810"/>
                </a:lnTo>
                <a:lnTo>
                  <a:pt x="91440" y="289570"/>
                </a:lnTo>
                <a:lnTo>
                  <a:pt x="121920" y="274330"/>
                </a:lnTo>
                <a:lnTo>
                  <a:pt x="121920" y="228610"/>
                </a:lnTo>
                <a:lnTo>
                  <a:pt x="81229" y="194624"/>
                </a:lnTo>
                <a:close/>
                <a:moveTo>
                  <a:pt x="76200" y="152400"/>
                </a:moveTo>
                <a:lnTo>
                  <a:pt x="121920" y="198120"/>
                </a:lnTo>
                <a:lnTo>
                  <a:pt x="121920" y="152400"/>
                </a:lnTo>
                <a:lnTo>
                  <a:pt x="7620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3" name="Group 33"/>
          <p:cNvGrpSpPr/>
          <p:nvPr/>
        </p:nvGrpSpPr>
        <p:grpSpPr>
          <a:xfrm>
            <a:off x="4068198" y="1804533"/>
            <a:ext cx="6294397" cy="802744"/>
            <a:chOff x="4068198" y="1804533"/>
            <a:chExt cx="6294397" cy="802744"/>
          </a:xfrm>
        </p:grpSpPr>
        <p:sp>
          <p:nvSpPr>
            <p:cNvPr id="34" name="TextBox 34"/>
            <p:cNvSpPr txBox="1"/>
            <p:nvPr/>
          </p:nvSpPr>
          <p:spPr>
            <a:xfrm>
              <a:off x="4068198" y="1804533"/>
              <a:ext cx="6294397"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底物消耗模型描述了底物在发酵过程中的消耗规律，包括底物浓度的变化、消耗速率的计算等。</a:t>
              </a:r>
            </a:p>
          </p:txBody>
        </p:sp>
      </p:grpSp>
      <p:grpSp>
        <p:nvGrpSpPr>
          <p:cNvPr id="35" name="Group 35"/>
          <p:cNvGrpSpPr/>
          <p:nvPr/>
        </p:nvGrpSpPr>
        <p:grpSpPr>
          <a:xfrm>
            <a:off x="2102790" y="3417125"/>
            <a:ext cx="6294397" cy="802744"/>
            <a:chOff x="2102790" y="3417125"/>
            <a:chExt cx="6294397" cy="802744"/>
          </a:xfrm>
        </p:grpSpPr>
        <p:sp>
          <p:nvSpPr>
            <p:cNvPr id="36" name="TextBox 36"/>
            <p:cNvSpPr txBox="1"/>
            <p:nvPr/>
          </p:nvSpPr>
          <p:spPr>
            <a:xfrm>
              <a:off x="2102790" y="3417125"/>
              <a:ext cx="6294397"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底物消耗与微生物生长密切相关，通常根据微生物生长模型来推导底物消耗模型。</a:t>
              </a:r>
            </a:p>
          </p:txBody>
        </p:sp>
      </p:grpSp>
      <p:grpSp>
        <p:nvGrpSpPr>
          <p:cNvPr id="37" name="Group 37"/>
          <p:cNvGrpSpPr/>
          <p:nvPr/>
        </p:nvGrpSpPr>
        <p:grpSpPr>
          <a:xfrm>
            <a:off x="4025566" y="5029724"/>
            <a:ext cx="6294397" cy="802744"/>
            <a:chOff x="4025566" y="5029724"/>
            <a:chExt cx="6294397" cy="802744"/>
          </a:xfrm>
        </p:grpSpPr>
        <p:sp>
          <p:nvSpPr>
            <p:cNvPr id="38" name="TextBox 38"/>
            <p:cNvSpPr txBox="1"/>
            <p:nvPr/>
          </p:nvSpPr>
          <p:spPr>
            <a:xfrm>
              <a:off x="4025566" y="5029724"/>
              <a:ext cx="6294397"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底物消耗模型的建立也需要实验数据支持，通过实验测定不同时间点的底物浓度，从而确定模型参数。</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https://d.book118.com/208077125066006027</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BEF"/>
      </a:lt1>
      <a:dk2>
        <a:srgbClr val="351E00"/>
      </a:dk2>
      <a:lt2>
        <a:srgbClr val="FFFFFF"/>
      </a:lt2>
      <a:accent1>
        <a:srgbClr val="FF6D1B"/>
      </a:accent1>
      <a:accent2>
        <a:srgbClr val="FF9000"/>
      </a:accent2>
      <a:accent3>
        <a:srgbClr val="C76900"/>
      </a:accent3>
      <a:accent4>
        <a:srgbClr val="FF6E40"/>
      </a:accent4>
      <a:accent5>
        <a:srgbClr val="FF855E"/>
      </a:accent5>
      <a:accent6>
        <a:srgbClr val="B993D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76</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2024-09-05T10:14:01.301</cp:lastPrinted>
  <dcterms:created xsi:type="dcterms:W3CDTF">2024-09-05T02:14:01Z</dcterms:created>
  <dcterms:modified xsi:type="dcterms:W3CDTF">2024-09-05T02:14:03Z</dcterms:modified>
</cp:coreProperties>
</file>