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2647398-1CFF-45BF-8B3D-DAC0F728DA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FB69D4-0D1B-4AE3-94F9-9404AD20DE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7113DAE-8684-4FFA-99AA-FA1492A1FE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323453E-C27C-487D-AC18-8F26CB51B9C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1A9553E-3D7D-406C-9E51-CEAAA7BB8EC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0C5FCB4-D03E-4AE4-A496-F0244839770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736FE20-697B-4D83-BBEF-36A1667B2E4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690011F-1AD5-4D86-8B40-2303AF1331C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9AB9D17-8BBA-4B14-98BF-3013E52FDC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3B8F99-E506-4396-80F8-A554920474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BD91FD-8DB4-499C-970A-C14EC4645D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08100133010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cxnSp>
        <p:nvCxnSpPr>
          <p:cNvPr id="2" name="Connector 2"/>
          <p:cNvCxnSpPr/>
          <p:nvPr/>
        </p:nvCxnSpPr>
        <p:spPr>
          <a:xfrm>
            <a:off x="9297988" y="3463925"/>
            <a:ext cx="3041650" cy="3565525"/>
          </a:xfrm>
          <a:prstGeom prst="line">
            <a:avLst/>
          </a:prstGeom>
          <a:ln w="2540">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a:off x="10520363" y="-190500"/>
            <a:ext cx="885825" cy="1038225"/>
          </a:xfrm>
          <a:prstGeom prst="line">
            <a:avLst/>
          </a:prstGeom>
          <a:ln w="2540">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sp>
        <p:nvSpPr>
          <p:cNvPr id="4" name="TextBox 4"/>
          <p:cNvSpPr txBox="1"/>
          <p:nvPr/>
        </p:nvSpPr>
        <p:spPr>
          <a:xfrm>
            <a:off x="3702710" y="1308257"/>
            <a:ext cx="4881433" cy="1420727"/>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EFE">
                    <a:alpha val="100000"/>
                  </a:srgbClr>
                </a:solidFill>
                <a:latin typeface="Microsoft Yahei"/>
                <a:ea typeface="Microsoft Yahei"/>
                <a:cs typeface="Microsoft Yahei"/>
              </a:rPr>
              <a:t>安全生产教育漫画</a:t>
            </a:r>
          </a:p>
        </p:txBody>
      </p:sp>
      <p:sp>
        <p:nvSpPr>
          <p:cNvPr id="5" name="TextBox 5"/>
          <p:cNvSpPr txBox="1"/>
          <p:nvPr/>
        </p:nvSpPr>
        <p:spPr>
          <a:xfrm>
            <a:off x="4704397" y="3288030"/>
            <a:ext cx="2783205"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rgbClr val="FFFFFF">
                    <a:alpha val="100000"/>
                  </a:srgbClr>
                </a:solidFill>
                <a:latin typeface="Microsoft Yahei"/>
                <a:ea typeface="Microsoft Yahei"/>
                <a:cs typeface="Microsoft Yahei"/>
              </a:rPr>
              <a:t>汇报人：AA</a:t>
            </a:r>
          </a:p>
        </p:txBody>
      </p:sp>
      <p:sp>
        <p:nvSpPr>
          <p:cNvPr id="6" name="TextBox 6"/>
          <p:cNvSpPr txBox="1"/>
          <p:nvPr/>
        </p:nvSpPr>
        <p:spPr>
          <a:xfrm>
            <a:off x="4704397" y="3754755"/>
            <a:ext cx="2783205"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rgbClr val="FFFFFF">
                    <a:alpha val="100000"/>
                  </a:srgb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rot="2700000">
            <a:off x="-425346" y="-2696323"/>
            <a:ext cx="4457492" cy="445749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21821" y="612775"/>
            <a:ext cx="1563158" cy="769938"/>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400" b="1">
                <a:solidFill>
                  <a:srgbClr val="FFFEFE">
                    <a:alpha val="100000"/>
                  </a:srgbClr>
                </a:solidFill>
                <a:latin typeface="微软雅黑"/>
                <a:ea typeface="微软雅黑"/>
                <a:cs typeface="微软雅黑"/>
              </a:rPr>
              <a:t>目 录</a:t>
            </a:r>
            <a:endParaRPr lang="en-US" sz="1100"/>
          </a:p>
        </p:txBody>
      </p:sp>
      <p:sp>
        <p:nvSpPr>
          <p:cNvPr id="4" name="AutoShape 4"/>
          <p:cNvSpPr/>
          <p:nvPr/>
        </p:nvSpPr>
        <p:spPr>
          <a:xfrm>
            <a:off x="10615613" y="1795463"/>
            <a:ext cx="1339850" cy="338137"/>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788641" y="930592"/>
            <a:ext cx="5050155"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漫画创作背景与目的</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漫画内容解读</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漫画创作技巧与特点</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安全生产教育漫画实例分析</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漫画在安全生产教育中的应用与推广</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总结与展望</a:t>
            </a:r>
          </a:p>
        </p:txBody>
      </p:sp>
      <p:sp>
        <p:nvSpPr>
          <p:cNvPr id="6" name="AutoShape 6"/>
          <p:cNvSpPr/>
          <p:nvPr/>
        </p:nvSpPr>
        <p:spPr>
          <a:xfrm rot="2700000">
            <a:off x="1152099" y="3867101"/>
            <a:ext cx="1030027" cy="103002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700000">
            <a:off x="2095422" y="2929440"/>
            <a:ext cx="600059" cy="6000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TextBox 2"/>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000" b="1">
                <a:solidFill>
                  <a:srgbClr val="FFFEFE">
                    <a:alpha val="100000"/>
                  </a:srgbClr>
                </a:solidFill>
                <a:latin typeface="Microsoft Yahei"/>
                <a:ea typeface="Microsoft Yahei"/>
                <a:cs typeface="Microsoft Yahei"/>
              </a:rPr>
              <a:t>01</a:t>
            </a:r>
          </a:p>
        </p:txBody>
      </p:sp>
      <p:sp>
        <p:nvSpPr>
          <p:cNvPr id="3" name="TextBox 3"/>
          <p:cNvSpPr txBox="1"/>
          <p:nvPr/>
        </p:nvSpPr>
        <p:spPr>
          <a:xfrm>
            <a:off x="5162849" y="2700179"/>
            <a:ext cx="6534938" cy="7010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漫画创作背景与目的</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9831" r="29831"/>
          <a:stretch>
            <a:fillRect/>
          </a:stretch>
        </p:blipFill>
        <p:spPr>
          <a:xfrm>
            <a:off x="1256535" y="1126660"/>
            <a:ext cx="3172116" cy="5563760"/>
          </a:xfrm>
          <a:prstGeom prst="rect">
            <a:avLst/>
          </a:prstGeom>
        </p:spPr>
      </p:pic>
      <p:grpSp>
        <p:nvGrpSpPr>
          <p:cNvPr id="3" name="Group 3"/>
          <p:cNvGrpSpPr/>
          <p:nvPr/>
        </p:nvGrpSpPr>
        <p:grpSpPr>
          <a:xfrm>
            <a:off x="2298700" y="1457325"/>
            <a:ext cx="9242457" cy="4849697"/>
            <a:chOff x="2298700" y="1457325"/>
            <a:chExt cx="9242457" cy="4849697"/>
          </a:xfrm>
        </p:grpSpPr>
        <p:cxnSp>
          <p:nvCxnSpPr>
            <p:cNvPr id="4" name="Connector 4"/>
            <p:cNvCxnSpPr/>
            <p:nvPr/>
          </p:nvCxnSpPr>
          <p:spPr>
            <a:xfrm>
              <a:off x="4422775" y="1963738"/>
              <a:ext cx="1419225" cy="0"/>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3970338" y="3735388"/>
              <a:ext cx="2301875" cy="0"/>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2298700" y="5410200"/>
              <a:ext cx="2921000" cy="0"/>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5541931" y="1492282"/>
              <a:ext cx="1192244" cy="973169"/>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643563" y="1590675"/>
              <a:ext cx="773144" cy="77628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986463" y="3243263"/>
              <a:ext cx="1192244"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088094" y="3341656"/>
              <a:ext cx="773144" cy="77466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18043" y="4924425"/>
              <a:ext cx="1193768"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022818" y="5022818"/>
              <a:ext cx="774668" cy="77466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5753100" y="1714071"/>
              <a:ext cx="693277"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01</a:t>
              </a:r>
            </a:p>
          </p:txBody>
        </p:sp>
        <p:sp>
          <p:nvSpPr>
            <p:cNvPr id="14" name="TextBox 14"/>
            <p:cNvSpPr txBox="1"/>
            <p:nvPr/>
          </p:nvSpPr>
          <p:spPr>
            <a:xfrm>
              <a:off x="6176010" y="3464243"/>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02</a:t>
              </a:r>
            </a:p>
          </p:txBody>
        </p:sp>
        <p:sp>
          <p:nvSpPr>
            <p:cNvPr id="15" name="TextBox 15"/>
            <p:cNvSpPr txBox="1"/>
            <p:nvPr/>
          </p:nvSpPr>
          <p:spPr>
            <a:xfrm>
              <a:off x="5118735" y="5145405"/>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03</a:t>
              </a:r>
            </a:p>
          </p:txBody>
        </p:sp>
        <p:sp>
          <p:nvSpPr>
            <p:cNvPr id="16" name="TextBox 16"/>
            <p:cNvSpPr txBox="1"/>
            <p:nvPr/>
          </p:nvSpPr>
          <p:spPr>
            <a:xfrm>
              <a:off x="6861239" y="1457325"/>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教育形式单一</a:t>
              </a:r>
            </a:p>
          </p:txBody>
        </p:sp>
        <p:sp>
          <p:nvSpPr>
            <p:cNvPr id="17" name="TextBox 17"/>
            <p:cNvSpPr txBox="1"/>
            <p:nvPr/>
          </p:nvSpPr>
          <p:spPr>
            <a:xfrm>
              <a:off x="6861239" y="1795982"/>
              <a:ext cx="4364355" cy="1053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当前的安全生产教育主要采用传统的讲授、演示等形式，缺乏互动性和趣味性。</a:t>
              </a:r>
            </a:p>
          </p:txBody>
        </p:sp>
        <p:sp>
          <p:nvSpPr>
            <p:cNvPr id="18" name="TextBox 18"/>
            <p:cNvSpPr txBox="1"/>
            <p:nvPr/>
          </p:nvSpPr>
          <p:spPr>
            <a:xfrm>
              <a:off x="7178707" y="3213215"/>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2">
                      <a:alpha val="100000"/>
                    </a:schemeClr>
                  </a:solidFill>
                  <a:latin typeface="Microsoft Yahei"/>
                  <a:ea typeface="Microsoft Yahei"/>
                  <a:cs typeface="Microsoft Yahei"/>
                </a:rPr>
                <a:t>教育内容枯燥</a:t>
              </a:r>
            </a:p>
          </p:txBody>
        </p:sp>
        <p:sp>
          <p:nvSpPr>
            <p:cNvPr id="19" name="TextBox 19"/>
            <p:cNvSpPr txBox="1"/>
            <p:nvPr/>
          </p:nvSpPr>
          <p:spPr>
            <a:xfrm>
              <a:off x="7178707" y="3551872"/>
              <a:ext cx="4362450"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教育内容往往只涉及安全规章制度和操作规程，缺乏与实际工作场景的结合，难以引起学习者的兴趣。</a:t>
              </a:r>
            </a:p>
          </p:txBody>
        </p:sp>
        <p:sp>
          <p:nvSpPr>
            <p:cNvPr id="20" name="TextBox 20"/>
            <p:cNvSpPr txBox="1"/>
            <p:nvPr/>
          </p:nvSpPr>
          <p:spPr>
            <a:xfrm>
              <a:off x="6257377" y="4914900"/>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3">
                      <a:alpha val="100000"/>
                    </a:schemeClr>
                  </a:solidFill>
                  <a:latin typeface="Microsoft Yahei"/>
                  <a:ea typeface="Microsoft Yahei"/>
                  <a:cs typeface="Microsoft Yahei"/>
                </a:rPr>
                <a:t>教育效果不佳</a:t>
              </a:r>
            </a:p>
          </p:txBody>
        </p:sp>
        <p:sp>
          <p:nvSpPr>
            <p:cNvPr id="21" name="TextBox 21"/>
            <p:cNvSpPr txBox="1"/>
            <p:nvPr/>
          </p:nvSpPr>
          <p:spPr>
            <a:xfrm>
              <a:off x="6257377" y="5253557"/>
              <a:ext cx="4362450" cy="1053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由于教育形式和内容的问题，导致学习者对安全知识的掌握程度不够，无法在实际工作中有效应用。</a:t>
              </a:r>
            </a:p>
          </p:txBody>
        </p:sp>
      </p:gr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安全生产教育现状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8950" b="8950"/>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8636" b="863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1573" b="11573"/>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漫画在安全教育中的作用</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提高趣味性</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漫画采用生动形象的图画和文字，使学习内容更加有趣，能够吸引学习者的注意力。</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增强互动性</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漫画可以通过设置问题、引导思考等方式，增强学习者与教育内容之间的互动，提高学习者的参与度和学习效果。</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结合实际工作场景</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漫画可以将安全知识与实际工作场景相结合，使学习者更容易理解和掌握安全知识，提高其在工作中的应用能力。</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9583" r="958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促进企业安全生产文化建设</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通过漫画的推广和普及，促进企业安全生产文化建设，提高员工的安全意识和安全素质。</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创新安全生产教育方式</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通过漫画的形式，创新安全生产教育方式，提高教育的趣味性和互动性。</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提高学习者的学习兴趣和效果</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通过生动形象的漫画内容，激发学习者的学习兴趣，提高其对安全知识的掌握程度和应用能力。</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创作目的与意义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TextBox 2"/>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000" b="1">
                <a:solidFill>
                  <a:srgbClr val="FFFEFE">
                    <a:alpha val="100000"/>
                  </a:srgbClr>
                </a:solidFill>
                <a:latin typeface="Microsoft Yahei"/>
                <a:ea typeface="Microsoft Yahei"/>
                <a:cs typeface="Microsoft Yahei"/>
              </a:rPr>
              <a:t>02</a:t>
            </a:r>
          </a:p>
        </p:txBody>
      </p:sp>
      <p:sp>
        <p:nvSpPr>
          <p:cNvPr id="3" name="TextBox 3"/>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漫画内容解读</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场景</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工厂车间、建筑工地、仓库等生产现场。</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角色</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工人、安全员、管理者等。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场景描绘与角色设定</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667" r="14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通过描绘工人在生产过程中的不安全行为，如违章操作、忽视安全警示等，引发事故的故事情节。同时，展示安全员和管理者在事故发生后采取的应急措施和事故调查处理过程。</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故事情节</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通过故事情节的展示，强调安全生产的重要性，提醒人们要时刻保持安全意识，遵守安全规章制度，避免事故的发生。</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寓意</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故事情节与寓意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1460468" y="1739932"/>
            <a:ext cx="4610100" cy="1968532"/>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070568" y="3703606"/>
            <a:ext cx="4610100" cy="196853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70568" y="1739932"/>
            <a:ext cx="4610100" cy="196853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460468" y="3703606"/>
            <a:ext cx="4610100" cy="1968532"/>
          </a:xfrm>
          <a:prstGeom prst="rect">
            <a:avLst/>
          </a:prstGeom>
          <a:solidFill>
            <a:schemeClr val="accent3">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5362432" y="2578179"/>
            <a:ext cx="1689259" cy="292036"/>
          </a:xfrm>
          <a:prstGeom prst="triangl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0800000">
            <a:off x="7759732" y="3703606"/>
            <a:ext cx="1689068" cy="292132"/>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16200000">
            <a:off x="5089493" y="4548188"/>
            <a:ext cx="1689259" cy="292036"/>
          </a:xfrm>
          <a:prstGeom prst="triangle">
            <a:avLst>
              <a:gd name="adj" fmla="val 50000"/>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006757" y="3421094"/>
            <a:ext cx="1689068" cy="292132"/>
          </a:xfrm>
          <a:prstGeom prst="triangle">
            <a:avLst>
              <a:gd name="adj" fmla="val 50000"/>
            </a:avLst>
          </a:prstGeom>
          <a:solidFill>
            <a:schemeClr val="accent3">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1350931" y="2111740"/>
            <a:ext cx="1230630" cy="12249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7200">
                <a:solidFill>
                  <a:srgbClr val="FFFEFE">
                    <a:alpha val="100000"/>
                  </a:srgbClr>
                </a:solidFill>
                <a:latin typeface="微软雅黑"/>
                <a:ea typeface="微软雅黑"/>
                <a:cs typeface="微软雅黑"/>
              </a:rPr>
              <a:t>A</a:t>
            </a:r>
          </a:p>
        </p:txBody>
      </p:sp>
      <p:sp>
        <p:nvSpPr>
          <p:cNvPr id="11" name="TextBox 11"/>
          <p:cNvSpPr txBox="1"/>
          <p:nvPr/>
        </p:nvSpPr>
        <p:spPr>
          <a:xfrm>
            <a:off x="9321832" y="2111740"/>
            <a:ext cx="1306830" cy="12249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7200">
                <a:solidFill>
                  <a:srgbClr val="FFFEFE">
                    <a:alpha val="100000"/>
                  </a:srgbClr>
                </a:solidFill>
                <a:latin typeface="微软雅黑"/>
                <a:ea typeface="微软雅黑"/>
                <a:cs typeface="微软雅黑"/>
              </a:rPr>
              <a:t>B</a:t>
            </a:r>
          </a:p>
        </p:txBody>
      </p:sp>
      <p:sp>
        <p:nvSpPr>
          <p:cNvPr id="12" name="TextBox 12"/>
          <p:cNvSpPr txBox="1"/>
          <p:nvPr/>
        </p:nvSpPr>
        <p:spPr>
          <a:xfrm>
            <a:off x="9321832" y="4075414"/>
            <a:ext cx="1230630" cy="12249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7200">
                <a:solidFill>
                  <a:srgbClr val="FFFEFE">
                    <a:alpha val="100000"/>
                  </a:srgbClr>
                </a:solidFill>
                <a:latin typeface="微软雅黑"/>
                <a:ea typeface="微软雅黑"/>
                <a:cs typeface="微软雅黑"/>
              </a:rPr>
              <a:t>D</a:t>
            </a:r>
          </a:p>
        </p:txBody>
      </p:sp>
      <p:sp>
        <p:nvSpPr>
          <p:cNvPr id="13" name="TextBox 13"/>
          <p:cNvSpPr txBox="1"/>
          <p:nvPr/>
        </p:nvSpPr>
        <p:spPr>
          <a:xfrm>
            <a:off x="1350931" y="4075414"/>
            <a:ext cx="1230630" cy="12249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7200">
                <a:solidFill>
                  <a:srgbClr val="FFFEFE">
                    <a:alpha val="100000"/>
                  </a:srgbClr>
                </a:solidFill>
                <a:latin typeface="微软雅黑"/>
                <a:ea typeface="微软雅黑"/>
                <a:cs typeface="微软雅黑"/>
              </a:rPr>
              <a:t>C</a:t>
            </a:r>
          </a:p>
        </p:txBody>
      </p:sp>
      <p:sp>
        <p:nvSpPr>
          <p:cNvPr id="14" name="TextBox 14"/>
          <p:cNvSpPr txBox="1"/>
          <p:nvPr/>
        </p:nvSpPr>
        <p:spPr>
          <a:xfrm>
            <a:off x="2615463" y="1879521"/>
            <a:ext cx="328720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安全规章制度</a:t>
            </a:r>
          </a:p>
        </p:txBody>
      </p:sp>
      <p:sp>
        <p:nvSpPr>
          <p:cNvPr id="15" name="TextBox 15"/>
          <p:cNvSpPr txBox="1"/>
          <p:nvPr/>
        </p:nvSpPr>
        <p:spPr>
          <a:xfrm>
            <a:off x="2615463" y="2274379"/>
            <a:ext cx="3363741"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alpha val="100000"/>
                  </a:srgbClr>
                </a:solidFill>
                <a:latin typeface="Microsoft Yahei"/>
                <a:ea typeface="Microsoft Yahei"/>
                <a:cs typeface="Microsoft Yahei"/>
              </a:rPr>
              <a:t>漫画中应突出展示企业的安全规章制度，包括安全操作规程、安全警示标识等。</a:t>
            </a:r>
          </a:p>
        </p:txBody>
      </p:sp>
      <p:sp>
        <p:nvSpPr>
          <p:cNvPr id="16" name="TextBox 16"/>
          <p:cNvSpPr txBox="1"/>
          <p:nvPr/>
        </p:nvSpPr>
        <p:spPr>
          <a:xfrm>
            <a:off x="6432750" y="1879521"/>
            <a:ext cx="313696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安全防护设施</a:t>
            </a:r>
          </a:p>
        </p:txBody>
      </p:sp>
      <p:sp>
        <p:nvSpPr>
          <p:cNvPr id="17" name="TextBox 17"/>
          <p:cNvSpPr txBox="1"/>
          <p:nvPr/>
        </p:nvSpPr>
        <p:spPr>
          <a:xfrm>
            <a:off x="6432750" y="2274379"/>
            <a:ext cx="3063260"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alpha val="100000"/>
                  </a:srgbClr>
                </a:solidFill>
                <a:latin typeface="Microsoft Yahei"/>
                <a:ea typeface="Microsoft Yahei"/>
                <a:cs typeface="Microsoft Yahei"/>
              </a:rPr>
              <a:t>展示生产现场的安全防护设施，如安全网、安全帽、安全带等，强调其在使用过程中的重要性。</a:t>
            </a:r>
          </a:p>
        </p:txBody>
      </p:sp>
      <p:sp>
        <p:nvSpPr>
          <p:cNvPr id="18" name="TextBox 18"/>
          <p:cNvSpPr txBox="1"/>
          <p:nvPr/>
        </p:nvSpPr>
        <p:spPr>
          <a:xfrm>
            <a:off x="2615463" y="3849672"/>
            <a:ext cx="33623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应急处理措施</a:t>
            </a:r>
          </a:p>
        </p:txBody>
      </p:sp>
      <p:sp>
        <p:nvSpPr>
          <p:cNvPr id="19" name="TextBox 19"/>
          <p:cNvSpPr txBox="1"/>
          <p:nvPr/>
        </p:nvSpPr>
        <p:spPr>
          <a:xfrm>
            <a:off x="2615463" y="4244530"/>
            <a:ext cx="3100820"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alpha val="100000"/>
                  </a:srgbClr>
                </a:solidFill>
                <a:latin typeface="Microsoft Yahei"/>
                <a:ea typeface="Microsoft Yahei"/>
                <a:cs typeface="Microsoft Yahei"/>
              </a:rPr>
              <a:t>展示事故发生后的应急处理措施，如报警、疏散、救援等，提醒人们在事故发生时如何正确应对。</a:t>
            </a:r>
          </a:p>
        </p:txBody>
      </p:sp>
      <p:sp>
        <p:nvSpPr>
          <p:cNvPr id="20" name="TextBox 20"/>
          <p:cNvSpPr txBox="1"/>
          <p:nvPr/>
        </p:nvSpPr>
        <p:spPr>
          <a:xfrm>
            <a:off x="6524760" y="3849672"/>
            <a:ext cx="313696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事故案例分析</a:t>
            </a:r>
          </a:p>
        </p:txBody>
      </p:sp>
      <p:sp>
        <p:nvSpPr>
          <p:cNvPr id="21" name="TextBox 21"/>
          <p:cNvSpPr txBox="1"/>
          <p:nvPr/>
        </p:nvSpPr>
        <p:spPr>
          <a:xfrm>
            <a:off x="6432750" y="4244530"/>
            <a:ext cx="3117681"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alpha val="100000"/>
                  </a:srgbClr>
                </a:solidFill>
                <a:latin typeface="Microsoft Yahei"/>
                <a:ea typeface="Microsoft Yahei"/>
                <a:cs typeface="Microsoft Yahei"/>
              </a:rPr>
              <a:t>通过对事故案例的分析，总结经验教训，提出预防措施，避免类似事故的再次发生。</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安全知识点提炼</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TextBox 2"/>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000" b="1">
                <a:solidFill>
                  <a:srgbClr val="FFFEFE">
                    <a:alpha val="100000"/>
                  </a:srgbClr>
                </a:solidFill>
                <a:latin typeface="Microsoft Yahei"/>
                <a:ea typeface="Microsoft Yahei"/>
                <a:cs typeface="Microsoft Yahei"/>
              </a:rPr>
              <a:t>03</a:t>
            </a:r>
          </a:p>
        </p:txBody>
      </p:sp>
      <p:sp>
        <p:nvSpPr>
          <p:cNvPr id="3" name="TextBox 3"/>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漫画创作技巧与特点</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463" r="3346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6328" r="26328"/>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1499" r="3149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结合安全生产主题，通过头脑风暴等方式进行创意构思，确定漫画的核心思想和表达方式。</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创意构思</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运用夸张、变形、拟人等手法，将安全生产知识以生动有趣的形式呈现出来。</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表现手法</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创意构思与表现手法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合理安排画面元素，突出主题，引导读者视线，增强视觉冲击力。</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运用鲜明的色彩对比，强调重要信息，营造轻松愉快的阅读氛围。</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画面构图与色彩运用</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色彩运用</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画面构图</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8563" r="18563"/>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文字注释</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添加必要的文字注释，解释漫画中的专业术语和概念，帮助读者更好地理解。</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辅助说明</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通过图表、数据等辅助说明手段，进一步阐述安全生产知识，提高读者的认知度和理解力。</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文字注释与辅助说明</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https://d.book118.com/208100133010006032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2024-09-09T06:55:54.354</cp:lastPrinted>
  <dcterms:created xsi:type="dcterms:W3CDTF">2024-09-08T22:55:54Z</dcterms:created>
  <dcterms:modified xsi:type="dcterms:W3CDTF">2024-09-08T22:55:56Z</dcterms:modified>
</cp:coreProperties>
</file>