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MTGUFQ+MS-UIGothic"/>
      <p:regular r:id="rId17"/>
    </p:embeddedFont>
    <p:embeddedFont>
      <p:font typeface="RPCTQP+DUBJGM+ArialMT"/>
      <p:regular r:id="rId18"/>
    </p:embeddedFont>
    <p:embeddedFont>
      <p:font typeface="AQOGAD+QRMHTJ+MicrosoftYaHei-Bold"/>
      <p:regular r:id="rId19"/>
    </p:embeddedFont>
    <p:embeddedFont>
      <p:font typeface="GELLSM+LQBRLS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DA342-4BE5-4A86-8C6D-DB96CB6B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FFF26-64A2-426F-8764-2EB60E1A8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617C6-A791-49AB-B35B-B001F685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F9BFC-A117-4787-AC77-680CE2E3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02299-1A27-41CF-8C83-C0B841856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773C5-624B-422D-93D4-CFECA97B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D7F2A-9F41-43CE-AD9D-92E3CA4AD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682B0-F764-43D5-A376-2488FD1B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05FB3-92C9-4631-970B-F51BD055C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8CFFB-4FC6-457D-9F16-BD65A364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57A97-1C61-4A41-8513-1D423A0B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5122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MTGUFQ+MS-UIGothic"/>
                <a:cs typeface="MTGUFQ+MS-UIGothic"/>
              </a:rPr>
              <a:t>躁狂症</a:t>
            </a:r>
            <a:r>
              <a:rPr sz="5150" spc="20">
                <a:solidFill>
                  <a:srgbClr val="083502"/>
                </a:solidFill>
                <a:latin typeface="SimSun"/>
                <a:cs typeface="SimSun"/>
              </a:rPr>
              <a:t>查</a:t>
            </a:r>
            <a:r>
              <a:rPr sz="5150" spc="25">
                <a:solidFill>
                  <a:srgbClr val="083502"/>
                </a:solidFill>
                <a:latin typeface="MTGUFQ+MS-UIGothic"/>
                <a:cs typeface="MTGUFQ+MS-UIGothic"/>
              </a:rPr>
              <a:t>房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83502"/>
                </a:solidFill>
                <a:latin typeface="MTGUFQ+MS-UIGothic"/>
                <a:cs typeface="MTGUFQ+MS-UIGothic"/>
              </a:rPr>
              <a:t>理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MTGUFQ+MS-UIGothic"/>
                <a:cs typeface="MTGUF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PCTQP+DUBJGM+ArialMT"/>
                <a:cs typeface="RPCTQP+DUBJGM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躁狂症概述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80" cy="2429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PCTQP+DUBJGM+ArialMT"/>
                <a:cs typeface="RPCTQP+DUBJGM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躁狂症的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理原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PCTQP+DUBJGM+ArialMT"/>
                <a:cs typeface="RPCTQP+DUBJGM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躁狂症的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查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房要点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PCTQP+DUBJGM+ArialMT"/>
                <a:cs typeface="RPCTQP+DUBJGM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躁狂症的康复指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PCTQP+DUBJGM+ArialMT"/>
                <a:cs typeface="RPCTQP+DUBJGM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躁狂症的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5AE37"/>
                </a:solidFill>
                <a:latin typeface="MTGUFQ+MS-UIGothic"/>
                <a:cs typeface="MTGUFQ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AQOGAD+QRMHTJ+MicrosoftYaHei-Bold"/>
                <a:cs typeface="AQOGAD+QRMHT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TGUFQ+MS-UIGothic"/>
                <a:cs typeface="MTGUFQ+MS-UIGothic"/>
              </a:rPr>
              <a:t>躁狂症概述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AQOGAD+QRMHTJ+MicrosoftYaHei-Bold"/>
                <a:cs typeface="AQOGAD+QRMHTJ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与特征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TGUFQ+MS-UIGothic"/>
                <a:cs typeface="MTGUFQ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MTGUFQ+MS-UIGothic"/>
                <a:cs typeface="MTGUFQ+MS-UIGothic"/>
              </a:rPr>
              <a:t>特征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躁狂症的病因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QOGAD+QRMHTJ+MicrosoftYaHei-Bold"/>
                <a:cs typeface="AQOGAD+QRMHT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QOGAD+QRMHTJ+MicrosoftYaHei-Bold"/>
                <a:cs typeface="AQOGAD+QRMHT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QOGAD+QRMHTJ+MicrosoftYaHei-Bold"/>
                <a:cs typeface="AQOGAD+QRMHT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遗传</a:t>
            </a:r>
            <a:r>
              <a:rPr sz="2000" spc="25">
                <a:solidFill>
                  <a:srgbClr val="45AE37"/>
                </a:solidFill>
                <a:latin typeface="MTGUFQ+MS-UIGothic"/>
                <a:cs typeface="MTGUFQ+MS-UIGothic"/>
              </a:rPr>
              <a:t>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MTGUFQ+MS-UIGothic"/>
                <a:cs typeface="MTGUFQ+MS-UIGothic"/>
              </a:rPr>
              <a:t>生物化学因素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45AE37"/>
                </a:solidFill>
                <a:latin typeface="MTGUFQ+MS-UIGothic"/>
                <a:cs typeface="MTGUFQ+MS-UIGothic"/>
              </a:rPr>
              <a:t>境因素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躁狂症的症状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活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增多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言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增多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情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高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睡眠减少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MTGUFQ+MS-UIGothic"/>
                <a:cs typeface="MTGUFQ+MS-UIGothic"/>
              </a:rPr>
              <a:t>易冲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AQOGAD+QRMHTJ+MicrosoftYaHei-Bold"/>
                <a:cs typeface="AQOGAD+QRMHT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TGUFQ+MS-UIGothic"/>
                <a:cs typeface="MTGUFQ+MS-UIGothic"/>
              </a:rPr>
              <a:t>躁狂症的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护</a:t>
            </a:r>
            <a:r>
              <a:rPr sz="3800" spc="25">
                <a:solidFill>
                  <a:srgbClr val="083502"/>
                </a:solidFill>
                <a:latin typeface="MTGUFQ+MS-UIGothic"/>
                <a:cs typeface="MTGUFQ+MS-UIGothic"/>
              </a:rPr>
              <a:t>理原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AQOGAD+QRMHTJ+MicrosoftYaHei-Bold"/>
                <a:cs typeface="AQOGAD+QRMHTJ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安全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生活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助患者保持个人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生，如洗澡、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患者的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食和睡眠，提供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养均衡的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食和舒适的睡眠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鼓励患者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行适当的运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娱乐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，以增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解情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55114" y="4623172"/>
            <a:ext cx="1491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更衣、刷牙等。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心理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与患者建立良好的沟通关系，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予患者正面的心理支持和鼓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励，帮助其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立信心和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极配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合治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患者的心理状况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理其焦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、抑郁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等情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绪问题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听其心声，理解其需求和情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MTGUFQ+MS-UIGothic"/>
                <a:cs typeface="MTGUF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45AE37"/>
                </a:solidFill>
                <a:latin typeface="MTGUFQ+MS-UIGothic"/>
                <a:cs typeface="MTGUFQ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确保患者按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、按量服用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物，避免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漏服或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患者的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估，根据需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要及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量或更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换药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察患者服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后的反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理不良反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TGUFQ+MS-UIGothic"/>
                <a:cs typeface="MTGUF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AQOGAD+QRMHTJ+MicrosoftYaHei-Bold"/>
                <a:cs typeface="AQOGAD+QRMHT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MTGUFQ+MS-UIGothic"/>
                <a:cs typeface="MTGUFQ+MS-UIGothic"/>
              </a:rPr>
              <a:t>躁狂症的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查</a:t>
            </a:r>
            <a:r>
              <a:rPr sz="3800" spc="25">
                <a:solidFill>
                  <a:srgbClr val="083502"/>
                </a:solidFill>
                <a:latin typeface="MTGUFQ+MS-UIGothic"/>
                <a:cs typeface="MTGUFQ+MS-UIGothic"/>
              </a:rPr>
              <a:t>房要点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AQOGAD+QRMHTJ+MicrosoftYaHei-Bold"/>
                <a:cs typeface="AQOGAD+QRMHTJ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https://d.book118.com/208115122055006036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MTGUFQ+MS-UIGothic</vt:lpstr>
      <vt:lpstr>SimSun</vt:lpstr>
      <vt:lpstr>RPCTQP+DUBJGM+ArialMT</vt:lpstr>
      <vt:lpstr>Times New Roman</vt:lpstr>
      <vt:lpstr>AQOGAD+QRMHTJ+MicrosoftYaHei-Bold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2024-09-15T16:59:50.288</cp:lastPrinted>
  <dcterms:created xsi:type="dcterms:W3CDTF">2024-09-15T08:59:50Z</dcterms:created>
  <dcterms:modified xsi:type="dcterms:W3CDTF">2024-09-15T08:59:51Z</dcterms:modified>
</cp:coreProperties>
</file>