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8288000" cy="13716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7BA4F6-369E-43CE-9DCA-35A5A1593D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7BD49B-CAA6-4ADF-87F0-D6E0B6F115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216570-763A-4730-B72E-0DB2BC5E7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95DE1A-4DB1-4E69-9B53-998137075D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C0B0F0-AAAD-460F-AC19-792F5A8C35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E235E32-989C-4B64-997B-51CDA3A6C5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1439FE-BDEA-4066-A41F-FD49C9637F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6FE13C-D7F1-4D0E-B7FD-8B2C06F618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CC0393-6F9B-4EAB-920C-C9AAF8D992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6156EA-465B-4BEF-980C-76B8DF423F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645036-A8E2-4B3F-AD75-CC09F3F6C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6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Relationship Id="rId3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Relationship Id="rId3" Type="http://schemas.openxmlformats.org/officeDocument/2006/relationships/image" Target="../media/image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Relationship Id="rId3" Type="http://schemas.openxmlformats.org/officeDocument/2006/relationships/image" Target="../media/image1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png" /><Relationship Id="rId3" Type="http://schemas.openxmlformats.org/officeDocument/2006/relationships/image" Target="../media/image1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jpeg" /><Relationship Id="rId3" Type="http://schemas.openxmlformats.org/officeDocument/2006/relationships/image" Target="../media/image15.pn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18.jpeg" /><Relationship Id="rId7" Type="http://schemas.openxmlformats.org/officeDocument/2006/relationships/image" Target="../media/image19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3.jpeg" /><Relationship Id="rId3" Type="http://schemas.openxmlformats.org/officeDocument/2006/relationships/image" Target="../media/image8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4.jpeg" /><Relationship Id="rId3" Type="http://schemas.openxmlformats.org/officeDocument/2006/relationships/image" Target="../media/image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8122113057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/>
          <p:nvPr/>
        </p:nvSpPr>
        <p:spPr>
          <a:xfrm>
            <a:off x="4402288" y="3092901"/>
            <a:ext cx="9520555" cy="116713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7033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7900" b="1" kern="0" spc="370">
                <a:solidFill>
                  <a:srgbClr val="D129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南京市鼓楼市民广场</a:t>
            </a:r>
            <a:endParaRPr lang="SimSun" altLang="SimSun" sz="7900"/>
          </a:p>
        </p:txBody>
      </p:sp>
      <p:sp>
        <p:nvSpPr>
          <p:cNvPr id="4" name="textbox 4"/>
          <p:cNvSpPr/>
          <p:nvPr/>
        </p:nvSpPr>
        <p:spPr>
          <a:xfrm>
            <a:off x="11081312" y="5800719"/>
            <a:ext cx="4136390" cy="4381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305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28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防</a:t>
            </a:r>
            <a:r>
              <a:rPr sz="2800" kern="0" spc="-3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8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灾</a:t>
            </a:r>
            <a:r>
              <a:rPr sz="2800" kern="0" spc="-3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8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公 园</a:t>
            </a:r>
            <a:r>
              <a:rPr sz="2800" kern="0" spc="-3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8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调</a:t>
            </a:r>
            <a:r>
              <a:rPr sz="2800" kern="0" spc="-4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8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研</a:t>
            </a:r>
            <a:r>
              <a:rPr sz="2800" kern="0" spc="-3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8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与</a:t>
            </a:r>
            <a:r>
              <a:rPr sz="2800" kern="0" spc="-3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8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</a:t>
            </a:r>
            <a:r>
              <a:rPr sz="2800" kern="0" spc="-4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800" kern="0" spc="-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计</a:t>
            </a:r>
            <a:endParaRPr lang="SimSun" altLang="SimSun" sz="28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540679" y="4260875"/>
            <a:ext cx="1162202" cy="1225524"/>
          </a:xfrm>
          <a:prstGeom prst="rect">
            <a:avLst/>
          </a:prstGeom>
        </p:spPr>
      </p:pic>
      <p:sp>
        <p:nvSpPr>
          <p:cNvPr id="8" name="rect"/>
          <p:cNvSpPr/>
          <p:nvPr/>
        </p:nvSpPr>
        <p:spPr>
          <a:xfrm>
            <a:off x="279440" y="266637"/>
            <a:ext cx="12618" cy="13189029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rect"/>
          <p:cNvSpPr/>
          <p:nvPr/>
        </p:nvSpPr>
        <p:spPr>
          <a:xfrm>
            <a:off x="9683680" y="4806909"/>
            <a:ext cx="8286841" cy="12755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rect"/>
          <p:cNvSpPr/>
          <p:nvPr/>
        </p:nvSpPr>
        <p:spPr>
          <a:xfrm>
            <a:off x="17932479" y="266637"/>
            <a:ext cx="12619" cy="131762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textbox 14"/>
          <p:cNvSpPr/>
          <p:nvPr/>
        </p:nvSpPr>
        <p:spPr>
          <a:xfrm>
            <a:off x="10109159" y="5971198"/>
            <a:ext cx="849630" cy="24892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1759"/>
              </a:lnSpc>
            </a:pPr>
            <a:r>
              <a:rPr sz="28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</a:t>
            </a:r>
            <a:r>
              <a:rPr sz="2800" kern="0" spc="-4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800" kern="0" spc="-3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</a:t>
            </a:r>
            <a:endParaRPr lang="SimSun" altLang="SimSun" sz="28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375721" y="2527309"/>
            <a:ext cx="3193998" cy="7562867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645981" y="2895586"/>
            <a:ext cx="5848319" cy="7194590"/>
          </a:xfrm>
          <a:prstGeom prst="rect">
            <a:avLst/>
          </a:prstGeom>
        </p:spPr>
      </p:pic>
      <p:graphicFrame>
        <p:nvGraphicFramePr>
          <p:cNvPr id="20" name="table 20"/>
          <p:cNvGraphicFramePr>
            <a:graphicFrameLocks noGrp="1"/>
          </p:cNvGraphicFramePr>
          <p:nvPr/>
        </p:nvGraphicFramePr>
        <p:xfrm>
          <a:off x="244444" y="257154"/>
          <a:ext cx="17748250" cy="13131800"/>
        </p:xfrm>
        <a:graphic>
          <a:graphicData uri="http://schemas.openxmlformats.org/drawingml/2006/table">
            <a:tbl>
              <a:tblPr/>
              <a:tblGrid>
                <a:gridCol w="8096250"/>
                <a:gridCol w="3273425"/>
                <a:gridCol w="406400"/>
                <a:gridCol w="1175385"/>
                <a:gridCol w="991870"/>
                <a:gridCol w="888365"/>
                <a:gridCol w="356870"/>
                <a:gridCol w="1156969"/>
                <a:gridCol w="1402714"/>
              </a:tblGrid>
              <a:tr h="2238375">
                <a:tc gridSpan="9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9922"/>
                        </a:lnSpc>
                      </a:pPr>
                      <a:endParaRPr lang="Arial" altLang="Arial" sz="100"/>
                    </a:p>
                    <a:p>
                      <a:pPr marL="603884" algn="l" rtl="0" eaLnBrk="0">
                        <a:lnSpc>
                          <a:spcPct val="95000"/>
                        </a:lnSpc>
                      </a:pPr>
                      <a:r>
                        <a:rPr sz="5700" b="1" kern="0" spc="-20">
                          <a:solidFill>
                            <a:srgbClr val="009BA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基地概况——环境分析</a:t>
                      </a:r>
                      <a:endParaRPr lang="SimSun" altLang="SimSun" sz="57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8925">
                <a:tc rowSpan="7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8564"/>
                        </a:lnSpc>
                      </a:pPr>
                      <a:endParaRPr lang="Arial" altLang="Arial" sz="100"/>
                    </a:p>
                    <a:p>
                      <a:pPr marL="517525" indent="43815" algn="l" rtl="0" eaLnBrk="0">
                        <a:lnSpc>
                          <a:spcPct val="93000"/>
                        </a:lnSpc>
                      </a:pPr>
                      <a:r>
                        <a:rPr sz="26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鼓楼市民广场广场三面临街，位于中央路东</a:t>
                      </a:r>
                      <a:r>
                        <a:rPr sz="26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侧，北京东路北侧，东靠安仁街，西抵鼓楼    </a:t>
                      </a:r>
                      <a:r>
                        <a:rPr sz="26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26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高地，可看到鼓楼公园，东可眺望北极阁景    </a:t>
                      </a:r>
                      <a:r>
                        <a:rPr sz="26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26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观，有效地改善了鼓楼地区的景观与生态环    </a:t>
                      </a:r>
                      <a:r>
                        <a:rPr sz="26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26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境，成为南京城市自然绿脉的一部分。南侧</a:t>
                      </a:r>
                      <a:r>
                        <a:rPr sz="26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2600" kern="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为江苏广播电视总台，北侧毗邻电信大楼、</a:t>
                      </a:r>
                      <a:r>
                        <a:rPr sz="26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多媒体大厦等建筑物。广场面积达22000平方   </a:t>
                      </a:r>
                      <a:r>
                        <a:rPr sz="26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26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米左右，东西长约200</a:t>
                      </a:r>
                      <a:r>
                        <a:rPr sz="26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m,南北向宽100余米。</a:t>
                      </a:r>
                      <a:endParaRPr lang="SimSun" altLang="SimSun" sz="2600"/>
                    </a:p>
                    <a:p>
                      <a:pPr marL="530225" indent="12700" algn="l" rtl="0" eaLnBrk="0">
                        <a:lnSpc>
                          <a:spcPct val="92000"/>
                        </a:lnSpc>
                        <a:spcBef>
                          <a:spcPts val="49"/>
                        </a:spcBef>
                      </a:pPr>
                      <a:r>
                        <a:rPr sz="26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广场略呈梯形，东侧较宽。广场地势西高东        </a:t>
                      </a:r>
                      <a:r>
                        <a:rPr sz="26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低，有近3m的高差。以中央喷泉水池为中心</a:t>
                      </a:r>
                      <a:r>
                        <a:rPr sz="26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，</a:t>
                      </a:r>
                      <a:r>
                        <a:rPr sz="26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2600" kern="0" spc="-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半圆形为设计要素，形成一条</a:t>
                      </a:r>
                      <a:r>
                        <a:rPr sz="26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东西向主轴线。</a:t>
                      </a:r>
                      <a:r>
                        <a:rPr sz="26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广场正中设有旗杆，紧靠升旗</a:t>
                      </a:r>
                      <a:r>
                        <a:rPr sz="26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台，利用陡坡        </a:t>
                      </a:r>
                      <a:r>
                        <a:rPr sz="26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设计成半圆形瀑布水池。上部水池呈带</a:t>
                      </a:r>
                      <a:endParaRPr lang="SimSun" altLang="SimSun" sz="2600"/>
                    </a:p>
                    <a:p>
                      <a:pPr marL="504190" indent="38100" algn="l" rtl="0" eaLnBrk="0">
                        <a:lnSpc>
                          <a:spcPct val="91000"/>
                        </a:lnSpc>
                        <a:spcBef>
                          <a:spcPts val="38"/>
                        </a:spcBef>
                      </a:pPr>
                      <a:r>
                        <a:rPr sz="2600" kern="0" spc="-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状，</a:t>
                      </a:r>
                      <a:r>
                        <a:rPr sz="2600" kern="0" spc="-3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kern="0" spc="-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—长排树状喷泉成为</a:t>
                      </a:r>
                      <a:r>
                        <a:rPr sz="2600" kern="0" spc="-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鼓楼广场西部竖向        </a:t>
                      </a:r>
                      <a:r>
                        <a:rPr sz="26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上的视线焦点，气势雄壮；下部水池呈半圆        形，池中设置大型音乐喷泉，陡坎处是高差        2.8m,宽度为24m的圆弧形大型瀑布，池边设        </a:t>
                      </a:r>
                      <a:r>
                        <a:rPr sz="26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台地式花坛及圆弧形台阶。东面以硬质铺</a:t>
                      </a:r>
                      <a:r>
                        <a:rPr sz="26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装</a:t>
                      </a:r>
                      <a:r>
                        <a:rPr sz="26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26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为主，是游人的主要活动区域，广场尽头由</a:t>
                      </a:r>
                      <a:r>
                        <a:rPr sz="26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26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卵石砌健身小路、伞状花架和花钵、草坪勾</a:t>
                      </a:r>
                      <a:endParaRPr lang="SimSun" altLang="SimSun" sz="2600"/>
                    </a:p>
                    <a:p>
                      <a:pPr marL="536575" algn="l" rtl="0" eaLnBrk="0">
                        <a:lnSpc>
                          <a:spcPct val="93000"/>
                        </a:lnSpc>
                        <a:spcBef>
                          <a:spcPts val="15"/>
                        </a:spcBef>
                      </a:pPr>
                      <a:r>
                        <a:rPr sz="2600" kern="0" spc="4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勒出绚丽的花瓣形大图案，半径达15m,层</a:t>
                      </a:r>
                      <a:endParaRPr lang="SimSun" altLang="SimSun" sz="2600"/>
                    </a:p>
                    <a:p>
                      <a:pPr marL="561975" indent="-25400" algn="l" rtl="0" eaLnBrk="0">
                        <a:lnSpc>
                          <a:spcPct val="98000"/>
                        </a:lnSpc>
                        <a:spcBef>
                          <a:spcPts val="47"/>
                        </a:spcBef>
                      </a:pPr>
                      <a:r>
                        <a:rPr sz="26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层花瓣层层色彩。西侧为大面积的绿化草坪，</a:t>
                      </a:r>
                      <a:r>
                        <a:rPr sz="26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26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乔木，在树林从中设置石凳，供游人歇息</a:t>
                      </a:r>
                      <a:r>
                        <a:rPr sz="26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。</a:t>
                      </a:r>
                      <a:endParaRPr lang="SimSun" altLang="SimSun" sz="26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1000"/>
                    </a:p>
                    <a:p>
                      <a:pPr marL="1717675" algn="l" rtl="0" eaLnBrk="0">
                        <a:lnSpc>
                          <a:spcPct val="95000"/>
                        </a:lnSpc>
                      </a:pPr>
                      <a:r>
                        <a:rPr sz="12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金峰大度里</a:t>
                      </a:r>
                      <a:endParaRPr lang="SimSun" altLang="SimSun" sz="1200"/>
                    </a:p>
                    <a:p>
                      <a:pPr marL="2053589" algn="l" rtl="0" eaLnBrk="0">
                        <a:lnSpc>
                          <a:spcPts val="699"/>
                        </a:lnSpc>
                        <a:spcBef>
                          <a:spcPts val="1453"/>
                        </a:spcBef>
                      </a:pPr>
                      <a:r>
                        <a:rPr sz="1200" kern="0" spc="-10">
                          <a:solidFill>
                            <a:srgbClr val="0036A2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</a:t>
                      </a:r>
                      <a:endParaRPr lang="SimSun" altLang="SimSun" sz="1200"/>
                    </a:p>
                    <a:p>
                      <a:pPr marL="1158239" algn="l" rtl="0" eaLnBrk="0">
                        <a:lnSpc>
                          <a:spcPct val="80000"/>
                        </a:lnSpc>
                        <a:spcBef>
                          <a:spcPts val="3"/>
                        </a:spcBef>
                      </a:pP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全云岭居</a:t>
                      </a:r>
                      <a:endParaRPr lang="SimSun" altLang="SimSun" sz="1200"/>
                    </a:p>
                    <a:p>
                      <a:pPr marL="327025" algn="l" rtl="0" eaLnBrk="0">
                        <a:lnSpc>
                          <a:spcPts val="1830"/>
                        </a:lnSpc>
                      </a:pPr>
                      <a:r>
                        <a:rPr sz="1200" kern="0" spc="-20">
                          <a:solidFill>
                            <a:srgbClr val="009A4D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增宁淮答</a:t>
                      </a:r>
                      <a:r>
                        <a:rPr sz="12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厅</a:t>
                      </a:r>
                      <a:endParaRPr lang="SimSun" altLang="SimSun" sz="1200"/>
                    </a:p>
                    <a:p>
                      <a:pPr marL="1076325" algn="l" rtl="0" eaLnBrk="0">
                        <a:lnSpc>
                          <a:spcPct val="96000"/>
                        </a:lnSpc>
                        <a:spcBef>
                          <a:spcPts val="543"/>
                        </a:spcBef>
                      </a:pPr>
                      <a:r>
                        <a:rPr sz="1200" kern="0" spc="0">
                          <a:solidFill>
                            <a:srgbClr val="009244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留天</a:t>
                      </a:r>
                      <a:r>
                        <a:rPr sz="12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华水饮</a:t>
                      </a:r>
                      <a:r>
                        <a:rPr sz="12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200" u="sng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2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相</a:t>
                      </a:r>
                      <a:endParaRPr lang="SimSun" altLang="SimSun" sz="120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1000"/>
                    </a:p>
                    <a:p>
                      <a:pPr marL="333375" algn="l" rtl="0" eaLnBrk="0">
                        <a:lnSpc>
                          <a:spcPct val="83000"/>
                        </a:lnSpc>
                        <a:spcBef>
                          <a:spcPts val="370"/>
                        </a:spcBef>
                      </a:pPr>
                      <a:r>
                        <a:rPr sz="12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习新展国</a:t>
                      </a:r>
                      <a:endParaRPr lang="SimSun" altLang="SimSun" sz="1200"/>
                    </a:p>
                    <a:p>
                      <a:pPr marL="523240" algn="l" rtl="0" eaLnBrk="0">
                        <a:lnSpc>
                          <a:spcPts val="1600"/>
                        </a:lnSpc>
                      </a:pP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际大厦</a:t>
                      </a:r>
                      <a:endParaRPr lang="SimSun" altLang="SimSun" sz="1200"/>
                    </a:p>
                    <a:p>
                      <a:pPr algn="l" rtl="0" eaLnBrk="0">
                        <a:lnSpc>
                          <a:spcPct val="149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49000"/>
                        </a:lnSpc>
                      </a:pPr>
                      <a:endParaRPr lang="Arial" altLang="Arial" sz="1000"/>
                    </a:p>
                    <a:p>
                      <a:pPr marL="1844039" algn="l" rtl="0" eaLnBrk="0">
                        <a:lnSpc>
                          <a:spcPct val="95000"/>
                        </a:lnSpc>
                        <a:spcBef>
                          <a:spcPts val="367"/>
                        </a:spcBef>
                      </a:pP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理紫峰大厦</a:t>
                      </a:r>
                      <a:endParaRPr lang="SimSun" altLang="SimSun" sz="120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1000"/>
                    </a:p>
                    <a:p>
                      <a:pPr marL="149225" algn="l" rtl="0" eaLnBrk="0">
                        <a:lnSpc>
                          <a:spcPct val="95000"/>
                        </a:lnSpc>
                        <a:spcBef>
                          <a:spcPts val="362"/>
                        </a:spcBef>
                      </a:pPr>
                      <a:r>
                        <a:rPr sz="1200" kern="0" spc="10">
                          <a:solidFill>
                            <a:srgbClr val="B288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程浙商银行</a:t>
                      </a:r>
                      <a:endParaRPr lang="SimSun" altLang="SimSun" sz="1200"/>
                    </a:p>
                    <a:p>
                      <a:pPr marL="371475" algn="l" rtl="0" eaLnBrk="0">
                        <a:lnSpc>
                          <a:spcPct val="95000"/>
                        </a:lnSpc>
                        <a:spcBef>
                          <a:spcPts val="223"/>
                        </a:spcBef>
                      </a:pP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南京分行</a:t>
                      </a:r>
                      <a:endParaRPr lang="SimSun" altLang="SimSun" sz="1200"/>
                    </a:p>
                    <a:p>
                      <a:pPr marL="441325" algn="l" rtl="0" eaLnBrk="0">
                        <a:lnSpc>
                          <a:spcPct val="95000"/>
                        </a:lnSpc>
                        <a:spcBef>
                          <a:spcPts val="32"/>
                        </a:spcBef>
                      </a:pP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母宾利南京</a:t>
                      </a:r>
                      <a:endParaRPr lang="SimSun" altLang="SimSun" sz="120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Arial" altLang="Arial" sz="1000"/>
                    </a:p>
                    <a:p>
                      <a:pPr marL="1577975" algn="l" rtl="0" eaLnBrk="0">
                        <a:lnSpc>
                          <a:spcPct val="86000"/>
                        </a:lnSpc>
                        <a:spcBef>
                          <a:spcPts val="372"/>
                        </a:spcBef>
                      </a:pPr>
                      <a:r>
                        <a:rPr sz="12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3号出口</a:t>
                      </a:r>
                      <a:endParaRPr lang="SimSun" altLang="SimSun" sz="1200"/>
                    </a:p>
                    <a:p>
                      <a:pPr marL="2263775" algn="l" rtl="0" eaLnBrk="0">
                        <a:lnSpc>
                          <a:spcPct val="94000"/>
                        </a:lnSpc>
                        <a:spcBef>
                          <a:spcPts val="11"/>
                        </a:spcBef>
                      </a:pP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款楼广场</a:t>
                      </a:r>
                      <a:r>
                        <a:rPr sz="1200" kern="0" spc="10">
                          <a:solidFill>
                            <a:srgbClr val="439A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群</a:t>
                      </a:r>
                      <a:endParaRPr lang="SimSun" altLang="SimSun" sz="1200"/>
                    </a:p>
                    <a:p>
                      <a:pPr marL="154939" algn="l" rtl="0" eaLnBrk="0">
                        <a:lnSpc>
                          <a:spcPct val="95000"/>
                        </a:lnSpc>
                        <a:spcBef>
                          <a:spcPts val="1382"/>
                        </a:spcBef>
                      </a:pPr>
                      <a:r>
                        <a:rPr sz="1200" kern="0" spc="10">
                          <a:solidFill>
                            <a:srgbClr val="4E93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种</a:t>
                      </a: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鼓楼公园</a:t>
                      </a:r>
                      <a:endParaRPr lang="SimSun" altLang="SimSun" sz="120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Arial" altLang="Arial" sz="1000"/>
                    </a:p>
                    <a:p>
                      <a:pPr marL="1857375" algn="l" rtl="0" eaLnBrk="0">
                        <a:lnSpc>
                          <a:spcPct val="95000"/>
                        </a:lnSpc>
                        <a:spcBef>
                          <a:spcPts val="363"/>
                        </a:spcBef>
                      </a:pPr>
                      <a:r>
                        <a:rPr sz="12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2号出口</a:t>
                      </a:r>
                      <a:endParaRPr lang="SimSun" altLang="SimSun" sz="1200"/>
                    </a:p>
                    <a:p>
                      <a:pPr marL="701040" algn="l" rtl="0" eaLnBrk="0">
                        <a:lnSpc>
                          <a:spcPct val="84000"/>
                        </a:lnSpc>
                        <a:spcBef>
                          <a:spcPts val="806"/>
                        </a:spcBef>
                      </a:pPr>
                      <a:r>
                        <a:rPr sz="12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烧登南学</a:t>
                      </a:r>
                      <a:endParaRPr lang="SimSun" altLang="SimSun" sz="1200"/>
                    </a:p>
                    <a:p>
                      <a:pPr marL="892175" algn="l" rtl="0" eaLnBrk="0">
                        <a:lnSpc>
                          <a:spcPct val="94000"/>
                        </a:lnSpc>
                        <a:spcBef>
                          <a:spcPts val="11"/>
                        </a:spcBef>
                      </a:pPr>
                      <a:r>
                        <a:rPr sz="12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望</a:t>
                      </a:r>
                      <a:r>
                        <a:rPr sz="1200" kern="0" spc="-2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纪</a:t>
                      </a:r>
                      <a:r>
                        <a:rPr sz="1200" kern="0" spc="-2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急</a:t>
                      </a:r>
                      <a:r>
                        <a:rPr sz="1200" kern="0" spc="-2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碑</a:t>
                      </a:r>
                      <a:r>
                        <a:rPr sz="1200" kern="0" spc="-19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1200" kern="0" spc="-2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号</a:t>
                      </a:r>
                      <a:r>
                        <a:rPr sz="1200" kern="0" spc="-1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出</a:t>
                      </a:r>
                      <a:r>
                        <a:rPr sz="1200" kern="0" spc="-9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口</a:t>
                      </a:r>
                      <a:endParaRPr lang="SimSun" altLang="SimSun" sz="12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7"/>
                        </a:spcBef>
                      </a:pPr>
                      <a:r>
                        <a:rPr sz="11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单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5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Arial" altLang="Arial" sz="1000"/>
                    </a:p>
                    <a:p>
                      <a:pPr marL="1968500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</a:pPr>
                      <a:r>
                        <a:rPr sz="11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空兴江公寓</a:t>
                      </a:r>
                      <a:endParaRPr lang="SimSun" altLang="SimSun" sz="1100"/>
                    </a:p>
                    <a:p>
                      <a:pPr marL="38100" algn="l" rtl="0" eaLnBrk="0">
                        <a:lnSpc>
                          <a:spcPct val="98000"/>
                        </a:lnSpc>
                        <a:spcBef>
                          <a:spcPts val="12"/>
                        </a:spcBef>
                      </a:pPr>
                      <a:r>
                        <a:rPr sz="11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且联通大厦</a:t>
                      </a:r>
                      <a:endParaRPr lang="SimSun" altLang="SimSun" sz="1100"/>
                    </a:p>
                    <a:p>
                      <a:pPr marL="12700" algn="l" rtl="0" eaLnBrk="0">
                        <a:lnSpc>
                          <a:spcPct val="87000"/>
                        </a:lnSpc>
                        <a:spcBef>
                          <a:spcPts val="1345"/>
                        </a:spcBef>
                      </a:pPr>
                      <a:r>
                        <a:rPr sz="11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联酒大</a:t>
                      </a:r>
                      <a:endParaRPr lang="SimSun" altLang="SimSun" sz="1100"/>
                    </a:p>
                    <a:p>
                      <a:pPr marL="38100" algn="l" rtl="0" eaLnBrk="0">
                        <a:lnSpc>
                          <a:spcPts val="1356"/>
                        </a:lnSpc>
                      </a:pPr>
                      <a:r>
                        <a:rPr sz="1100" kern="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复西门</a:t>
                      </a:r>
                      <a:endParaRPr lang="SimSun" altLang="SimSun" sz="11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5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marL="745490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</a:pPr>
                      <a:r>
                        <a:rPr sz="1100" kern="0" spc="-10">
                          <a:solidFill>
                            <a:srgbClr val="00993D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endParaRPr lang="SimSun" altLang="SimSun" sz="110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Arial" altLang="Arial" sz="1000"/>
                    </a:p>
                    <a:p>
                      <a:pPr marL="148589" algn="l" rtl="0" eaLnBrk="0">
                        <a:lnSpc>
                          <a:spcPct val="87000"/>
                        </a:lnSpc>
                        <a:spcBef>
                          <a:spcPts val="341"/>
                        </a:spcBef>
                      </a:pPr>
                      <a:r>
                        <a:rPr sz="11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一海退阳</a:t>
                      </a:r>
                      <a:endParaRPr lang="SimSun" altLang="SimSun" sz="1100"/>
                    </a:p>
                    <a:p>
                      <a:pPr marL="338454" algn="l" rtl="0" eaLnBrk="0">
                        <a:lnSpc>
                          <a:spcPts val="1397"/>
                        </a:lnSpc>
                      </a:pPr>
                      <a:r>
                        <a:rPr sz="11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光小星</a:t>
                      </a:r>
                      <a:endParaRPr lang="SimSun" altLang="SimSun" sz="1100"/>
                    </a:p>
                    <a:p>
                      <a:pPr algn="l" rtl="0" eaLnBrk="0">
                        <a:lnSpc>
                          <a:spcPct val="16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42000"/>
                        </a:lnSpc>
                      </a:pPr>
                      <a:endParaRPr lang="Arial" altLang="Arial" sz="200"/>
                    </a:p>
                    <a:p>
                      <a:pPr marL="237490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</a:pPr>
                      <a:r>
                        <a:rPr sz="1100" kern="0" spc="-10">
                          <a:solidFill>
                            <a:srgbClr val="004B96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endParaRPr lang="SimSun" altLang="SimSun" sz="11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78484"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Arial" altLang="Arial" sz="200"/>
                    </a:p>
                    <a:p>
                      <a:pPr marL="837564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</a:pPr>
                      <a:r>
                        <a:rPr sz="11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南克鼓楼医院</a:t>
                      </a:r>
                      <a:endParaRPr lang="SimSun" altLang="SimSun" sz="1100"/>
                    </a:p>
                    <a:p>
                      <a:pPr marL="869950" algn="l" rtl="0" eaLnBrk="0">
                        <a:lnSpc>
                          <a:spcPts val="1500"/>
                        </a:lnSpc>
                      </a:pPr>
                      <a:r>
                        <a:rPr sz="11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集团口那医院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Arial" altLang="Arial" sz="1000"/>
                    </a:p>
                    <a:p>
                      <a:pPr marL="817244" algn="l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</a:pPr>
                      <a:r>
                        <a:rPr sz="11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感大意带姆</a:t>
                      </a:r>
                      <a:endParaRPr lang="SimSun" altLang="SimSun" sz="1100"/>
                    </a:p>
                    <a:p>
                      <a:pPr marL="861694" algn="l" rtl="0" eaLnBrk="0">
                        <a:lnSpc>
                          <a:spcPct val="99000"/>
                        </a:lnSpc>
                        <a:spcBef>
                          <a:spcPts val="202"/>
                        </a:spcBef>
                      </a:pPr>
                      <a:r>
                        <a:rPr sz="11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乐中心体验店</a:t>
                      </a:r>
                      <a:endParaRPr lang="SimSun" altLang="SimSun" sz="11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7650"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900"/>
                    </a:p>
                    <a:p>
                      <a:pPr algn="l" rtl="0" eaLnBrk="0">
                        <a:lnSpc>
                          <a:spcPct val="8260"/>
                        </a:lnSpc>
                      </a:pPr>
                      <a:endParaRPr lang="Arial" altLang="Arial" sz="100"/>
                    </a:p>
                    <a:p>
                      <a:pPr marL="450215" algn="l" rtl="0" eaLnBrk="0">
                        <a:lnSpc>
                          <a:spcPct val="66000"/>
                        </a:lnSpc>
                      </a:pPr>
                      <a:r>
                        <a:rPr sz="11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ARB</a:t>
                      </a:r>
                      <a:endParaRPr lang="SimSun" altLang="SimSun" sz="1100"/>
                    </a:p>
                    <a:p>
                      <a:pPr marL="457200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</a:pPr>
                      <a:r>
                        <a:rPr sz="11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爱去吧</a:t>
                      </a:r>
                      <a:endParaRPr lang="SimSun" altLang="SimSun" sz="1100"/>
                    </a:p>
                    <a:p>
                      <a:pPr algn="l" rtl="0" eaLnBrk="0">
                        <a:lnSpc>
                          <a:spcPct val="153000"/>
                        </a:lnSpc>
                      </a:pPr>
                      <a:endParaRPr lang="Arial" altLang="Arial" sz="1000"/>
                    </a:p>
                    <a:p>
                      <a:pPr marL="279400" algn="l" rtl="0" eaLnBrk="0">
                        <a:lnSpc>
                          <a:spcPct val="99000"/>
                        </a:lnSpc>
                        <a:spcBef>
                          <a:spcPts val="339"/>
                        </a:spcBef>
                      </a:pPr>
                      <a:r>
                        <a:rPr sz="1100" kern="0" spc="30">
                          <a:solidFill>
                            <a:srgbClr val="AE85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够南京银行</a:t>
                      </a:r>
                      <a:endParaRPr lang="SimSun" altLang="SimSun" sz="1100"/>
                    </a:p>
                    <a:p>
                      <a:pPr marL="329565" algn="l" rtl="0" eaLnBrk="0">
                        <a:lnSpc>
                          <a:spcPct val="100000"/>
                        </a:lnSpc>
                        <a:spcBef>
                          <a:spcPts val="1307"/>
                        </a:spcBef>
                      </a:pPr>
                      <a:r>
                        <a:rPr sz="11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古堡酒吧</a:t>
                      </a:r>
                      <a:endParaRPr lang="SimSun" altLang="SimSun" sz="1100"/>
                    </a:p>
                    <a:p>
                      <a:pPr marL="583565" algn="l" rtl="0" eaLnBrk="0">
                        <a:lnSpc>
                          <a:spcPct val="99000"/>
                        </a:lnSpc>
                        <a:spcBef>
                          <a:spcPts val="1367"/>
                        </a:spcBef>
                      </a:pPr>
                      <a:r>
                        <a:rPr sz="1100" kern="0" spc="60">
                          <a:solidFill>
                            <a:srgbClr val="489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彝</a:t>
                      </a:r>
                      <a:r>
                        <a:rPr sz="11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大种享公园</a:t>
                      </a:r>
                      <a:endParaRPr lang="SimSun" altLang="SimSun" sz="1100"/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41000"/>
                        </a:lnSpc>
                      </a:pPr>
                      <a:endParaRPr lang="Arial" altLang="Arial" sz="200"/>
                    </a:p>
                    <a:p>
                      <a:pPr marL="36830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1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高中国电信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300"/>
                    </a:p>
                    <a:p>
                      <a:pPr marL="1700529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</a:pPr>
                      <a:r>
                        <a:rPr sz="1500" kern="0" spc="30">
                          <a:solidFill>
                            <a:srgbClr val="0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B州正东生</a:t>
                      </a:r>
                      <a:endParaRPr lang="SimSun" altLang="SimSun" sz="15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35305"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Arial" altLang="Arial" sz="1000"/>
                    </a:p>
                    <a:p>
                      <a:pPr marL="354329" indent="831850" algn="l" rtl="0" eaLnBrk="0">
                        <a:lnSpc>
                          <a:spcPct val="96000"/>
                        </a:lnSpc>
                        <a:spcBef>
                          <a:spcPts val="7"/>
                        </a:spcBef>
                      </a:pPr>
                      <a:r>
                        <a:rPr sz="11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交江苏电</a:t>
                      </a:r>
                      <a:r>
                        <a:rPr sz="11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1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种氯利宿含一视合签含</a:t>
                      </a:r>
                      <a:endParaRPr lang="SimSun" altLang="SimSun" sz="11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5911"/>
                        </a:lnSpc>
                      </a:pPr>
                      <a:endParaRPr lang="Arial" altLang="Arial" sz="100"/>
                    </a:p>
                    <a:p>
                      <a:pPr marL="68580" algn="l" rtl="0" eaLnBrk="0">
                        <a:lnSpc>
                          <a:spcPct val="99000"/>
                        </a:lnSpc>
                      </a:pPr>
                      <a:r>
                        <a:rPr sz="11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肉拉面刀鲁而</a:t>
                      </a:r>
                      <a:endParaRPr lang="SimSun" altLang="SimSun" sz="11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14500"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lang="Arial" altLang="Arial" sz="200"/>
                    </a:p>
                    <a:p>
                      <a:pPr marL="1903729" indent="-608965" algn="l" rtl="0" eaLnBrk="0">
                        <a:lnSpc>
                          <a:spcPct val="127000"/>
                        </a:lnSpc>
                        <a:spcBef>
                          <a:spcPts val="1"/>
                        </a:spcBef>
                      </a:pPr>
                      <a:r>
                        <a:rPr sz="1700" kern="0" spc="20" baseline="12256">
                          <a:solidFill>
                            <a:srgbClr val="00964B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(晋程材</a:t>
                      </a:r>
                      <a:r>
                        <a:rPr sz="1700" kern="0" spc="20" baseline="12256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家</a:t>
                      </a:r>
                      <a:r>
                        <a:rPr sz="1100" kern="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700" kern="0" spc="20" baseline="-18384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质测给</a:t>
                      </a:r>
                      <a:r>
                        <a:rPr sz="11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1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华厦洗衣第</a:t>
                      </a:r>
                      <a:endParaRPr lang="SimSun" altLang="SimSun" sz="1100"/>
                    </a:p>
                    <a:p>
                      <a:pPr marL="1923414" algn="l" rtl="0" eaLnBrk="0">
                        <a:lnSpc>
                          <a:spcPct val="99000"/>
                        </a:lnSpc>
                        <a:spcBef>
                          <a:spcPts val="61"/>
                        </a:spcBef>
                      </a:pPr>
                      <a:r>
                        <a:rPr sz="11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060连锁店</a:t>
                      </a:r>
                      <a:endParaRPr lang="SimSun" altLang="SimSun" sz="1100"/>
                    </a:p>
                    <a:p>
                      <a:pPr algn="l" rtl="0" eaLnBrk="0">
                        <a:lnSpc>
                          <a:spcPct val="153000"/>
                        </a:lnSpc>
                      </a:pPr>
                      <a:endParaRPr lang="Arial" altLang="Arial" sz="1000"/>
                    </a:p>
                    <a:p>
                      <a:pPr marL="107314" algn="l" rtl="0" eaLnBrk="0">
                        <a:lnSpc>
                          <a:spcPct val="99000"/>
                        </a:lnSpc>
                        <a:spcBef>
                          <a:spcPts val="340"/>
                        </a:spcBef>
                      </a:pPr>
                      <a:r>
                        <a:rPr sz="11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漠龙虾</a:t>
                      </a:r>
                      <a:endParaRPr lang="SimSun" altLang="SimSun" sz="1100"/>
                    </a:p>
                    <a:p>
                      <a:pPr marL="2056764" algn="l" rtl="0" eaLnBrk="0">
                        <a:lnSpc>
                          <a:spcPct val="85000"/>
                        </a:lnSpc>
                        <a:spcBef>
                          <a:spcPts val="54"/>
                        </a:spcBef>
                      </a:pPr>
                      <a:r>
                        <a:rPr sz="11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江苏省美容师美发</a:t>
                      </a:r>
                      <a:endParaRPr lang="SimSun" altLang="SimSun" sz="1100"/>
                    </a:p>
                    <a:p>
                      <a:pPr marL="1116964" algn="l" rtl="0" eaLnBrk="0">
                        <a:lnSpc>
                          <a:spcPct val="103000"/>
                        </a:lnSpc>
                        <a:spcBef>
                          <a:spcPts val="10"/>
                        </a:spcBef>
                      </a:pPr>
                      <a:r>
                        <a:rPr sz="1700" kern="0" spc="40" baseline="3064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大</a:t>
                      </a:r>
                      <a:r>
                        <a:rPr sz="1100" kern="0" spc="4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700" kern="0" spc="40" baseline="3064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钟</a:t>
                      </a:r>
                      <a:r>
                        <a:rPr sz="1100" kern="0" spc="4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700" kern="0" spc="40" baseline="3064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事</a:t>
                      </a:r>
                      <a:r>
                        <a:rPr sz="11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师积</a:t>
                      </a:r>
                      <a:r>
                        <a:rPr sz="11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业</a:t>
                      </a:r>
                      <a:r>
                        <a:rPr sz="1100" u="sng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技能鉴定</a:t>
                      </a:r>
                      <a:r>
                        <a:rPr sz="11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所</a:t>
                      </a:r>
                      <a:endParaRPr lang="SimSun" altLang="SimSun" sz="110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800"/>
                    </a:p>
                    <a:p>
                      <a:pPr marL="386715" algn="l" rtl="0" eaLnBrk="0">
                        <a:lnSpc>
                          <a:spcPct val="80000"/>
                        </a:lnSpc>
                        <a:spcBef>
                          <a:spcPts val="2"/>
                        </a:spcBef>
                      </a:pPr>
                      <a:r>
                        <a:rPr sz="1100" kern="0" spc="-10">
                          <a:solidFill>
                            <a:srgbClr val="004697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</a:t>
                      </a:r>
                      <a:endParaRPr lang="SimSun" altLang="SimSun" sz="11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26084"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Arial" altLang="Arial" sz="100"/>
                    </a:p>
                    <a:p>
                      <a:pPr marL="55245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</a:pPr>
                      <a:r>
                        <a:rPr sz="11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鼓楼营业厅                              </a:t>
                      </a:r>
                      <a:r>
                        <a:rPr sz="11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1100" kern="0" spc="30">
                          <a:solidFill>
                            <a:srgbClr val="5A87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乙水缝会所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49850"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lang="Arial" altLang="Arial" sz="1000"/>
                    </a:p>
                    <a:p>
                      <a:pPr marL="2495550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11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endParaRPr lang="SimSun" altLang="SimSun" sz="1100"/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Arial" altLang="Arial" sz="1000"/>
                    </a:p>
                    <a:p>
                      <a:pPr marL="2178050" algn="l" rtl="0" eaLnBrk="0">
                        <a:lnSpc>
                          <a:spcPct val="99000"/>
                        </a:lnSpc>
                        <a:spcBef>
                          <a:spcPts val="341"/>
                        </a:spcBef>
                      </a:pPr>
                      <a:r>
                        <a:rPr sz="11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越故语亡玩</a:t>
                      </a:r>
                      <a:endParaRPr lang="SimSun" altLang="SimSun" sz="110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1000"/>
                    </a:p>
                    <a:p>
                      <a:pPr marL="2139314" algn="l" rtl="0" eaLnBrk="0">
                        <a:lnSpc>
                          <a:spcPct val="99000"/>
                        </a:lnSpc>
                        <a:spcBef>
                          <a:spcPts val="341"/>
                        </a:spcBef>
                      </a:pPr>
                      <a:r>
                        <a:rPr sz="1100" kern="0" spc="-30">
                          <a:solidFill>
                            <a:srgbClr val="7061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北</a:t>
                      </a:r>
                      <a:r>
                        <a:rPr sz="1100" kern="0" spc="490">
                          <a:solidFill>
                            <a:srgbClr val="7061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30">
                          <a:solidFill>
                            <a:srgbClr val="7061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京</a:t>
                      </a:r>
                      <a:r>
                        <a:rPr sz="1100" kern="0" spc="470">
                          <a:solidFill>
                            <a:srgbClr val="7061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30">
                          <a:solidFill>
                            <a:srgbClr val="7061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东</a:t>
                      </a:r>
                      <a:r>
                        <a:rPr sz="1100" kern="0" spc="440">
                          <a:solidFill>
                            <a:srgbClr val="7061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30">
                          <a:solidFill>
                            <a:srgbClr val="7061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路</a:t>
                      </a:r>
                      <a:endParaRPr lang="SimSun" altLang="SimSun" sz="1100"/>
                    </a:p>
                    <a:p>
                      <a:pPr marL="2367914" algn="l" rtl="0" eaLnBrk="0">
                        <a:lnSpc>
                          <a:spcPct val="99000"/>
                        </a:lnSpc>
                        <a:spcBef>
                          <a:spcPts val="744"/>
                        </a:spcBef>
                      </a:pPr>
                      <a:r>
                        <a:rPr sz="11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习江苏省广描</a:t>
                      </a:r>
                      <a:endParaRPr lang="SimSun" altLang="SimSun" sz="1100"/>
                    </a:p>
                    <a:p>
                      <a:pPr marL="990600" algn="l" rtl="0" eaLnBrk="0">
                        <a:lnSpc>
                          <a:spcPts val="1356"/>
                        </a:lnSpc>
                        <a:spcBef>
                          <a:spcPts val="153"/>
                        </a:spcBef>
                      </a:pPr>
                      <a:r>
                        <a:rPr sz="11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解                   电现总台北</a:t>
                      </a:r>
                      <a:r>
                        <a:rPr sz="11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户</a:t>
                      </a:r>
                      <a:r>
                        <a:rPr sz="11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</a:t>
                      </a:r>
                      <a:r>
                        <a:rPr sz="1100" kern="0" spc="0">
                          <a:solidFill>
                            <a:srgbClr val="004785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</a:t>
                      </a:r>
                      <a:endParaRPr lang="SimSun" altLang="SimSun" sz="11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eaVert" wrap="square"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7888"/>
                        </a:lnSpc>
                      </a:pPr>
                      <a:endParaRPr lang="Arial" altLang="Arial" sz="100"/>
                    </a:p>
                    <a:p>
                      <a:pPr marL="1006475" algn="l" rtl="0" eaLnBrk="0">
                        <a:lnSpc>
                          <a:spcPct val="97000"/>
                        </a:lnSpc>
                      </a:pPr>
                      <a:r>
                        <a:rPr sz="1500" kern="0" spc="40">
                          <a:solidFill>
                            <a:srgbClr val="9389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安</a:t>
                      </a:r>
                      <a:r>
                        <a:rPr sz="1500" kern="0" spc="-10">
                          <a:solidFill>
                            <a:srgbClr val="9389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kern="0" spc="40">
                          <a:solidFill>
                            <a:srgbClr val="9389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仁</a:t>
                      </a:r>
                      <a:r>
                        <a:rPr sz="1500" kern="0" spc="-30">
                          <a:solidFill>
                            <a:srgbClr val="9389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kern="0" spc="40">
                          <a:solidFill>
                            <a:srgbClr val="9389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街</a:t>
                      </a:r>
                      <a:endParaRPr lang="SimSun" altLang="SimSun" sz="1500"/>
                    </a:p>
                  </a:txBody>
                  <a:tcPr marL="0" marR="0" marT="0" marB="0" vert="eaVert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eaVert" wrap="square"/>
                    <a:lstStyle/>
                    <a:p>
                      <a:endParaRPr/>
                    </a:p>
                  </a:txBody>
                  <a:tcPr marL="0" marR="0" marT="0" marB="0" vert="eaVert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2625">
                <a:tc gridSpan="9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585118" y="1962211"/>
            <a:ext cx="1123980" cy="495284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13341383" y="4971527"/>
            <a:ext cx="908685" cy="1714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804"/>
              </a:lnSpc>
            </a:pPr>
            <a:endParaRPr lang="Arial" altLang="Arial" sz="100"/>
          </a:p>
          <a:p>
            <a:pPr marL="12700" algn="l" rtl="0" eaLnBrk="0">
              <a:lnSpc>
                <a:spcPct val="87000"/>
              </a:lnSpc>
            </a:pPr>
            <a:r>
              <a:rPr sz="1100" kern="0" spc="5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交南京大学大</a:t>
            </a:r>
            <a:endParaRPr lang="SimSun" altLang="SimSun" sz="1100"/>
          </a:p>
        </p:txBody>
      </p:sp>
      <p:sp>
        <p:nvSpPr>
          <p:cNvPr id="26" name="textbox 26"/>
          <p:cNvSpPr/>
          <p:nvPr/>
        </p:nvSpPr>
        <p:spPr>
          <a:xfrm>
            <a:off x="11235723" y="3320104"/>
            <a:ext cx="200660" cy="670559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693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200" kern="0" spc="-10">
                <a:solidFill>
                  <a:srgbClr val="846A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中</a:t>
            </a:r>
            <a:r>
              <a:rPr sz="1200" kern="0" spc="150">
                <a:solidFill>
                  <a:srgbClr val="846A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10">
                <a:solidFill>
                  <a:srgbClr val="846A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央</a:t>
            </a:r>
            <a:r>
              <a:rPr sz="1200" kern="0" spc="140">
                <a:solidFill>
                  <a:srgbClr val="846A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-10">
                <a:solidFill>
                  <a:srgbClr val="846A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路</a:t>
            </a:r>
            <a:endParaRPr lang="SimSun" altLang="SimSun" sz="1200"/>
          </a:p>
        </p:txBody>
      </p:sp>
      <p:sp>
        <p:nvSpPr>
          <p:cNvPr id="28" name="textbox 28"/>
          <p:cNvSpPr/>
          <p:nvPr/>
        </p:nvSpPr>
        <p:spPr>
          <a:xfrm>
            <a:off x="10477479" y="6922413"/>
            <a:ext cx="629919" cy="2000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675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2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4号出口A</a:t>
            </a:r>
            <a:endParaRPr lang="SimSun" altLang="SimSun" sz="1200"/>
          </a:p>
        </p:txBody>
      </p:sp>
      <p:sp>
        <p:nvSpPr>
          <p:cNvPr id="30" name="path"/>
          <p:cNvSpPr/>
          <p:nvPr/>
        </p:nvSpPr>
        <p:spPr>
          <a:xfrm>
            <a:off x="247619" y="2740025"/>
            <a:ext cx="8058241" cy="6350"/>
          </a:xfrm>
          <a:custGeom>
            <a:rect l="0" t="0" r="0" b="0"/>
            <a:pathLst>
              <a:path w="12690" h="10">
                <a:moveTo>
                  <a:pt x="0" y="5"/>
                </a:moveTo>
                <a:lnTo>
                  <a:pt x="12690" y="5"/>
                </a:ln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66639" y="266637"/>
            <a:ext cx="17716502" cy="13189029"/>
          </a:xfrm>
          <a:prstGeom prst="rect">
            <a:avLst/>
          </a:prstGeom>
        </p:spPr>
      </p:pic>
      <p:graphicFrame>
        <p:nvGraphicFramePr>
          <p:cNvPr id="34" name="table 34"/>
          <p:cNvGraphicFramePr>
            <a:graphicFrameLocks noGrp="1"/>
          </p:cNvGraphicFramePr>
          <p:nvPr/>
        </p:nvGraphicFramePr>
        <p:xfrm>
          <a:off x="549305" y="4537094"/>
          <a:ext cx="16985614" cy="7397750"/>
        </p:xfrm>
        <a:graphic>
          <a:graphicData uri="http://schemas.openxmlformats.org/drawingml/2006/table">
            <a:tbl>
              <a:tblPr/>
              <a:tblGrid>
                <a:gridCol w="1882775"/>
                <a:gridCol w="2095500"/>
                <a:gridCol w="1670050"/>
                <a:gridCol w="1905000"/>
                <a:gridCol w="1771014"/>
                <a:gridCol w="2146300"/>
                <a:gridCol w="1739900"/>
                <a:gridCol w="1905000"/>
                <a:gridCol w="1870075"/>
              </a:tblGrid>
              <a:tr h="101917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Arial" altLang="Arial" sz="300"/>
                    </a:p>
                    <a:p>
                      <a:pPr marL="148589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</a:pPr>
                      <a:r>
                        <a:rPr sz="19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年龄结构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300"/>
                    </a:p>
                    <a:p>
                      <a:pPr marL="126364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9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居住地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Arial" altLang="Arial" sz="300"/>
                    </a:p>
                    <a:p>
                      <a:pPr marL="170814" algn="l" rtl="0" eaLnBrk="0">
                        <a:lnSpc>
                          <a:spcPct val="95000"/>
                        </a:lnSpc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到达方式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Arial" altLang="Arial" sz="300"/>
                    </a:p>
                    <a:p>
                      <a:pPr marL="170814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游玩频率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Arial" altLang="Arial" sz="300"/>
                    </a:p>
                    <a:p>
                      <a:pPr marL="151764" algn="l" rtl="0" eaLnBrk="0">
                        <a:lnSpc>
                          <a:spcPct val="95000"/>
                        </a:lnSpc>
                      </a:pPr>
                      <a:r>
                        <a:rPr sz="19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到此目的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300"/>
                    </a:p>
                    <a:p>
                      <a:pPr marL="146685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9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游玩活动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400"/>
                    </a:p>
                    <a:p>
                      <a:pPr marL="165100" algn="l" rtl="0" eaLnBrk="0">
                        <a:lnSpc>
                          <a:spcPct val="83000"/>
                        </a:lnSpc>
                      </a:pPr>
                      <a:r>
                        <a:rPr sz="19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游客对广场</a:t>
                      </a:r>
                      <a:endParaRPr lang="SimSun" altLang="SimSun" sz="1900"/>
                    </a:p>
                    <a:p>
                      <a:pPr marL="165100" algn="l" rtl="0" eaLnBrk="0">
                        <a:lnSpc>
                          <a:spcPts val="2442"/>
                        </a:lnSpc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上植物的关</a:t>
                      </a:r>
                      <a:endParaRPr lang="SimSun" altLang="SimSun" sz="1900"/>
                    </a:p>
                    <a:p>
                      <a:pPr marL="133350" algn="l" rtl="0" eaLnBrk="0">
                        <a:lnSpc>
                          <a:spcPts val="2602"/>
                        </a:lnSpc>
                      </a:pPr>
                      <a:r>
                        <a:rPr sz="19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注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400"/>
                    </a:p>
                    <a:p>
                      <a:pPr marL="152400" indent="25400" algn="l" rtl="0" eaLnBrk="0">
                        <a:lnSpc>
                          <a:spcPct val="101000"/>
                        </a:lnSpc>
                        <a:spcBef>
                          <a:spcPts val="2"/>
                        </a:spcBef>
                      </a:pPr>
                      <a:r>
                        <a:rPr sz="19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游客喜欢坐的</a:t>
                      </a:r>
                      <a:r>
                        <a:rPr sz="1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9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位置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Arial" altLang="Arial" sz="400"/>
                    </a:p>
                    <a:p>
                      <a:pPr marL="177800" indent="-25400" algn="l" rtl="0" eaLnBrk="0">
                        <a:lnSpc>
                          <a:spcPct val="101000"/>
                        </a:lnSpc>
                        <a:spcBef>
                          <a:spcPts val="3"/>
                        </a:spcBef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游客认为广场   需改善的地方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58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Arial" altLang="Arial" sz="600"/>
                    </a:p>
                    <a:p>
                      <a:pPr marL="61214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9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老年(12%)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600"/>
                    </a:p>
                    <a:p>
                      <a:pPr marL="62166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南京市本地游</a:t>
                      </a:r>
                      <a:endParaRPr lang="SimSun" altLang="SimSun" sz="1900"/>
                    </a:p>
                    <a:p>
                      <a:pPr marL="158750" algn="l" rtl="0" eaLnBrk="0">
                        <a:lnSpc>
                          <a:spcPts val="2962"/>
                        </a:lnSpc>
                      </a:pPr>
                      <a:r>
                        <a:rPr sz="19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客(58%)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Arial" altLang="Arial" sz="300"/>
                    </a:p>
                    <a:p>
                      <a:pPr marL="603250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</a:pPr>
                      <a:r>
                        <a:rPr sz="19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步行</a:t>
                      </a:r>
                      <a:endParaRPr lang="SimSun" altLang="SimSun" sz="190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Arial" altLang="Arial" sz="900"/>
                    </a:p>
                    <a:p>
                      <a:pPr marL="2794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9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(22%)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600"/>
                    </a:p>
                    <a:p>
                      <a:pPr algn="r" rtl="0" eaLnBrk="0">
                        <a:lnSpc>
                          <a:spcPct val="95000"/>
                        </a:lnSpc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每天(16%)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Arial" altLang="Arial" sz="400"/>
                    </a:p>
                    <a:p>
                      <a:pPr marL="596265" algn="l" rtl="0" eaLnBrk="0">
                        <a:lnSpc>
                          <a:spcPct val="83000"/>
                        </a:lnSpc>
                      </a:pPr>
                      <a:r>
                        <a:rPr sz="19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晨练健身</a:t>
                      </a:r>
                      <a:endParaRPr lang="SimSun" altLang="SimSun" sz="1900"/>
                    </a:p>
                    <a:p>
                      <a:pPr marL="266065" algn="l" rtl="0" eaLnBrk="0">
                        <a:lnSpc>
                          <a:spcPts val="3230"/>
                        </a:lnSpc>
                      </a:pPr>
                      <a:r>
                        <a:rPr sz="19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(10%)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600"/>
                    </a:p>
                    <a:p>
                      <a:pPr marL="788034" algn="l" rtl="0" eaLnBrk="0">
                        <a:lnSpc>
                          <a:spcPct val="95000"/>
                        </a:lnSpc>
                      </a:pPr>
                      <a:r>
                        <a:rPr sz="19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散步(56%)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600"/>
                    </a:p>
                    <a:p>
                      <a:pPr marL="615950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</a:pPr>
                      <a:r>
                        <a:rPr sz="19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开花植物</a:t>
                      </a:r>
                      <a:endParaRPr lang="SimSun" altLang="SimSun" sz="1900"/>
                    </a:p>
                    <a:p>
                      <a:pPr marL="273050" algn="l" rtl="0" eaLnBrk="0">
                        <a:lnSpc>
                          <a:spcPts val="2979"/>
                        </a:lnSpc>
                      </a:pPr>
                      <a:r>
                        <a:rPr sz="19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(31%)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600"/>
                    </a:p>
                    <a:p>
                      <a:pPr marL="615950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临水座椅</a:t>
                      </a:r>
                      <a:endParaRPr lang="SimSun" altLang="SimSun" sz="1900"/>
                    </a:p>
                    <a:p>
                      <a:pPr marL="286384" algn="l" rtl="0" eaLnBrk="0">
                        <a:lnSpc>
                          <a:spcPts val="2979"/>
                        </a:lnSpc>
                      </a:pPr>
                      <a:r>
                        <a:rPr sz="19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(44%)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Arial" altLang="Arial" sz="200"/>
                    </a:p>
                    <a:p>
                      <a:pPr algn="r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900" kern="0" spc="2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水质(10%)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22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Arial" altLang="Arial" sz="700"/>
                    </a:p>
                    <a:p>
                      <a:pPr marL="61214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9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中年(30%)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700"/>
                    </a:p>
                    <a:p>
                      <a:pPr algn="l" rtl="0" eaLnBrk="0">
                        <a:lnSpc>
                          <a:spcPct val="6312"/>
                        </a:lnSpc>
                      </a:pPr>
                      <a:endParaRPr lang="Arial" altLang="Arial" sz="100"/>
                    </a:p>
                    <a:p>
                      <a:pPr marL="602615" algn="l" rtl="0" eaLnBrk="0">
                        <a:lnSpc>
                          <a:spcPct val="83000"/>
                        </a:lnSpc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江苏省内游客</a:t>
                      </a:r>
                      <a:endParaRPr lang="SimSun" altLang="SimSun" sz="1900"/>
                    </a:p>
                    <a:p>
                      <a:pPr marL="259715" algn="l" rtl="0" eaLnBrk="0">
                        <a:lnSpc>
                          <a:spcPts val="3030"/>
                        </a:lnSpc>
                      </a:pPr>
                      <a:r>
                        <a:rPr sz="19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(16%)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600"/>
                    </a:p>
                    <a:p>
                      <a:pPr marL="64071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</a:pPr>
                      <a:r>
                        <a:rPr sz="19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自行车</a:t>
                      </a:r>
                      <a:endParaRPr lang="SimSun" altLang="SimSun" sz="1900"/>
                    </a:p>
                    <a:p>
                      <a:pPr marL="285115" algn="l" rtl="0" eaLnBrk="0">
                        <a:lnSpc>
                          <a:spcPts val="3130"/>
                        </a:lnSpc>
                      </a:pPr>
                      <a:r>
                        <a:rPr sz="19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(17%)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600"/>
                    </a:p>
                    <a:p>
                      <a:pPr algn="r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每周(21%)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Arial" altLang="Arial" sz="600"/>
                    </a:p>
                    <a:p>
                      <a:pPr marL="62166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专程游玩</a:t>
                      </a:r>
                      <a:endParaRPr lang="SimSun" altLang="SimSun" sz="1900"/>
                    </a:p>
                    <a:p>
                      <a:pPr marL="266065" algn="l" rtl="0" eaLnBrk="0">
                        <a:lnSpc>
                          <a:spcPts val="3222"/>
                        </a:lnSpc>
                      </a:pPr>
                      <a:r>
                        <a:rPr sz="19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(42%)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600"/>
                    </a:p>
                    <a:p>
                      <a:pPr marL="908050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</a:pPr>
                      <a:r>
                        <a:rPr sz="19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拍照(6%)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600"/>
                    </a:p>
                    <a:p>
                      <a:pPr marL="610234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</a:pPr>
                      <a:r>
                        <a:rPr sz="19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大树</a:t>
                      </a:r>
                      <a:endParaRPr lang="SimSun" altLang="SimSun" sz="1900"/>
                    </a:p>
                    <a:p>
                      <a:pPr marL="273050" algn="l" rtl="0" eaLnBrk="0">
                        <a:lnSpc>
                          <a:spcPts val="3130"/>
                        </a:lnSpc>
                      </a:pPr>
                      <a:r>
                        <a:rPr sz="19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(29%)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Arial" altLang="Arial" sz="700"/>
                    </a:p>
                    <a:p>
                      <a:pPr algn="l" rtl="0" eaLnBrk="0">
                        <a:lnSpc>
                          <a:spcPct val="6312"/>
                        </a:lnSpc>
                      </a:pPr>
                      <a:endParaRPr lang="Arial" altLang="Arial" sz="100"/>
                    </a:p>
                    <a:p>
                      <a:pPr marL="615950" algn="l" rtl="0" eaLnBrk="0">
                        <a:lnSpc>
                          <a:spcPct val="83000"/>
                        </a:lnSpc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树林下(40</a:t>
                      </a:r>
                      <a:endParaRPr lang="SimSun" altLang="SimSun" sz="1900"/>
                    </a:p>
                    <a:p>
                      <a:pPr marL="158750" algn="l" rtl="0" eaLnBrk="0">
                        <a:lnSpc>
                          <a:spcPts val="2930"/>
                        </a:lnSpc>
                      </a:pPr>
                      <a:r>
                        <a:rPr sz="19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lang="Arial" altLang="Arial" sz="200"/>
                    </a:p>
                    <a:p>
                      <a:pPr marL="260350" indent="35560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</a:pPr>
                      <a:r>
                        <a:rPr sz="19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水面大小</a:t>
                      </a:r>
                      <a:r>
                        <a:rPr sz="1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9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(10%)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22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600"/>
                    </a:p>
                    <a:p>
                      <a:pPr marL="618490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</a:pPr>
                      <a:r>
                        <a:rPr sz="19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青年(52%)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Arial" altLang="Arial" sz="600"/>
                    </a:p>
                    <a:p>
                      <a:pPr marL="62166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其他外地游客</a:t>
                      </a:r>
                      <a:endParaRPr lang="SimSun" altLang="SimSun" sz="1900"/>
                    </a:p>
                    <a:p>
                      <a:pPr marL="273050" algn="l" rtl="0" eaLnBrk="0">
                        <a:lnSpc>
                          <a:spcPts val="3021"/>
                        </a:lnSpc>
                      </a:pPr>
                      <a:r>
                        <a:rPr sz="19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(26%)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600"/>
                    </a:p>
                    <a:p>
                      <a:pPr marL="170814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公共汽车</a:t>
                      </a:r>
                      <a:endParaRPr lang="SimSun" altLang="SimSun" sz="1900"/>
                    </a:p>
                    <a:p>
                      <a:pPr marL="285115" algn="l" rtl="0" eaLnBrk="0">
                        <a:lnSpc>
                          <a:spcPts val="3029"/>
                        </a:lnSpc>
                      </a:pPr>
                      <a:r>
                        <a:rPr sz="19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(55%)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600"/>
                    </a:p>
                    <a:p>
                      <a:pPr algn="r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每月(26%)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600"/>
                    </a:p>
                    <a:p>
                      <a:pPr marL="59626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9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路过</a:t>
                      </a:r>
                      <a:endParaRPr lang="SimSun" altLang="SimSun" sz="1900"/>
                    </a:p>
                    <a:p>
                      <a:pPr marL="266065" algn="l" rtl="0" eaLnBrk="0">
                        <a:lnSpc>
                          <a:spcPts val="3130"/>
                        </a:lnSpc>
                      </a:pPr>
                      <a:r>
                        <a:rPr sz="19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(29%)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600"/>
                    </a:p>
                    <a:p>
                      <a:pPr marL="788034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9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赏景(24%)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600"/>
                    </a:p>
                    <a:p>
                      <a:pPr marL="603884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9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地被(7%)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Arial" altLang="Arial" sz="600"/>
                    </a:p>
                    <a:p>
                      <a:pPr marL="17780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9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草坪(8%)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Arial" altLang="Arial" sz="200"/>
                    </a:p>
                    <a:p>
                      <a:pPr marL="13335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9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绿化种植(23%)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22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Arial" altLang="Arial" sz="600"/>
                    </a:p>
                    <a:p>
                      <a:pPr marL="148589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9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少儿(6%)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60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9093"/>
                        </a:lnSpc>
                      </a:pPr>
                      <a:endParaRPr lang="Arial" altLang="Arial" sz="100"/>
                    </a:p>
                    <a:p>
                      <a:pPr marL="894714" algn="l" rtl="0" eaLnBrk="0">
                        <a:lnSpc>
                          <a:spcPts val="567"/>
                        </a:lnSpc>
                      </a:pPr>
                      <a:r>
                        <a:rPr sz="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—</a:t>
                      </a:r>
                      <a:endParaRPr lang="SimSun" altLang="SimSun" sz="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600"/>
                    </a:p>
                    <a:p>
                      <a:pPr marL="62801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出租汽车</a:t>
                      </a:r>
                      <a:endParaRPr lang="SimSun" altLang="SimSun" sz="1900"/>
                    </a:p>
                    <a:p>
                      <a:pPr marL="279400" algn="l" rtl="0" eaLnBrk="0">
                        <a:lnSpc>
                          <a:spcPts val="3080"/>
                        </a:lnSpc>
                      </a:pPr>
                      <a:r>
                        <a:rPr sz="19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800"/>
                    </a:p>
                    <a:p>
                      <a:pPr algn="r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每季(11%)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Arial" altLang="Arial" sz="800"/>
                    </a:p>
                    <a:p>
                      <a:pPr marL="608965" algn="l" rtl="0" eaLnBrk="0">
                        <a:lnSpc>
                          <a:spcPct val="83000"/>
                        </a:lnSpc>
                      </a:pPr>
                      <a:r>
                        <a:rPr sz="19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调研实习</a:t>
                      </a:r>
                      <a:endParaRPr lang="SimSun" altLang="SimSun" sz="1900"/>
                    </a:p>
                    <a:p>
                      <a:pPr marL="266065" algn="l" rtl="0" eaLnBrk="0">
                        <a:lnSpc>
                          <a:spcPts val="2923"/>
                        </a:lnSpc>
                      </a:pPr>
                      <a:r>
                        <a:rPr sz="19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(5%)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800"/>
                    </a:p>
                    <a:p>
                      <a:pPr marL="90805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9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健身(5%)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600"/>
                    </a:p>
                    <a:p>
                      <a:pPr marL="610234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9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草坪</a:t>
                      </a:r>
                      <a:endParaRPr lang="SimSun" altLang="SimSun" sz="1900"/>
                    </a:p>
                    <a:p>
                      <a:pPr marL="273050" algn="l" rtl="0" eaLnBrk="0">
                        <a:lnSpc>
                          <a:spcPts val="3230"/>
                        </a:lnSpc>
                      </a:pPr>
                      <a:r>
                        <a:rPr sz="19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(29%)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600"/>
                    </a:p>
                    <a:p>
                      <a:pPr marL="615950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</a:pPr>
                      <a:r>
                        <a:rPr sz="19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道路两旁</a:t>
                      </a:r>
                      <a:endParaRPr lang="SimSun" altLang="SimSun" sz="1900"/>
                    </a:p>
                    <a:p>
                      <a:pPr marL="280034" algn="l" rtl="0" eaLnBrk="0">
                        <a:lnSpc>
                          <a:spcPts val="3080"/>
                        </a:lnSpc>
                      </a:pPr>
                      <a:r>
                        <a:rPr sz="19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(4%)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lang="Arial" altLang="Arial" sz="200"/>
                    </a:p>
                    <a:p>
                      <a:pPr marL="152400" indent="635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坐凳及小品(19</a:t>
                      </a:r>
                      <a:r>
                        <a:rPr sz="1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900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22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Arial" altLang="Arial" sz="800"/>
                    </a:p>
                    <a:p>
                      <a:pPr marL="891539" algn="l" rtl="0" eaLnBrk="0">
                        <a:lnSpc>
                          <a:spcPts val="1207"/>
                        </a:lnSpc>
                        <a:spcBef>
                          <a:spcPts val="3"/>
                        </a:spcBef>
                        <a:tabLst>
                          <a:tab pos="1014730"/>
                        </a:tabLst>
                      </a:pPr>
                      <a:r>
                        <a:rPr sz="1000" u="sng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	</a:t>
                      </a:r>
                      <a:endParaRPr lang="Arial" altLang="Arial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lang="Arial" altLang="Arial" sz="1000"/>
                    </a:p>
                    <a:p>
                      <a:pPr marL="856614" algn="l" rtl="0" eaLnBrk="0">
                        <a:lnSpc>
                          <a:spcPts val="723"/>
                        </a:lnSpc>
                        <a:spcBef>
                          <a:spcPts val="2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一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lang="Arial" altLang="Arial" sz="1000"/>
                    </a:p>
                    <a:p>
                      <a:pPr marL="882014" algn="l" rtl="0" eaLnBrk="0">
                        <a:lnSpc>
                          <a:spcPts val="723"/>
                        </a:lnSpc>
                        <a:spcBef>
                          <a:spcPts val="4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一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Arial" altLang="Arial" sz="600"/>
                    </a:p>
                    <a:p>
                      <a:pPr algn="r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很少(21%)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Arial" altLang="Arial" sz="600"/>
                    </a:p>
                    <a:p>
                      <a:pPr marL="59626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900" kern="0" spc="3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其他</a:t>
                      </a:r>
                      <a:endParaRPr lang="SimSun" altLang="SimSun" sz="1900"/>
                    </a:p>
                    <a:p>
                      <a:pPr marL="266065" algn="l" rtl="0" eaLnBrk="0">
                        <a:lnSpc>
                          <a:spcPts val="3122"/>
                        </a:lnSpc>
                      </a:pPr>
                      <a:r>
                        <a:rPr sz="1900" kern="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(14%)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Arial" altLang="Arial" sz="600"/>
                    </a:p>
                    <a:p>
                      <a:pPr marL="13334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下棋及其他娱乐活</a:t>
                      </a:r>
                      <a:endParaRPr lang="SimSun" altLang="SimSun" sz="1900"/>
                    </a:p>
                    <a:p>
                      <a:pPr marL="165100" algn="l" rtl="0" eaLnBrk="0">
                        <a:lnSpc>
                          <a:spcPts val="3099"/>
                        </a:lnSpc>
                      </a:pPr>
                      <a:r>
                        <a:rPr sz="19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动(11%)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Arial" altLang="Arial" sz="600"/>
                    </a:p>
                    <a:p>
                      <a:pPr marL="610234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900" kern="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不太关注</a:t>
                      </a:r>
                      <a:endParaRPr lang="SimSun" altLang="SimSun" sz="1900"/>
                    </a:p>
                    <a:p>
                      <a:pPr marL="273050" algn="l" rtl="0" eaLnBrk="0">
                        <a:lnSpc>
                          <a:spcPts val="3122"/>
                        </a:lnSpc>
                      </a:pPr>
                      <a:r>
                        <a:rPr sz="19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(4%)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Arial" altLang="Arial" sz="600"/>
                    </a:p>
                    <a:p>
                      <a:pPr marL="63500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900" kern="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其他(4%)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Arial" altLang="Arial" sz="300"/>
                    </a:p>
                    <a:p>
                      <a:pPr marL="266700" indent="34925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sz="1900" kern="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照明设施   </a:t>
                      </a:r>
                      <a:r>
                        <a:rPr sz="19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(8%)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39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8102"/>
                        </a:lnSpc>
                      </a:pPr>
                      <a:endParaRPr lang="Arial" altLang="Arial" sz="100"/>
                    </a:p>
                    <a:p>
                      <a:pPr marL="891539" algn="l" rtl="0" eaLnBrk="0">
                        <a:lnSpc>
                          <a:spcPts val="627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—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59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6691"/>
                        </a:lnSpc>
                      </a:pPr>
                      <a:endParaRPr lang="Arial" altLang="Arial" sz="100"/>
                    </a:p>
                    <a:p>
                      <a:pPr marL="869950" algn="l" rtl="0" eaLnBrk="0">
                        <a:lnSpc>
                          <a:spcPts val="723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一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8102"/>
                        </a:lnSpc>
                      </a:pPr>
                      <a:endParaRPr lang="Arial" altLang="Arial" sz="100"/>
                    </a:p>
                    <a:p>
                      <a:pPr marL="907414" algn="l" rtl="0" eaLnBrk="0">
                        <a:lnSpc>
                          <a:spcPts val="627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—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Arial" altLang="Arial" sz="800"/>
                    </a:p>
                    <a:p>
                      <a:pPr marL="18415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sz="1900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第一次(5%)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8102"/>
                        </a:lnSpc>
                      </a:pPr>
                      <a:endParaRPr lang="Arial" altLang="Arial" sz="100"/>
                    </a:p>
                    <a:p>
                      <a:pPr marL="875664" algn="l" rtl="0" eaLnBrk="0">
                        <a:lnSpc>
                          <a:spcPts val="627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—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55000"/>
                        </a:lnSpc>
                      </a:pPr>
                      <a:endParaRPr lang="Arial" altLang="Arial" sz="1000"/>
                    </a:p>
                    <a:p>
                      <a:pPr marL="850900" algn="l" rtl="0" eaLnBrk="0">
                        <a:lnSpc>
                          <a:spcPts val="723"/>
                        </a:lnSpc>
                        <a:spcBef>
                          <a:spcPts val="6"/>
                        </a:spcBef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一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8102"/>
                        </a:lnSpc>
                      </a:pPr>
                      <a:endParaRPr lang="Arial" altLang="Arial" sz="100"/>
                    </a:p>
                    <a:p>
                      <a:pPr marL="889000" algn="l" rtl="0" eaLnBrk="0">
                        <a:lnSpc>
                          <a:spcPts val="627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—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lang="Arial" altLang="Arial" sz="1000"/>
                    </a:p>
                    <a:p>
                      <a:pPr algn="l" rtl="0" eaLnBrk="0">
                        <a:lnSpc>
                          <a:spcPct val="8102"/>
                        </a:lnSpc>
                      </a:pPr>
                      <a:endParaRPr lang="Arial" altLang="Arial" sz="100"/>
                    </a:p>
                    <a:p>
                      <a:pPr marL="889000" algn="l" rtl="0" eaLnBrk="0">
                        <a:lnSpc>
                          <a:spcPts val="627"/>
                        </a:lnSpc>
                      </a:pPr>
                      <a:r>
                        <a:rPr sz="1000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—</a:t>
                      </a:r>
                      <a:endParaRPr lang="SimSun" altLang="SimSun" sz="10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Arial" altLang="Arial" sz="400"/>
                    </a:p>
                    <a:p>
                      <a:pPr marL="171450" algn="l" rtl="0" eaLnBrk="0">
                        <a:lnSpc>
                          <a:spcPct val="95000"/>
                        </a:lnSpc>
                        <a:spcBef>
                          <a:spcPts val="4"/>
                        </a:spcBef>
                      </a:pPr>
                      <a:r>
                        <a:rPr sz="1900" kern="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不太关注(12%)</a:t>
                      </a:r>
                      <a:endParaRPr lang="SimSun" altLang="SimSun" sz="190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" name="textbox 36"/>
          <p:cNvSpPr/>
          <p:nvPr/>
        </p:nvSpPr>
        <p:spPr>
          <a:xfrm>
            <a:off x="787399" y="3156280"/>
            <a:ext cx="16556989" cy="136398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510"/>
              </a:lnSpc>
            </a:pPr>
            <a:endParaRPr lang="Arial" altLang="Arial" sz="100"/>
          </a:p>
          <a:p>
            <a:pPr marL="565150" indent="-552450" algn="l" rtl="0" eaLnBrk="0">
              <a:lnSpc>
                <a:spcPct val="101000"/>
              </a:lnSpc>
            </a:pPr>
            <a:r>
              <a:rPr sz="2700" kern="0" spc="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●  在调研过程中，通过问卷调查和观察的方式对广场上的游客的活动及其行为习</a:t>
            </a:r>
            <a:r>
              <a:rPr sz="2700" kern="0" spc="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惯进行研究。主要对调研</a:t>
            </a:r>
            <a:r>
              <a:rPr sz="27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2700" kern="0" spc="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者的年龄，身份，游玩频率，游玩内</a:t>
            </a:r>
            <a:r>
              <a:rPr sz="2700" kern="0" spc="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容，对广场的满意及不满的地方进行研究。研究内容如下：</a:t>
            </a:r>
            <a:endParaRPr lang="KaiTi" altLang="KaiTi" sz="2700"/>
          </a:p>
          <a:p>
            <a:pPr algn="l" rtl="0" eaLnBrk="0">
              <a:lnSpc>
                <a:spcPct val="106000"/>
              </a:lnSpc>
            </a:pPr>
            <a:endParaRPr lang="Arial" altLang="Arial" sz="700"/>
          </a:p>
          <a:p>
            <a:pPr marL="36194" algn="l" rtl="0" eaLnBrk="0">
              <a:lnSpc>
                <a:spcPct val="96000"/>
              </a:lnSpc>
              <a:spcBef>
                <a:spcPts val="5"/>
              </a:spcBef>
            </a:pPr>
            <a:r>
              <a:rPr sz="2700" b="1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鼓楼广场游人活动情况统计表：</a:t>
            </a:r>
            <a:endParaRPr lang="SimSun" altLang="SimSun" sz="2700"/>
          </a:p>
        </p:txBody>
      </p:sp>
      <p:sp>
        <p:nvSpPr>
          <p:cNvPr id="38" name="textbox 38"/>
          <p:cNvSpPr/>
          <p:nvPr/>
        </p:nvSpPr>
        <p:spPr>
          <a:xfrm>
            <a:off x="811550" y="1017712"/>
            <a:ext cx="8310244" cy="9423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1000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</a:pPr>
            <a:r>
              <a:rPr sz="6300" b="1" kern="0" spc="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基地概况—</a:t>
            </a:r>
            <a:r>
              <a:rPr sz="6300" kern="0" spc="2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—游客行</a:t>
            </a:r>
            <a:r>
              <a:rPr sz="6300" kern="0" spc="20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为</a:t>
            </a:r>
            <a:endParaRPr lang="SimSun" altLang="SimSun" sz="6300"/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559881" y="1949456"/>
            <a:ext cx="1136598" cy="111757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" name="textbox 42"/>
          <p:cNvSpPr/>
          <p:nvPr/>
        </p:nvSpPr>
        <p:spPr>
          <a:xfrm>
            <a:off x="812820" y="3184582"/>
            <a:ext cx="16598900" cy="622109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929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3800" kern="0" spc="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一、</a:t>
            </a:r>
            <a:r>
              <a:rPr sz="3800" kern="0" spc="-3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3800" kern="0" spc="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从游人人群角度分析</a:t>
            </a:r>
            <a:endParaRPr lang="KaiTi" altLang="KaiTi" sz="3800"/>
          </a:p>
          <a:p>
            <a:pPr algn="l" rtl="0" eaLnBrk="0">
              <a:lnSpc>
                <a:spcPct val="105000"/>
              </a:lnSpc>
            </a:pPr>
            <a:endParaRPr lang="Arial" altLang="Arial" sz="1300"/>
          </a:p>
          <a:p>
            <a:pPr algn="l" rtl="0" eaLnBrk="0">
              <a:lnSpc>
                <a:spcPct val="9634"/>
              </a:lnSpc>
            </a:pPr>
            <a:endParaRPr lang="Arial" altLang="Arial" sz="100"/>
          </a:p>
          <a:p>
            <a:pPr marL="520700" indent="996314" algn="l" rtl="0" eaLnBrk="0">
              <a:lnSpc>
                <a:spcPct val="104000"/>
              </a:lnSpc>
            </a:pPr>
            <a:r>
              <a:rPr sz="3800" kern="0" spc="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在对游人居住所在地的调查中发现，南京本地游客占了最大的比重，</a:t>
            </a:r>
            <a:r>
              <a:rPr sz="3800" kern="0" spc="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3800" kern="0" spc="1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这表明由于区位因素，广场周</a:t>
            </a:r>
            <a:r>
              <a:rPr sz="3800" kern="0" spc="1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围交通便捷，附近居民到广场的休闲娱乐  </a:t>
            </a:r>
            <a:r>
              <a:rPr sz="3800" kern="0" spc="1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很方便，作为一个为市民服务的公共</a:t>
            </a:r>
            <a:r>
              <a:rPr sz="3800" kern="0" spc="1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场所，市民的活动需求是否得到了</a:t>
            </a:r>
            <a:r>
              <a:rPr sz="38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3800" kern="0" spc="1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满足成为衡量广场是否设计合</a:t>
            </a:r>
            <a:r>
              <a:rPr sz="3800" kern="0" spc="1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理的重要指标。在对广场的游人年龄分布  </a:t>
            </a:r>
            <a:r>
              <a:rPr sz="3800" kern="0" spc="1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调查中发现，青年人占了相当大的比重，但是，我们发现广场中缺乏可</a:t>
            </a:r>
            <a:r>
              <a:rPr sz="38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3800" kern="0" spc="1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供青年活动的空间。而相对与</a:t>
            </a:r>
            <a:r>
              <a:rPr sz="3800" kern="0" spc="1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占游人比例第二的中年人来讲，广场缺乏  </a:t>
            </a:r>
            <a:r>
              <a:rPr sz="3800" kern="0" spc="1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可供他们认识交流的互动空间</a:t>
            </a:r>
            <a:r>
              <a:rPr sz="3800" kern="0" spc="1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，广场的座椅设置基本沿道路绿化呈线性  </a:t>
            </a:r>
            <a:r>
              <a:rPr sz="3800" kern="0" spc="1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摆放，不利于人们相互之间的</a:t>
            </a:r>
            <a:r>
              <a:rPr sz="3800" kern="0" spc="1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交流，使得广场空间单调，缺乏空间布局  </a:t>
            </a:r>
            <a:r>
              <a:rPr sz="3800" kern="0" spc="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上的变化。</a:t>
            </a:r>
            <a:endParaRPr lang="KaiTi" altLang="KaiTi" sz="3800"/>
          </a:p>
        </p:txBody>
      </p:sp>
      <p:sp>
        <p:nvSpPr>
          <p:cNvPr id="44" name="textbox 44"/>
          <p:cNvSpPr/>
          <p:nvPr/>
        </p:nvSpPr>
        <p:spPr>
          <a:xfrm>
            <a:off x="799113" y="1005337"/>
            <a:ext cx="8368665" cy="9563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1000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</a:pPr>
            <a:r>
              <a:rPr sz="6400" b="1" kern="0" spc="1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基地概况——游客分析</a:t>
            </a:r>
            <a:endParaRPr lang="SimSun" altLang="SimSun" sz="6400"/>
          </a:p>
        </p:txBody>
      </p:sp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559881" y="1936698"/>
            <a:ext cx="1143000" cy="1219215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54020" y="2527310"/>
            <a:ext cx="17729119" cy="12755"/>
          </a:xfrm>
          <a:prstGeom prst="rect">
            <a:avLst/>
          </a:prstGeom>
        </p:spPr>
      </p:pic>
      <p:sp>
        <p:nvSpPr>
          <p:cNvPr id="50" name="rect"/>
          <p:cNvSpPr/>
          <p:nvPr/>
        </p:nvSpPr>
        <p:spPr>
          <a:xfrm>
            <a:off x="17957719" y="266637"/>
            <a:ext cx="12800" cy="13208096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2" name="rect"/>
          <p:cNvSpPr/>
          <p:nvPr/>
        </p:nvSpPr>
        <p:spPr>
          <a:xfrm>
            <a:off x="279440" y="266637"/>
            <a:ext cx="12618" cy="13220716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" name="textbox 54"/>
          <p:cNvSpPr/>
          <p:nvPr/>
        </p:nvSpPr>
        <p:spPr>
          <a:xfrm>
            <a:off x="787400" y="3626292"/>
            <a:ext cx="16903700" cy="71843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6407"/>
              </a:lnSpc>
            </a:pPr>
            <a:endParaRPr lang="Arial" altLang="Arial" sz="100"/>
          </a:p>
          <a:p>
            <a:pPr marL="577215" indent="1111250" algn="l" rtl="0" eaLnBrk="0">
              <a:lnSpc>
                <a:spcPct val="88000"/>
              </a:lnSpc>
            </a:pPr>
            <a:r>
              <a:rPr sz="4000" kern="0" spc="1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广场的性质影响着广场上人群的活动内容，鼓楼</a:t>
            </a:r>
            <a:r>
              <a:rPr sz="4000" kern="0" spc="1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市民广场是三面</a:t>
            </a:r>
            <a:r>
              <a:rPr sz="40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4000" kern="0" spc="1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临街的综合性广场，广场上的活动人群主</a:t>
            </a:r>
            <a:r>
              <a:rPr sz="4000" kern="0" spc="1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要是本地中老年人，他们居</a:t>
            </a:r>
            <a:r>
              <a:rPr sz="40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4000" kern="0" spc="1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住在附近。广场东面以硬质铺装为主，是游人的主要活动区域，东侧</a:t>
            </a:r>
            <a:r>
              <a:rPr sz="40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4000" kern="0" spc="1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尽端由卵石砌健身小路、伞状花架和花钵、草坪勾勒出绚丽的花瓣形</a:t>
            </a:r>
            <a:r>
              <a:rPr sz="4000" kern="0" spc="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4000" kern="0" spc="1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大图案。由于广场的</a:t>
            </a:r>
            <a:r>
              <a:rPr sz="4000" kern="0" spc="1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建成时间最久，绿化种植长势不错，人们较喜欢</a:t>
            </a:r>
            <a:r>
              <a:rPr sz="40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4000" kern="0" spc="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聚集在该广场中休息</a:t>
            </a:r>
            <a:r>
              <a:rPr sz="4000" kern="0" spc="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。</a:t>
            </a:r>
            <a:endParaRPr lang="KaiTi" altLang="KaiTi" sz="4000"/>
          </a:p>
          <a:p>
            <a:pPr algn="l" rtl="0" eaLnBrk="0">
              <a:lnSpc>
                <a:spcPct val="126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1000"/>
          </a:p>
          <a:p>
            <a:pPr algn="l" rtl="0" eaLnBrk="0">
              <a:lnSpc>
                <a:spcPct val="127000"/>
              </a:lnSpc>
            </a:pPr>
            <a:endParaRPr lang="Arial" altLang="Arial" sz="1000"/>
          </a:p>
          <a:p>
            <a:pPr marL="12700" algn="l" rtl="0" eaLnBrk="0">
              <a:lnSpc>
                <a:spcPct val="98000"/>
              </a:lnSpc>
              <a:spcBef>
                <a:spcPts val="1207"/>
              </a:spcBef>
            </a:pPr>
            <a:r>
              <a:rPr sz="40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三、</a:t>
            </a:r>
            <a:r>
              <a:rPr sz="4000" kern="0" spc="-5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0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从游客活动角度分析</a:t>
            </a:r>
            <a:endParaRPr lang="KaiTi" altLang="KaiTi" sz="4000"/>
          </a:p>
          <a:p>
            <a:pPr marL="577215" indent="1041400" algn="l" rtl="0" eaLnBrk="0">
              <a:lnSpc>
                <a:spcPct val="86000"/>
              </a:lnSpc>
              <a:spcBef>
                <a:spcPts val="8"/>
              </a:spcBef>
            </a:pPr>
            <a:r>
              <a:rPr sz="4000" kern="0" spc="2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在调研中游客散步的</a:t>
            </a:r>
            <a:r>
              <a:rPr sz="4000" kern="0" spc="1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比例最高，但在交谈中发现，由于白天忙于</a:t>
            </a:r>
            <a:r>
              <a:rPr sz="40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4000" kern="0" spc="1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工作，游客大多喜欢在傍晚</a:t>
            </a:r>
            <a:r>
              <a:rPr sz="4000" kern="0" spc="1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即晚饭后到广场散步。真正在白天出现在</a:t>
            </a:r>
            <a:r>
              <a:rPr sz="40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4000" kern="0" spc="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广场的，还是娱乐活动较多，在广场的东北侧，下午时聚集很</a:t>
            </a:r>
            <a:r>
              <a:rPr sz="4000" kern="0" spc="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多中年，</a:t>
            </a:r>
            <a:r>
              <a:rPr sz="40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4000" kern="0" spc="2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老年人在打牌。虽然从城市市容角度</a:t>
            </a:r>
            <a:r>
              <a:rPr sz="4000" kern="0" spc="1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来说，这有损城市的形象，但对</a:t>
            </a:r>
            <a:r>
              <a:rPr sz="40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4000" kern="0" spc="1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广场周围的群众来说，却是一个休闲娱乐的好去处</a:t>
            </a:r>
            <a:r>
              <a:rPr sz="4000" kern="0" spc="1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。</a:t>
            </a:r>
            <a:endParaRPr lang="KaiTi" altLang="KaiTi" sz="4000"/>
          </a:p>
        </p:txBody>
      </p:sp>
      <p:sp>
        <p:nvSpPr>
          <p:cNvPr id="56" name="textbox 56"/>
          <p:cNvSpPr/>
          <p:nvPr/>
        </p:nvSpPr>
        <p:spPr>
          <a:xfrm>
            <a:off x="799113" y="1005337"/>
            <a:ext cx="8380730" cy="9563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1000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</a:pPr>
            <a:r>
              <a:rPr sz="6400" b="1" kern="0" spc="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基地概况—</a:t>
            </a:r>
            <a:r>
              <a:rPr sz="6400" kern="0" spc="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—游客分析</a:t>
            </a:r>
            <a:endParaRPr lang="SimSun" altLang="SimSun" sz="6400"/>
          </a:p>
        </p:txBody>
      </p:sp>
      <p:sp>
        <p:nvSpPr>
          <p:cNvPr id="58" name="textbox 58"/>
          <p:cNvSpPr/>
          <p:nvPr/>
        </p:nvSpPr>
        <p:spPr>
          <a:xfrm>
            <a:off x="787400" y="3096514"/>
            <a:ext cx="5862954" cy="6216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2385"/>
              </a:lnSpc>
            </a:pPr>
            <a:endParaRPr lang="Arial" altLang="Arial" sz="100"/>
          </a:p>
          <a:p>
            <a:pPr marL="12700" algn="l" rtl="0" eaLnBrk="0">
              <a:lnSpc>
                <a:spcPct val="98000"/>
              </a:lnSpc>
            </a:pPr>
            <a:r>
              <a:rPr sz="40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二、 从广场性质角度分析</a:t>
            </a:r>
            <a:endParaRPr lang="KaiTi" altLang="KaiTi" sz="4000"/>
          </a:p>
        </p:txBody>
      </p:sp>
      <p:pic>
        <p:nvPicPr>
          <p:cNvPr id="60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559881" y="1936698"/>
            <a:ext cx="1143000" cy="1212906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54020" y="2527310"/>
            <a:ext cx="17729119" cy="12755"/>
          </a:xfrm>
          <a:prstGeom prst="rect">
            <a:avLst/>
          </a:prstGeom>
        </p:spPr>
      </p:pic>
      <p:sp>
        <p:nvSpPr>
          <p:cNvPr id="64" name="rect"/>
          <p:cNvSpPr/>
          <p:nvPr/>
        </p:nvSpPr>
        <p:spPr>
          <a:xfrm>
            <a:off x="17957719" y="266637"/>
            <a:ext cx="12800" cy="13208096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6" name="rect"/>
          <p:cNvSpPr/>
          <p:nvPr/>
        </p:nvSpPr>
        <p:spPr>
          <a:xfrm>
            <a:off x="279440" y="279395"/>
            <a:ext cx="12618" cy="13233471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" name="textbox 68"/>
          <p:cNvSpPr/>
          <p:nvPr/>
        </p:nvSpPr>
        <p:spPr>
          <a:xfrm>
            <a:off x="825439" y="3222906"/>
            <a:ext cx="16631286" cy="48641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4073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3700" kern="0" spc="1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四、</a:t>
            </a:r>
            <a:r>
              <a:rPr sz="3700" kern="0" spc="-4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3700" kern="0" spc="1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从游客需求角度分析</a:t>
            </a:r>
            <a:endParaRPr lang="KaiTi" altLang="KaiTi" sz="3700"/>
          </a:p>
          <a:p>
            <a:pPr marL="1517014" algn="l" rtl="0" eaLnBrk="0">
              <a:lnSpc>
                <a:spcPct val="87000"/>
              </a:lnSpc>
              <a:spcBef>
                <a:spcPts val="1074"/>
              </a:spcBef>
            </a:pPr>
            <a:r>
              <a:rPr sz="3700" kern="0" spc="2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首先，从游客对植物的关注方</a:t>
            </a:r>
            <a:r>
              <a:rPr sz="3700" kern="0" spc="2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面来看，大树、花卉、以及绿色草坪</a:t>
            </a:r>
            <a:endParaRPr lang="KaiTi" altLang="KaiTi" sz="3700"/>
          </a:p>
          <a:p>
            <a:pPr marL="539750" algn="l" rtl="0" eaLnBrk="0">
              <a:lnSpc>
                <a:spcPct val="108000"/>
              </a:lnSpc>
              <a:spcBef>
                <a:spcPts val="99"/>
              </a:spcBef>
            </a:pPr>
            <a:r>
              <a:rPr sz="3700" kern="0" spc="2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在游客心目中依次占了重要的位</a:t>
            </a:r>
            <a:r>
              <a:rPr sz="3700" kern="0" spc="2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置。鼓楼市民广场虽然种植有大量的草  </a:t>
            </a:r>
            <a:r>
              <a:rPr sz="3700" kern="0" spc="2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坪，树木，花卉，但主要人流活</a:t>
            </a:r>
            <a:r>
              <a:rPr sz="3700" kern="0" spc="2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动区域与绿化分离，未能形成有效地联  </a:t>
            </a:r>
            <a:r>
              <a:rPr sz="3700" kern="0" spc="2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系与互动。其次，在对游客喜欢</a:t>
            </a:r>
            <a:r>
              <a:rPr sz="3700" kern="0" spc="2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坐的位置调查中可以看出来，喜欢临水  </a:t>
            </a:r>
            <a:r>
              <a:rPr sz="3700" kern="0" spc="2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而坐的游客占了绝大多数，但是</a:t>
            </a:r>
            <a:r>
              <a:rPr sz="3700" kern="0" spc="2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，在现场调查中，广场中水景的设计及  </a:t>
            </a:r>
            <a:r>
              <a:rPr sz="3700" kern="0" spc="2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利用却不尽人意。广场的水池在广场中占的比重较小，且仅</a:t>
            </a:r>
            <a:r>
              <a:rPr sz="3700" kern="0" spc="1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是供观赏的，</a:t>
            </a:r>
            <a:r>
              <a:rPr sz="37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 </a:t>
            </a:r>
            <a:r>
              <a:rPr sz="3700" kern="0" spc="2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由于缺乏管理和维护，水面漂浮着绿藻和垃圾</a:t>
            </a:r>
            <a:r>
              <a:rPr sz="3700" kern="0" spc="2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，景观效果较差。</a:t>
            </a:r>
            <a:endParaRPr lang="KaiTi" altLang="KaiTi" sz="3700"/>
          </a:p>
        </p:txBody>
      </p:sp>
      <p:sp>
        <p:nvSpPr>
          <p:cNvPr id="70" name="textbox 70"/>
          <p:cNvSpPr/>
          <p:nvPr/>
        </p:nvSpPr>
        <p:spPr>
          <a:xfrm>
            <a:off x="786041" y="1023516"/>
            <a:ext cx="8368030" cy="92138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0540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6200" b="1" kern="0" spc="3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基地概况——游客分析</a:t>
            </a:r>
            <a:endParaRPr lang="SimSun" altLang="SimSun" sz="6200"/>
          </a:p>
        </p:txBody>
      </p:sp>
      <p:pic>
        <p:nvPicPr>
          <p:cNvPr id="72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553480" y="1943145"/>
            <a:ext cx="1149401" cy="1212768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54020" y="2527310"/>
            <a:ext cx="17716502" cy="12755"/>
          </a:xfrm>
          <a:prstGeom prst="rect">
            <a:avLst/>
          </a:prstGeom>
        </p:spPr>
      </p:pic>
      <p:sp>
        <p:nvSpPr>
          <p:cNvPr id="76" name="rect"/>
          <p:cNvSpPr/>
          <p:nvPr/>
        </p:nvSpPr>
        <p:spPr>
          <a:xfrm>
            <a:off x="279440" y="266637"/>
            <a:ext cx="12618" cy="13220716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8" name="rect"/>
          <p:cNvSpPr/>
          <p:nvPr/>
        </p:nvSpPr>
        <p:spPr>
          <a:xfrm>
            <a:off x="17932479" y="266637"/>
            <a:ext cx="12619" cy="131762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0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8288000" cy="13716000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736559" y="4483644"/>
            <a:ext cx="5513704" cy="65151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793"/>
              </a:lnSpc>
            </a:pPr>
            <a:endParaRPr lang="Arial" altLang="Arial" sz="100"/>
          </a:p>
          <a:p>
            <a:pPr marL="12700" algn="l" rtl="0" eaLnBrk="0">
              <a:lnSpc>
                <a:spcPct val="88000"/>
              </a:lnSpc>
            </a:pPr>
            <a:r>
              <a:rPr sz="4400" kern="0" spc="4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如右图所示，鼓楼市</a:t>
            </a:r>
            <a:endParaRPr lang="KaiTi" altLang="KaiTi" sz="4400"/>
          </a:p>
          <a:p>
            <a:pPr marL="12700" algn="l" rtl="0" eaLnBrk="0">
              <a:lnSpc>
                <a:spcPct val="110000"/>
              </a:lnSpc>
              <a:spcBef>
                <a:spcPts val="3"/>
              </a:spcBef>
            </a:pPr>
            <a:r>
              <a:rPr sz="4400" kern="0" spc="3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民广场绿化多为低矮</a:t>
            </a:r>
            <a:r>
              <a:rPr sz="4400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400" kern="0" spc="3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的草坪，唯有西北角</a:t>
            </a:r>
            <a:r>
              <a:rPr sz="4400" kern="0" spc="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400" kern="0" spc="3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处有各类乔木，因此</a:t>
            </a:r>
            <a:r>
              <a:rPr sz="44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400" kern="0" spc="3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视线较为开阔，东西</a:t>
            </a:r>
            <a:r>
              <a:rPr sz="4400" kern="0" spc="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400" kern="0" spc="3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轴线上流线清晰，在</a:t>
            </a:r>
            <a:r>
              <a:rPr sz="44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400" kern="0" spc="3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广场中心处喷泉池边</a:t>
            </a:r>
            <a:r>
              <a:rPr sz="4400" kern="0" spc="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400" kern="0" spc="3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即可对广场整体一览</a:t>
            </a:r>
            <a:r>
              <a:rPr sz="4400" kern="0" spc="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400" kern="0" spc="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无余。</a:t>
            </a:r>
            <a:endParaRPr lang="KaiTi" altLang="KaiTi" sz="4400"/>
          </a:p>
        </p:txBody>
      </p:sp>
      <p:sp>
        <p:nvSpPr>
          <p:cNvPr id="84" name="textbox 84"/>
          <p:cNvSpPr/>
          <p:nvPr/>
        </p:nvSpPr>
        <p:spPr>
          <a:xfrm>
            <a:off x="748182" y="1017833"/>
            <a:ext cx="8409940" cy="9499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0132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6400" b="1" kern="0" spc="1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基地概况——交通流线</a:t>
            </a:r>
            <a:endParaRPr lang="SimSun" altLang="SimSun" sz="6400"/>
          </a:p>
        </p:txBody>
      </p:sp>
      <p:pic>
        <p:nvPicPr>
          <p:cNvPr id="86" name="picture 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553480" y="1936698"/>
            <a:ext cx="1155618" cy="1225662"/>
          </a:xfrm>
          <a:prstGeom prst="rect">
            <a:avLst/>
          </a:prstGeom>
        </p:spPr>
      </p:pic>
      <p:sp>
        <p:nvSpPr>
          <p:cNvPr id="88" name="textbox 88"/>
          <p:cNvSpPr/>
          <p:nvPr/>
        </p:nvSpPr>
        <p:spPr>
          <a:xfrm>
            <a:off x="9771889" y="4885802"/>
            <a:ext cx="2714625" cy="4781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189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3100" b="1" kern="0" spc="4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中国电信大楼</a:t>
            </a:r>
            <a:endParaRPr lang="SimHei" altLang="SimHei" sz="3100"/>
          </a:p>
        </p:txBody>
      </p:sp>
      <p:sp>
        <p:nvSpPr>
          <p:cNvPr id="90" name="textbox 90"/>
          <p:cNvSpPr/>
          <p:nvPr/>
        </p:nvSpPr>
        <p:spPr>
          <a:xfrm>
            <a:off x="10680658" y="9686569"/>
            <a:ext cx="949325" cy="28575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625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800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北京东路</a:t>
            </a:r>
            <a:endParaRPr lang="SimSun" altLang="SimSun" sz="1800"/>
          </a:p>
        </p:txBody>
      </p:sp>
      <p:sp>
        <p:nvSpPr>
          <p:cNvPr id="92" name="textbox 92"/>
          <p:cNvSpPr/>
          <p:nvPr/>
        </p:nvSpPr>
        <p:spPr>
          <a:xfrm>
            <a:off x="7008485" y="5170023"/>
            <a:ext cx="264795" cy="831850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8413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16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中</a:t>
            </a:r>
            <a:r>
              <a:rPr sz="1600" kern="0" spc="-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6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央</a:t>
            </a:r>
            <a:r>
              <a:rPr sz="1600" kern="0" spc="-10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600" kern="0" spc="4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路</a:t>
            </a:r>
            <a:endParaRPr lang="SimHei" altLang="SimHei" sz="1600"/>
          </a:p>
        </p:txBody>
      </p:sp>
      <p:sp>
        <p:nvSpPr>
          <p:cNvPr id="94" name="textbox 94"/>
          <p:cNvSpPr/>
          <p:nvPr/>
        </p:nvSpPr>
        <p:spPr>
          <a:xfrm>
            <a:off x="15444512" y="7000382"/>
            <a:ext cx="265429" cy="826769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526"/>
              </a:lnSpc>
            </a:pPr>
            <a:endParaRPr lang="Arial" altLang="Arial" sz="100"/>
          </a:p>
          <a:p>
            <a:pPr marL="12700" algn="l" rtl="0" eaLnBrk="0">
              <a:lnSpc>
                <a:spcPct val="97000"/>
              </a:lnSpc>
            </a:pPr>
            <a:r>
              <a:rPr sz="16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</a:t>
            </a:r>
            <a:r>
              <a:rPr sz="1600" kern="0" spc="-1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仁</a:t>
            </a:r>
            <a:r>
              <a:rPr sz="1600" kern="0" spc="-12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kern="0" spc="4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街</a:t>
            </a:r>
            <a:endParaRPr lang="SimSun" altLang="SimSun" sz="1600"/>
          </a:p>
        </p:txBody>
      </p:sp>
      <p:sp>
        <p:nvSpPr>
          <p:cNvPr id="96" name="textbox 96"/>
          <p:cNvSpPr/>
          <p:nvPr/>
        </p:nvSpPr>
        <p:spPr>
          <a:xfrm>
            <a:off x="12544004" y="6659695"/>
            <a:ext cx="802005" cy="24257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243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1500" b="1" kern="0" spc="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管理用房</a:t>
            </a:r>
            <a:endParaRPr lang="SimSun" altLang="SimSun" sz="15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8" name="picture 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553480" y="1943145"/>
            <a:ext cx="1155618" cy="1206459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273039" y="285705"/>
            <a:ext cx="8318480" cy="13233470"/>
            <a:chExt cx="8318480" cy="13233470"/>
          </a:xfrm>
        </p:grpSpPr>
        <p:pic>
          <p:nvPicPr>
            <p:cNvPr id="100" name="picture 10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8318480" cy="13233470"/>
            </a:xfrm>
            <a:prstGeom prst="rect">
              <a:avLst/>
            </a:prstGeom>
          </p:spPr>
        </p:pic>
        <p:sp>
          <p:nvSpPr>
            <p:cNvPr id="102" name="textbox 102"/>
            <p:cNvSpPr/>
            <p:nvPr/>
          </p:nvSpPr>
          <p:spPr>
            <a:xfrm>
              <a:off x="469920" y="738437"/>
              <a:ext cx="6430645" cy="994981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70132"/>
                </a:lnSpc>
              </a:pPr>
              <a:endParaRPr lang="Arial" altLang="Arial" sz="100"/>
            </a:p>
            <a:p>
              <a:pPr marL="24129" algn="l" rtl="0" eaLnBrk="0">
                <a:lnSpc>
                  <a:spcPct val="95000"/>
                </a:lnSpc>
              </a:pPr>
              <a:r>
                <a:rPr sz="6400" b="1" kern="0" spc="16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基地概况——</a:t>
              </a:r>
              <a:endParaRPr lang="SimSun" altLang="SimSun" sz="64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08000"/>
                </a:lnSpc>
              </a:pPr>
              <a:endParaRPr lang="Arial" altLang="Arial" sz="900"/>
            </a:p>
            <a:p>
              <a:pPr marL="12700" algn="l" rtl="0" eaLnBrk="0">
                <a:lnSpc>
                  <a:spcPct val="86000"/>
                </a:lnSpc>
                <a:spcBef>
                  <a:spcPts val="6"/>
                </a:spcBef>
              </a:pPr>
              <a:r>
                <a:rPr sz="3900" kern="0" spc="27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鼓楼广场上设置了很</a:t>
              </a:r>
              <a:r>
                <a:rPr sz="3900" kern="0" spc="26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多的石</a:t>
              </a:r>
              <a:r>
                <a:rPr sz="3900" kern="0" spc="-1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 </a:t>
              </a:r>
              <a:r>
                <a:rPr sz="3900" kern="0" spc="28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凳供游人休息，而在</a:t>
              </a:r>
              <a:r>
                <a:rPr sz="3900" kern="0" spc="27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我们的</a:t>
              </a:r>
              <a:r>
                <a:rPr sz="3900" kern="0" spc="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 </a:t>
              </a:r>
              <a:r>
                <a:rPr sz="3900" kern="0" spc="28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调查过程中发现位</a:t>
              </a:r>
              <a:r>
                <a:rPr sz="3900" kern="0" spc="27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于北侧游</a:t>
              </a:r>
              <a:r>
                <a:rPr sz="3900" kern="0" spc="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 </a:t>
              </a:r>
              <a:r>
                <a:rPr sz="3900" kern="0" spc="27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人聚集的情况较为普遍。分</a:t>
              </a:r>
              <a:r>
                <a:rPr sz="3900" kern="0" spc="7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 </a:t>
              </a:r>
              <a:r>
                <a:rPr sz="3900" kern="0" spc="30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析认为南侧离车流较</a:t>
              </a:r>
              <a:r>
                <a:rPr sz="3900" kern="0" spc="29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近，环</a:t>
              </a:r>
              <a:r>
                <a:rPr sz="3900" kern="0" spc="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 </a:t>
              </a:r>
              <a:r>
                <a:rPr sz="3900" kern="0" spc="30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境比北侧嘈杂，且南侧较北</a:t>
              </a:r>
              <a:r>
                <a:rPr sz="3900" kern="0" spc="1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 </a:t>
              </a:r>
              <a:r>
                <a:rPr sz="3900" kern="0" spc="22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侧开敞，树林的遮蔽较少，</a:t>
              </a:r>
              <a:r>
                <a:rPr sz="3900" kern="0" spc="4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 </a:t>
              </a:r>
              <a:r>
                <a:rPr sz="3900" kern="0" spc="26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另外可能也是考虑到这个原</a:t>
              </a:r>
              <a:r>
                <a:rPr sz="3900" kern="0" spc="3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 </a:t>
              </a:r>
              <a:r>
                <a:rPr sz="3900" kern="0" spc="27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因，设计者在广场设计时就</a:t>
              </a:r>
              <a:r>
                <a:rPr sz="3900" kern="0" spc="-1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 </a:t>
              </a:r>
              <a:r>
                <a:rPr sz="3900" kern="0" spc="29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将大量的休息座椅设置</a:t>
              </a:r>
              <a:r>
                <a:rPr sz="3900" kern="0" spc="28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在北</a:t>
              </a:r>
              <a:r>
                <a:rPr sz="3900" kern="0" spc="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 </a:t>
              </a:r>
              <a:r>
                <a:rPr sz="3900" kern="0" spc="29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侧。从游人休息的情况来说</a:t>
              </a:r>
              <a:r>
                <a:rPr sz="3900" kern="0" spc="1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 </a:t>
              </a:r>
              <a:r>
                <a:rPr sz="3900" kern="0" spc="29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北侧的西边部分较多</a:t>
              </a:r>
              <a:r>
                <a:rPr sz="3900" kern="0" spc="28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的是情</a:t>
              </a:r>
              <a:r>
                <a:rPr sz="3900" kern="0" spc="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 </a:t>
              </a:r>
              <a:r>
                <a:rPr sz="3900" kern="0" spc="24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侣，夫妻，相对较为安静。</a:t>
              </a:r>
              <a:r>
                <a:rPr sz="3900" kern="0" spc="5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 </a:t>
              </a:r>
              <a:r>
                <a:rPr sz="3900" kern="0" spc="25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而东侧，下午时聚集则很多</a:t>
              </a:r>
              <a:r>
                <a:rPr sz="3900" kern="0" spc="-1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 </a:t>
              </a:r>
              <a:r>
                <a:rPr sz="3900" kern="0" spc="180">
                  <a:solidFill>
                    <a:srgbClr val="000000">
                      <a:alpha val="100000"/>
                    </a:srgbClr>
                  </a:solidFill>
                  <a:latin typeface="KaiTi"/>
                  <a:ea typeface="KaiTi"/>
                  <a:cs typeface="KaiTi"/>
                </a:rPr>
                <a:t>中年，老年人在打牌。</a:t>
              </a:r>
              <a:endParaRPr lang="KaiTi" altLang="KaiTi" sz="3900"/>
            </a:p>
          </p:txBody>
        </p:sp>
      </p:grpSp>
      <p:pic>
        <p:nvPicPr>
          <p:cNvPr id="104" name="picture 1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359639" y="3403625"/>
            <a:ext cx="10655320" cy="7308844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5816930" y="1024142"/>
            <a:ext cx="3338195" cy="95313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0967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</a:pPr>
            <a:r>
              <a:rPr sz="6400" b="1" kern="0" spc="9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游客停驻</a:t>
            </a:r>
            <a:endParaRPr lang="SimSun" altLang="SimSun" sz="6400"/>
          </a:p>
        </p:txBody>
      </p:sp>
      <p:sp>
        <p:nvSpPr>
          <p:cNvPr id="108" name="textbox 108"/>
          <p:cNvSpPr/>
          <p:nvPr/>
        </p:nvSpPr>
        <p:spPr>
          <a:xfrm>
            <a:off x="10350152" y="4029104"/>
            <a:ext cx="2714625" cy="5073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789"/>
              </a:lnSpc>
            </a:pPr>
            <a:endParaRPr lang="Arial" altLang="Arial" sz="100"/>
          </a:p>
          <a:p>
            <a:pPr marL="12700" algn="l" rtl="0" eaLnBrk="0">
              <a:lnSpc>
                <a:spcPct val="96000"/>
              </a:lnSpc>
            </a:pPr>
            <a:r>
              <a:rPr sz="3300" b="1" kern="0" spc="2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中国电信大楼</a:t>
            </a:r>
            <a:endParaRPr lang="SimHei" altLang="SimHei" sz="3300"/>
          </a:p>
        </p:txBody>
      </p:sp>
      <p:sp>
        <p:nvSpPr>
          <p:cNvPr id="110" name="textbox 110"/>
          <p:cNvSpPr/>
          <p:nvPr/>
        </p:nvSpPr>
        <p:spPr>
          <a:xfrm>
            <a:off x="16010979" y="6238016"/>
            <a:ext cx="273684" cy="871855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446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</a:t>
            </a:r>
            <a:r>
              <a:rPr sz="1700" kern="0" spc="-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仁</a:t>
            </a:r>
            <a:r>
              <a:rPr sz="1700" kern="0" spc="-7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街</a:t>
            </a:r>
            <a:endParaRPr lang="SimSun" altLang="SimSun" sz="1700"/>
          </a:p>
        </p:txBody>
      </p:sp>
      <p:sp>
        <p:nvSpPr>
          <p:cNvPr id="112" name="textbox 112"/>
          <p:cNvSpPr/>
          <p:nvPr/>
        </p:nvSpPr>
        <p:spPr>
          <a:xfrm>
            <a:off x="7578180" y="4350555"/>
            <a:ext cx="273050" cy="857885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9008"/>
              </a:lnSpc>
            </a:pPr>
            <a:endParaRPr lang="Arial" altLang="Arial" sz="100"/>
          </a:p>
          <a:p>
            <a:pPr marL="12700" algn="l" rtl="0" eaLnBrk="0">
              <a:lnSpc>
                <a:spcPct val="94000"/>
              </a:lnSpc>
            </a:pP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中</a:t>
            </a:r>
            <a:r>
              <a:rPr sz="1700" kern="0" spc="-1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央</a:t>
            </a:r>
            <a:r>
              <a:rPr sz="1700" kern="0" spc="-1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700" kern="0" spc="-1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路</a:t>
            </a:r>
            <a:endParaRPr lang="SimHei" altLang="SimHei" sz="1700"/>
          </a:p>
        </p:txBody>
      </p:sp>
      <p:pic>
        <p:nvPicPr>
          <p:cNvPr id="114" name="picture 1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7945100" y="273085"/>
            <a:ext cx="12619" cy="13182586"/>
          </a:xfrm>
          <a:prstGeom prst="rect">
            <a:avLst/>
          </a:prstGeom>
        </p:spPr>
      </p:pic>
      <p:sp>
        <p:nvSpPr>
          <p:cNvPr id="116" name="textbox 116"/>
          <p:cNvSpPr/>
          <p:nvPr/>
        </p:nvSpPr>
        <p:spPr>
          <a:xfrm>
            <a:off x="11252159" y="9089494"/>
            <a:ext cx="943610" cy="22732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352"/>
              </a:lnSpc>
            </a:pPr>
            <a:endParaRPr lang="Arial" altLang="Arial" sz="100"/>
          </a:p>
          <a:p>
            <a:pPr marL="12700" algn="l" rtl="0" eaLnBrk="0">
              <a:lnSpc>
                <a:spcPct val="78000"/>
              </a:lnSpc>
            </a:pPr>
            <a:r>
              <a:rPr sz="1700" kern="0" spc="100">
                <a:solidFill>
                  <a:srgbClr val="000000">
                    <a:alpha val="100000"/>
                  </a:srgbClr>
                </a:solidFill>
                <a:latin typeface="LiSu"/>
                <a:ea typeface="LiSu"/>
                <a:cs typeface="LiSu"/>
              </a:rPr>
              <a:t>北京东路</a:t>
            </a:r>
            <a:endParaRPr lang="LiSu" altLang="LiSu" sz="1700"/>
          </a:p>
        </p:txBody>
      </p:sp>
      <p:pic>
        <p:nvPicPr>
          <p:cNvPr id="118" name="picture 1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664659" y="2762244"/>
            <a:ext cx="8293059" cy="6350"/>
          </a:xfrm>
          <a:prstGeom prst="rect">
            <a:avLst/>
          </a:prstGeom>
        </p:spPr>
      </p:pic>
      <p:pic>
        <p:nvPicPr>
          <p:cNvPr id="120" name="picture 1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696481" y="2540044"/>
            <a:ext cx="8280440" cy="635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8288000" cy="13716000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645481" y="3898910"/>
            <a:ext cx="10369481" cy="6743745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1174739" y="3065074"/>
            <a:ext cx="5709920" cy="865885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3771"/>
              </a:lnSpc>
            </a:pPr>
            <a:endParaRPr lang="Arial" altLang="Arial" sz="100"/>
          </a:p>
          <a:p>
            <a:pPr marL="12700" algn="l" rtl="0" eaLnBrk="0">
              <a:lnSpc>
                <a:spcPct val="88000"/>
              </a:lnSpc>
            </a:pPr>
            <a:r>
              <a:rPr sz="4600" kern="0" spc="3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从右图中我们可以看</a:t>
            </a:r>
            <a:r>
              <a:rPr sz="4600" kern="0" spc="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600" kern="0" spc="3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出广场视线开阔，特</a:t>
            </a:r>
            <a:r>
              <a:rPr sz="4600" kern="0" spc="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600" kern="0" spc="3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别是广场中心区域为</a:t>
            </a:r>
            <a:r>
              <a:rPr sz="4600" kern="0" spc="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600" kern="0" spc="3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硬面铺地，四周辅以</a:t>
            </a:r>
            <a:r>
              <a:rPr sz="46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600" kern="0" spc="3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低矮的绿化草坪，使</a:t>
            </a:r>
            <a:r>
              <a:rPr sz="46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600" kern="0" spc="3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得人在广场中央即可</a:t>
            </a:r>
            <a:r>
              <a:rPr sz="4600" kern="0" spc="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600" kern="0" spc="3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将整个广场布局一览</a:t>
            </a:r>
            <a:r>
              <a:rPr sz="4600" kern="0" spc="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600" kern="0" spc="3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无余。但从广场中央</a:t>
            </a:r>
            <a:r>
              <a:rPr sz="4600" kern="0" spc="2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600" kern="0" spc="3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向不同方向看又不是</a:t>
            </a:r>
            <a:r>
              <a:rPr sz="4600" kern="0" spc="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600" kern="0" spc="3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完全相同，设计者通</a:t>
            </a:r>
            <a:r>
              <a:rPr sz="4600" kern="0" spc="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600" kern="0" spc="3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过树木草坪的高低参</a:t>
            </a:r>
            <a:r>
              <a:rPr sz="4600" kern="0" spc="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600" kern="0" spc="33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差和不同色彩来创造</a:t>
            </a:r>
            <a:r>
              <a:rPr sz="46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600" kern="0" spc="3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多变，不是完全一成</a:t>
            </a:r>
            <a:r>
              <a:rPr sz="4600" kern="0" spc="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600" kern="0" spc="14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不变的环境。</a:t>
            </a:r>
            <a:endParaRPr lang="KaiTi" altLang="KaiTi" sz="4600"/>
          </a:p>
        </p:txBody>
      </p:sp>
      <p:sp>
        <p:nvSpPr>
          <p:cNvPr id="128" name="textbox 128"/>
          <p:cNvSpPr/>
          <p:nvPr/>
        </p:nvSpPr>
        <p:spPr>
          <a:xfrm>
            <a:off x="773693" y="1005337"/>
            <a:ext cx="8416290" cy="9563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1000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</a:pPr>
            <a:r>
              <a:rPr sz="6400" b="1" kern="0" spc="18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基地概况——景观视线</a:t>
            </a:r>
            <a:endParaRPr lang="SimSun" altLang="SimSun" sz="6400"/>
          </a:p>
        </p:txBody>
      </p:sp>
      <p:pic>
        <p:nvPicPr>
          <p:cNvPr id="130" name="picture 1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553480" y="1936699"/>
            <a:ext cx="1155618" cy="123828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2" name="textbox 132"/>
          <p:cNvSpPr/>
          <p:nvPr/>
        </p:nvSpPr>
        <p:spPr>
          <a:xfrm>
            <a:off x="787399" y="3264654"/>
            <a:ext cx="16217900" cy="692086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5008"/>
              </a:lnSpc>
            </a:pPr>
            <a:endParaRPr lang="Arial" altLang="Arial" sz="100"/>
          </a:p>
          <a:p>
            <a:pPr marL="21590" algn="l" rtl="0" eaLnBrk="0">
              <a:lnSpc>
                <a:spcPct val="100000"/>
              </a:lnSpc>
            </a:pPr>
            <a:r>
              <a:rPr sz="5000" b="1" kern="0" spc="-2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水</a:t>
            </a:r>
            <a:r>
              <a:rPr sz="5000" kern="0" spc="71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</a:t>
            </a:r>
            <a:r>
              <a:rPr sz="5000" b="1" kern="0" spc="-2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景</a:t>
            </a:r>
            <a:endParaRPr lang="STXingkai" altLang="STXingkai" sz="5000"/>
          </a:p>
          <a:p>
            <a:pPr algn="l" rtl="0" eaLnBrk="0">
              <a:lnSpc>
                <a:spcPct val="106000"/>
              </a:lnSpc>
            </a:pPr>
            <a:endParaRPr lang="Arial" altLang="Arial" sz="1600"/>
          </a:p>
          <a:p>
            <a:pPr marL="12700" algn="l" rtl="0" eaLnBrk="0">
              <a:lnSpc>
                <a:spcPct val="102000"/>
              </a:lnSpc>
              <a:spcBef>
                <a:spcPts val="4"/>
              </a:spcBef>
            </a:pPr>
            <a:r>
              <a:rPr sz="4200" kern="0" spc="1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从环境心理学上说，人有着天生的亲水性</a:t>
            </a:r>
            <a:r>
              <a:rPr sz="4200" kern="0" spc="1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，对环境中水的关注度较</a:t>
            </a:r>
            <a:r>
              <a:rPr sz="42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200" kern="0" spc="1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高，鼓楼市民广场水景过小，且集中于一处。但设计之初时设</a:t>
            </a:r>
            <a:r>
              <a:rPr sz="4200" kern="0" spc="1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计者</a:t>
            </a:r>
            <a:r>
              <a:rPr sz="42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200" kern="0" spc="1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在对水景的设计还是经过一定的思考的，在整个广</a:t>
            </a:r>
            <a:r>
              <a:rPr sz="4200" kern="0" spc="1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场的中心地带因</a:t>
            </a:r>
            <a:r>
              <a:rPr sz="42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200" kern="0" spc="1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地制宜利用地形高差设计了迭落壁泉</a:t>
            </a:r>
            <a:r>
              <a:rPr sz="4200" kern="0" spc="1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，并计划通过这两米的高差制</a:t>
            </a:r>
            <a:r>
              <a:rPr sz="42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200" kern="0" spc="1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造整个广场唯一的动景，通过活</a:t>
            </a:r>
            <a:r>
              <a:rPr sz="4200" kern="0" spc="1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水来吸引游人，突出东西向的中轴</a:t>
            </a:r>
            <a:r>
              <a:rPr sz="42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200" kern="0" spc="1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线。然而，这些在绝大部分时</a:t>
            </a:r>
            <a:r>
              <a:rPr sz="4200" kern="0" spc="1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间喷泉都处于关闭的状态，动景变成</a:t>
            </a:r>
            <a:r>
              <a:rPr sz="42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200" kern="0" spc="2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了静景，活水也成了死水，不仅广场失</a:t>
            </a:r>
            <a:r>
              <a:rPr sz="4200" kern="0" spc="1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去了活力，连水池中的垃圾</a:t>
            </a:r>
            <a:r>
              <a:rPr sz="42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200" kern="0" spc="1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也开始出现，已经沦为了一潭死水，</a:t>
            </a:r>
            <a:r>
              <a:rPr sz="4200" kern="0" spc="1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使整个广场看来毫无生气，这</a:t>
            </a:r>
            <a:r>
              <a:rPr sz="42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200" kern="0" spc="1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不得不说是一种遗憾与悲</a:t>
            </a:r>
            <a:r>
              <a:rPr sz="4200" kern="0" spc="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哀。</a:t>
            </a:r>
            <a:endParaRPr lang="KaiTi" altLang="KaiTi" sz="4200"/>
          </a:p>
        </p:txBody>
      </p:sp>
      <p:sp>
        <p:nvSpPr>
          <p:cNvPr id="134" name="textbox 134"/>
          <p:cNvSpPr/>
          <p:nvPr/>
        </p:nvSpPr>
        <p:spPr>
          <a:xfrm>
            <a:off x="799113" y="1005337"/>
            <a:ext cx="8380730" cy="9563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1000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</a:pPr>
            <a:r>
              <a:rPr sz="6400" b="1" kern="0" spc="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基地概况—</a:t>
            </a:r>
            <a:r>
              <a:rPr sz="6400" kern="0" spc="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—不足之处</a:t>
            </a:r>
            <a:endParaRPr lang="SimSun" altLang="SimSun" sz="6400"/>
          </a:p>
        </p:txBody>
      </p:sp>
      <p:pic>
        <p:nvPicPr>
          <p:cNvPr id="136" name="picture 1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553480" y="1936698"/>
            <a:ext cx="1155618" cy="1219215"/>
          </a:xfrm>
          <a:prstGeom prst="rect">
            <a:avLst/>
          </a:prstGeom>
        </p:spPr>
      </p:pic>
      <p:pic>
        <p:nvPicPr>
          <p:cNvPr id="138" name="picture 1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54020" y="2527310"/>
            <a:ext cx="17729119" cy="12755"/>
          </a:xfrm>
          <a:prstGeom prst="rect">
            <a:avLst/>
          </a:prstGeom>
        </p:spPr>
      </p:pic>
      <p:sp>
        <p:nvSpPr>
          <p:cNvPr id="140" name="rect"/>
          <p:cNvSpPr/>
          <p:nvPr/>
        </p:nvSpPr>
        <p:spPr>
          <a:xfrm>
            <a:off x="17957719" y="266637"/>
            <a:ext cx="12800" cy="13208096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2" name="rect"/>
          <p:cNvSpPr/>
          <p:nvPr/>
        </p:nvSpPr>
        <p:spPr>
          <a:xfrm>
            <a:off x="279440" y="279395"/>
            <a:ext cx="12618" cy="13233471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textbox 144"/>
          <p:cNvSpPr/>
          <p:nvPr/>
        </p:nvSpPr>
        <p:spPr>
          <a:xfrm>
            <a:off x="774781" y="3208932"/>
            <a:ext cx="16207739" cy="691134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6498"/>
              </a:lnSpc>
            </a:pPr>
            <a:endParaRPr lang="Arial" altLang="Arial" sz="100"/>
          </a:p>
          <a:p>
            <a:pPr marL="21590" algn="l" rtl="0" eaLnBrk="0">
              <a:lnSpc>
                <a:spcPct val="99000"/>
              </a:lnSpc>
            </a:pPr>
            <a:r>
              <a:rPr sz="4900" b="1" kern="0" spc="180">
                <a:solidFill>
                  <a:srgbClr val="000000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凳椅</a:t>
            </a:r>
            <a:endParaRPr lang="STXingkai" altLang="STXingkai" sz="4900"/>
          </a:p>
          <a:p>
            <a:pPr marL="12700" algn="l" rtl="0" eaLnBrk="0">
              <a:lnSpc>
                <a:spcPct val="87000"/>
              </a:lnSpc>
              <a:spcBef>
                <a:spcPts val="1892"/>
              </a:spcBef>
            </a:pPr>
            <a:r>
              <a:rPr sz="4100" kern="0" spc="2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作为被三条路包围的广场，四周车来车往交通繁忙，这必然使广场</a:t>
            </a:r>
            <a:endParaRPr lang="KaiTi" altLang="KaiTi" sz="4100"/>
          </a:p>
          <a:p>
            <a:pPr marL="12700" algn="l" rtl="0" eaLnBrk="0">
              <a:lnSpc>
                <a:spcPct val="107000"/>
              </a:lnSpc>
              <a:spcBef>
                <a:spcPts val="96"/>
              </a:spcBef>
            </a:pPr>
            <a:r>
              <a:rPr sz="4100" kern="0" spc="2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暴露着一片喧嚣之中</a:t>
            </a:r>
            <a:r>
              <a:rPr sz="4100" kern="0" spc="2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，又由于没有有效的树木的阻隔，使得广场上</a:t>
            </a:r>
            <a:r>
              <a:rPr sz="41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100" kern="0" spc="2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的使用者也必然会感到嘈杂，对于喜欢安静的游客来说，</a:t>
            </a:r>
            <a:r>
              <a:rPr sz="4100" kern="0" spc="2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广场在这</a:t>
            </a:r>
            <a:r>
              <a:rPr sz="41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100" kern="0" spc="26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点上有所欠缺。同时，对于西</a:t>
            </a:r>
            <a:r>
              <a:rPr sz="4100" kern="0" spc="25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侧草坪边缘设置的石凳的使用比例，</a:t>
            </a:r>
            <a:r>
              <a:rPr sz="41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100" kern="0" spc="30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我们仍不敢苟同。从</a:t>
            </a:r>
            <a:r>
              <a:rPr sz="4100" kern="0" spc="2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环境心理学上分析，人都喜欢坐在边缘，而不</a:t>
            </a:r>
            <a:r>
              <a:rPr sz="41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100" kern="0" spc="2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是他人视线的中心，人人都希望自己在看景，而</a:t>
            </a:r>
            <a:r>
              <a:rPr sz="4100" kern="0" spc="2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不希望自己成为他</a:t>
            </a:r>
            <a:r>
              <a:rPr sz="4100" kern="0" spc="-1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100" kern="0" spc="29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人眼中的景。草坪边缘的石凳处</a:t>
            </a:r>
            <a:r>
              <a:rPr sz="4100" kern="0" spc="2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于空旷广场上，四周并无遮拦，对</a:t>
            </a:r>
            <a:r>
              <a:rPr sz="4100" kern="0" spc="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</a:t>
            </a:r>
            <a:r>
              <a:rPr sz="4100" kern="0" spc="28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于不希望被他人瞩目的人来说倒是西北角高大的乔木树林中的凳椅</a:t>
            </a:r>
            <a:r>
              <a:rPr sz="4100" kern="0" spc="70">
                <a:solidFill>
                  <a:srgbClr val="000000">
                    <a:alpha val="100000"/>
                  </a:srgbClr>
                </a:solidFill>
                <a:latin typeface="KaiTi"/>
                <a:ea typeface="KaiTi"/>
                <a:cs typeface="KaiTi"/>
              </a:rPr>
              <a:t> 更具吸引力。</a:t>
            </a:r>
            <a:endParaRPr lang="KaiTi" altLang="KaiTi" sz="4100"/>
          </a:p>
        </p:txBody>
      </p:sp>
      <p:sp>
        <p:nvSpPr>
          <p:cNvPr id="146" name="textbox 146"/>
          <p:cNvSpPr/>
          <p:nvPr/>
        </p:nvSpPr>
        <p:spPr>
          <a:xfrm>
            <a:off x="786495" y="992581"/>
            <a:ext cx="8380094" cy="95631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1000"/>
              </a:lnSpc>
            </a:pPr>
            <a:endParaRPr lang="Arial" altLang="Arial" sz="100"/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</a:pPr>
            <a:r>
              <a:rPr sz="6400" b="1" kern="0" spc="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基地概况—</a:t>
            </a:r>
            <a:r>
              <a:rPr sz="6400" kern="0" spc="16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—不足之处</a:t>
            </a:r>
            <a:endParaRPr lang="SimSun" altLang="SimSun" sz="6400"/>
          </a:p>
        </p:txBody>
      </p:sp>
      <p:pic>
        <p:nvPicPr>
          <p:cNvPr id="148" name="picture 1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553480" y="1943145"/>
            <a:ext cx="1155618" cy="1212768"/>
          </a:xfrm>
          <a:prstGeom prst="rect">
            <a:avLst/>
          </a:prstGeom>
        </p:spPr>
      </p:pic>
      <p:pic>
        <p:nvPicPr>
          <p:cNvPr id="150" name="picture 1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54020" y="2527310"/>
            <a:ext cx="17729119" cy="12755"/>
          </a:xfrm>
          <a:prstGeom prst="rect">
            <a:avLst/>
          </a:prstGeom>
        </p:spPr>
      </p:pic>
      <p:sp>
        <p:nvSpPr>
          <p:cNvPr id="152" name="rect"/>
          <p:cNvSpPr/>
          <p:nvPr/>
        </p:nvSpPr>
        <p:spPr>
          <a:xfrm>
            <a:off x="17957719" y="266637"/>
            <a:ext cx="12800" cy="13208096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4" name="rect"/>
          <p:cNvSpPr/>
          <p:nvPr/>
        </p:nvSpPr>
        <p:spPr>
          <a:xfrm>
            <a:off x="279440" y="279395"/>
            <a:ext cx="12618" cy="13233471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7018000" cy="12446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https://d.book118.com/208122113057006043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SimSun</vt:lpstr>
      <vt:lpstr>KaiTi</vt:lpstr>
      <vt:lpstr>SimHei</vt:lpstr>
      <vt:lpstr>LiSu</vt:lpstr>
      <vt:lpstr>STXingkai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2024-09-23T00:14:11.404</cp:lastPrinted>
  <dcterms:created xsi:type="dcterms:W3CDTF">2024-09-22T16:14:11Z</dcterms:created>
  <dcterms:modified xsi:type="dcterms:W3CDTF">2024-09-22T16:14:12Z</dcterms:modified>
</cp:coreProperties>
</file>