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66A583-AA6E-4108-A4D0-241DE42FA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DED6B6-8E5A-46E4-8BB3-F3DC3B325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553C1E-1A66-48B9-ABBE-6B9C4CCB7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B2802F-37F5-49FC-8F2E-C9A3EE13D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BF0C01-6F77-4337-9803-076A7FD44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E51400-A887-4741-B44E-E9E375E5C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739A43-78E6-4A92-85BA-B8D374ACE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065791-E856-4DA8-93B2-911C16FDD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9C0311-1702-4463-B4D6-1B05F9136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2A7A47-BEFF-43EF-A413-3CEBE971E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75B49D-589E-4CF5-8B5E-C8BB997F7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12601602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交通运输部规划院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汇报时间：2024-01-11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交通运输部规划院概述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交通运输规划研究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交通运输政策研究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交通运输项目评估与审查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未来展望与挑战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交通运输部规划院概述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2406" y="1984343"/>
            <a:ext cx="347186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014698" y="1448943"/>
            <a:ext cx="234601" cy="304991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874776" y="1732788"/>
            <a:ext cx="514445" cy="296894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02900" y="1782128"/>
            <a:ext cx="59817" cy="44482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457219">
            <a:off x="854583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1142780" flipH="1">
            <a:off x="1319403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1437230" flipH="1">
            <a:off x="1168241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162769">
            <a:off x="943356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42487" y="1984343"/>
            <a:ext cx="336137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457219">
            <a:off x="6843332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1142780" flipH="1">
            <a:off x="7281100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21437230" flipH="1">
            <a:off x="7138416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62769">
            <a:off x="6922580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867811" y="1448848"/>
            <a:ext cx="494824" cy="580834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664446" y="1696307"/>
            <a:ext cx="1897380" cy="75819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664446" y="2655379"/>
            <a:ext cx="1897380" cy="3295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成立背景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583853" y="1696307"/>
            <a:ext cx="1897380" cy="75819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583853" y="2655379"/>
            <a:ext cx="1897380" cy="3295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宗旨</a:t>
            </a:r>
          </a:p>
        </p:txBody>
      </p:sp>
      <p:sp>
        <p:nvSpPr>
          <p:cNvPr id="20" name="AutoShape 20"/>
          <p:cNvSpPr/>
          <p:nvPr/>
        </p:nvSpPr>
        <p:spPr>
          <a:xfrm>
            <a:off x="9021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925163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86353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96412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 rot="457219">
            <a:off x="854583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 rot="21142780" flipH="1">
            <a:off x="1059561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 rot="21437230" flipH="1">
            <a:off x="99288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 rot="162769">
            <a:off x="89373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363980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387030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32540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425988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 rot="457219">
            <a:off x="1316450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 rot="21142780" flipH="1">
            <a:off x="1521428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 rot="21437230" flipH="1">
            <a:off x="145475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 rot="162769">
            <a:off x="135559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1825847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184889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1787271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1887855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 rot="457219">
            <a:off x="177831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 rot="21142780" flipH="1">
            <a:off x="198329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 rot="21437230" flipH="1">
            <a:off x="191662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 rot="162769">
            <a:off x="181746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228771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31076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2249138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2349722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 rot="457219">
            <a:off x="2240185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 rot="21142780" flipH="1">
            <a:off x="2445163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 rot="21437230" flipH="1">
            <a:off x="237848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 rot="162769">
            <a:off x="227933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2749582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277272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2711005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281158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 rot="457219">
            <a:off x="2702052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 rot="21142780" flipH="1">
            <a:off x="2907030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 rot="21437230" flipH="1">
            <a:off x="284035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 rot="162769">
            <a:off x="2741200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3211449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/>
        </p:nvSpPr>
        <p:spPr>
          <a:xfrm>
            <a:off x="323459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Freeform 62"/>
          <p:cNvSpPr/>
          <p:nvPr/>
        </p:nvSpPr>
        <p:spPr>
          <a:xfrm>
            <a:off x="3172873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3273457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 rot="457219">
            <a:off x="3163919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rot="21142780" flipH="1">
            <a:off x="3368897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rot="21437230" flipH="1">
            <a:off x="330222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rot="162769">
            <a:off x="320306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3673316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Freeform 69"/>
          <p:cNvSpPr/>
          <p:nvPr/>
        </p:nvSpPr>
        <p:spPr>
          <a:xfrm>
            <a:off x="3696462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Freeform 70"/>
          <p:cNvSpPr/>
          <p:nvPr/>
        </p:nvSpPr>
        <p:spPr>
          <a:xfrm>
            <a:off x="3634740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Freeform 71"/>
          <p:cNvSpPr/>
          <p:nvPr/>
        </p:nvSpPr>
        <p:spPr>
          <a:xfrm>
            <a:off x="3735324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 rot="457219">
            <a:off x="362578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 rot="21142780" flipH="1">
            <a:off x="3830764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 rot="21437230" flipH="1">
            <a:off x="376408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 rot="162769">
            <a:off x="366493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413518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Freeform 77"/>
          <p:cNvSpPr/>
          <p:nvPr/>
        </p:nvSpPr>
        <p:spPr>
          <a:xfrm>
            <a:off x="4158329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Freeform 78"/>
          <p:cNvSpPr/>
          <p:nvPr/>
        </p:nvSpPr>
        <p:spPr>
          <a:xfrm>
            <a:off x="409660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Freeform 79"/>
          <p:cNvSpPr/>
          <p:nvPr/>
        </p:nvSpPr>
        <p:spPr>
          <a:xfrm>
            <a:off x="419719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 rot="457219">
            <a:off x="4087654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 rot="21142780" flipH="1">
            <a:off x="4292632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 rot="21437230" flipH="1">
            <a:off x="422595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AutoShape 83"/>
          <p:cNvSpPr/>
          <p:nvPr/>
        </p:nvSpPr>
        <p:spPr>
          <a:xfrm rot="162769">
            <a:off x="412680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AutoShape 84"/>
          <p:cNvSpPr/>
          <p:nvPr/>
        </p:nvSpPr>
        <p:spPr>
          <a:xfrm>
            <a:off x="4597051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Freeform 85"/>
          <p:cNvSpPr/>
          <p:nvPr/>
        </p:nvSpPr>
        <p:spPr>
          <a:xfrm>
            <a:off x="4620196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Freeform 86"/>
          <p:cNvSpPr/>
          <p:nvPr/>
        </p:nvSpPr>
        <p:spPr>
          <a:xfrm>
            <a:off x="455847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Freeform 87"/>
          <p:cNvSpPr/>
          <p:nvPr/>
        </p:nvSpPr>
        <p:spPr>
          <a:xfrm>
            <a:off x="465905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 rot="457219">
            <a:off x="4549521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 rot="21142780" flipH="1">
            <a:off x="4754499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 rot="21437230" flipH="1">
            <a:off x="468782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AutoShape 91"/>
          <p:cNvSpPr/>
          <p:nvPr/>
        </p:nvSpPr>
        <p:spPr>
          <a:xfrm rot="162769">
            <a:off x="458866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AutoShape 92"/>
          <p:cNvSpPr/>
          <p:nvPr/>
        </p:nvSpPr>
        <p:spPr>
          <a:xfrm>
            <a:off x="50590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3" name="Freeform 93"/>
          <p:cNvSpPr/>
          <p:nvPr/>
        </p:nvSpPr>
        <p:spPr>
          <a:xfrm>
            <a:off x="5082064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4" name="Freeform 94"/>
          <p:cNvSpPr/>
          <p:nvPr/>
        </p:nvSpPr>
        <p:spPr>
          <a:xfrm>
            <a:off x="5020342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5" name="Freeform 95"/>
          <p:cNvSpPr/>
          <p:nvPr/>
        </p:nvSpPr>
        <p:spPr>
          <a:xfrm>
            <a:off x="5120926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6" name="AutoShape 96"/>
          <p:cNvSpPr/>
          <p:nvPr/>
        </p:nvSpPr>
        <p:spPr>
          <a:xfrm rot="457219">
            <a:off x="5011388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AutoShape 97"/>
          <p:cNvSpPr/>
          <p:nvPr/>
        </p:nvSpPr>
        <p:spPr>
          <a:xfrm rot="21142780" flipH="1">
            <a:off x="521636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8" name="AutoShape 98"/>
          <p:cNvSpPr/>
          <p:nvPr/>
        </p:nvSpPr>
        <p:spPr>
          <a:xfrm rot="21437230" flipH="1">
            <a:off x="514969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9" name="AutoShape 99"/>
          <p:cNvSpPr/>
          <p:nvPr/>
        </p:nvSpPr>
        <p:spPr>
          <a:xfrm rot="162769">
            <a:off x="505053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0" name="AutoShape 100"/>
          <p:cNvSpPr/>
          <p:nvPr/>
        </p:nvSpPr>
        <p:spPr>
          <a:xfrm>
            <a:off x="9021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1" name="Freeform 101"/>
          <p:cNvSpPr/>
          <p:nvPr/>
        </p:nvSpPr>
        <p:spPr>
          <a:xfrm>
            <a:off x="925163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" name="Freeform 102"/>
          <p:cNvSpPr/>
          <p:nvPr/>
        </p:nvSpPr>
        <p:spPr>
          <a:xfrm>
            <a:off x="86353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" name="Freeform 103"/>
          <p:cNvSpPr/>
          <p:nvPr/>
        </p:nvSpPr>
        <p:spPr>
          <a:xfrm>
            <a:off x="96412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" name="AutoShape 104"/>
          <p:cNvSpPr/>
          <p:nvPr/>
        </p:nvSpPr>
        <p:spPr>
          <a:xfrm rot="457219">
            <a:off x="854583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5" name="AutoShape 105"/>
          <p:cNvSpPr/>
          <p:nvPr/>
        </p:nvSpPr>
        <p:spPr>
          <a:xfrm rot="21142780" flipH="1">
            <a:off x="1059561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6" name="AutoShape 106"/>
          <p:cNvSpPr/>
          <p:nvPr/>
        </p:nvSpPr>
        <p:spPr>
          <a:xfrm rot="21437230" flipH="1">
            <a:off x="99288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7" name="AutoShape 107"/>
          <p:cNvSpPr/>
          <p:nvPr/>
        </p:nvSpPr>
        <p:spPr>
          <a:xfrm rot="162769">
            <a:off x="89373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8" name="AutoShape 108"/>
          <p:cNvSpPr/>
          <p:nvPr/>
        </p:nvSpPr>
        <p:spPr>
          <a:xfrm>
            <a:off x="1363980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9" name="Freeform 109"/>
          <p:cNvSpPr/>
          <p:nvPr/>
        </p:nvSpPr>
        <p:spPr>
          <a:xfrm>
            <a:off x="1387030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0" name="Freeform 110"/>
          <p:cNvSpPr/>
          <p:nvPr/>
        </p:nvSpPr>
        <p:spPr>
          <a:xfrm>
            <a:off x="132540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Freeform 111"/>
          <p:cNvSpPr/>
          <p:nvPr/>
        </p:nvSpPr>
        <p:spPr>
          <a:xfrm>
            <a:off x="1425988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2" name="AutoShape 112"/>
          <p:cNvSpPr/>
          <p:nvPr/>
        </p:nvSpPr>
        <p:spPr>
          <a:xfrm rot="457219">
            <a:off x="1316450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3" name="AutoShape 113"/>
          <p:cNvSpPr/>
          <p:nvPr/>
        </p:nvSpPr>
        <p:spPr>
          <a:xfrm rot="21142780" flipH="1">
            <a:off x="1521428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4" name="AutoShape 114"/>
          <p:cNvSpPr/>
          <p:nvPr/>
        </p:nvSpPr>
        <p:spPr>
          <a:xfrm rot="21437230" flipH="1">
            <a:off x="145475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5" name="AutoShape 115"/>
          <p:cNvSpPr/>
          <p:nvPr/>
        </p:nvSpPr>
        <p:spPr>
          <a:xfrm rot="162769">
            <a:off x="135559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6" name="AutoShape 116"/>
          <p:cNvSpPr/>
          <p:nvPr/>
        </p:nvSpPr>
        <p:spPr>
          <a:xfrm>
            <a:off x="1825847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Freeform 117"/>
          <p:cNvSpPr/>
          <p:nvPr/>
        </p:nvSpPr>
        <p:spPr>
          <a:xfrm>
            <a:off x="184889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8" name="Freeform 118"/>
          <p:cNvSpPr/>
          <p:nvPr/>
        </p:nvSpPr>
        <p:spPr>
          <a:xfrm>
            <a:off x="1787271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9" name="Freeform 119"/>
          <p:cNvSpPr/>
          <p:nvPr/>
        </p:nvSpPr>
        <p:spPr>
          <a:xfrm>
            <a:off x="1887855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0" name="AutoShape 120"/>
          <p:cNvSpPr/>
          <p:nvPr/>
        </p:nvSpPr>
        <p:spPr>
          <a:xfrm rot="457219">
            <a:off x="177831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1" name="AutoShape 121"/>
          <p:cNvSpPr/>
          <p:nvPr/>
        </p:nvSpPr>
        <p:spPr>
          <a:xfrm rot="21142780" flipH="1">
            <a:off x="198329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2" name="AutoShape 122"/>
          <p:cNvSpPr/>
          <p:nvPr/>
        </p:nvSpPr>
        <p:spPr>
          <a:xfrm rot="21437230" flipH="1">
            <a:off x="191662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3" name="AutoShape 123"/>
          <p:cNvSpPr/>
          <p:nvPr/>
        </p:nvSpPr>
        <p:spPr>
          <a:xfrm rot="162769">
            <a:off x="181746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4" name="AutoShape 124"/>
          <p:cNvSpPr/>
          <p:nvPr/>
        </p:nvSpPr>
        <p:spPr>
          <a:xfrm>
            <a:off x="228771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Freeform 125"/>
          <p:cNvSpPr/>
          <p:nvPr/>
        </p:nvSpPr>
        <p:spPr>
          <a:xfrm>
            <a:off x="231076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6" name="Freeform 126"/>
          <p:cNvSpPr/>
          <p:nvPr/>
        </p:nvSpPr>
        <p:spPr>
          <a:xfrm>
            <a:off x="2249138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7" name="Freeform 127"/>
          <p:cNvSpPr/>
          <p:nvPr/>
        </p:nvSpPr>
        <p:spPr>
          <a:xfrm>
            <a:off x="2349722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8" name="AutoShape 128"/>
          <p:cNvSpPr/>
          <p:nvPr/>
        </p:nvSpPr>
        <p:spPr>
          <a:xfrm rot="457219">
            <a:off x="2240185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9" name="AutoShape 129"/>
          <p:cNvSpPr/>
          <p:nvPr/>
        </p:nvSpPr>
        <p:spPr>
          <a:xfrm rot="21142780" flipH="1">
            <a:off x="2445163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0" name="AutoShape 130"/>
          <p:cNvSpPr/>
          <p:nvPr/>
        </p:nvSpPr>
        <p:spPr>
          <a:xfrm rot="21437230" flipH="1">
            <a:off x="237848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1" name="AutoShape 131"/>
          <p:cNvSpPr/>
          <p:nvPr/>
        </p:nvSpPr>
        <p:spPr>
          <a:xfrm rot="162769">
            <a:off x="227933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2" name="AutoShape 132"/>
          <p:cNvSpPr/>
          <p:nvPr/>
        </p:nvSpPr>
        <p:spPr>
          <a:xfrm>
            <a:off x="2749582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3" name="Freeform 133"/>
          <p:cNvSpPr/>
          <p:nvPr/>
        </p:nvSpPr>
        <p:spPr>
          <a:xfrm>
            <a:off x="277272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4" name="Freeform 134"/>
          <p:cNvSpPr/>
          <p:nvPr/>
        </p:nvSpPr>
        <p:spPr>
          <a:xfrm>
            <a:off x="2711005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5" name="Freeform 135"/>
          <p:cNvSpPr/>
          <p:nvPr/>
        </p:nvSpPr>
        <p:spPr>
          <a:xfrm>
            <a:off x="281158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6" name="AutoShape 136"/>
          <p:cNvSpPr/>
          <p:nvPr/>
        </p:nvSpPr>
        <p:spPr>
          <a:xfrm rot="457219">
            <a:off x="2702052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7" name="AutoShape 137"/>
          <p:cNvSpPr/>
          <p:nvPr/>
        </p:nvSpPr>
        <p:spPr>
          <a:xfrm rot="21142780" flipH="1">
            <a:off x="2907030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8" name="AutoShape 138"/>
          <p:cNvSpPr/>
          <p:nvPr/>
        </p:nvSpPr>
        <p:spPr>
          <a:xfrm rot="21437230" flipH="1">
            <a:off x="284035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9" name="AutoShape 139"/>
          <p:cNvSpPr/>
          <p:nvPr/>
        </p:nvSpPr>
        <p:spPr>
          <a:xfrm rot="162769">
            <a:off x="2741200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0" name="AutoShape 140"/>
          <p:cNvSpPr/>
          <p:nvPr/>
        </p:nvSpPr>
        <p:spPr>
          <a:xfrm>
            <a:off x="3211449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1" name="Freeform 141"/>
          <p:cNvSpPr/>
          <p:nvPr/>
        </p:nvSpPr>
        <p:spPr>
          <a:xfrm>
            <a:off x="323459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2" name="Freeform 142"/>
          <p:cNvSpPr/>
          <p:nvPr/>
        </p:nvSpPr>
        <p:spPr>
          <a:xfrm>
            <a:off x="3172873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3" name="Freeform 143"/>
          <p:cNvSpPr/>
          <p:nvPr/>
        </p:nvSpPr>
        <p:spPr>
          <a:xfrm>
            <a:off x="3273457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4" name="AutoShape 144"/>
          <p:cNvSpPr/>
          <p:nvPr/>
        </p:nvSpPr>
        <p:spPr>
          <a:xfrm rot="457219">
            <a:off x="3163919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5" name="AutoShape 145"/>
          <p:cNvSpPr/>
          <p:nvPr/>
        </p:nvSpPr>
        <p:spPr>
          <a:xfrm rot="21142780" flipH="1">
            <a:off x="3368897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6" name="AutoShape 146"/>
          <p:cNvSpPr/>
          <p:nvPr/>
        </p:nvSpPr>
        <p:spPr>
          <a:xfrm rot="21437230" flipH="1">
            <a:off x="330222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7" name="AutoShape 147"/>
          <p:cNvSpPr/>
          <p:nvPr/>
        </p:nvSpPr>
        <p:spPr>
          <a:xfrm rot="162769">
            <a:off x="320306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8" name="AutoShape 148"/>
          <p:cNvSpPr/>
          <p:nvPr/>
        </p:nvSpPr>
        <p:spPr>
          <a:xfrm>
            <a:off x="3673316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9" name="Freeform 149"/>
          <p:cNvSpPr/>
          <p:nvPr/>
        </p:nvSpPr>
        <p:spPr>
          <a:xfrm>
            <a:off x="3696462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0" name="Freeform 150"/>
          <p:cNvSpPr/>
          <p:nvPr/>
        </p:nvSpPr>
        <p:spPr>
          <a:xfrm>
            <a:off x="3634740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1" name="Freeform 151"/>
          <p:cNvSpPr/>
          <p:nvPr/>
        </p:nvSpPr>
        <p:spPr>
          <a:xfrm>
            <a:off x="3735324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2" name="AutoShape 152"/>
          <p:cNvSpPr/>
          <p:nvPr/>
        </p:nvSpPr>
        <p:spPr>
          <a:xfrm rot="457219">
            <a:off x="362578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3" name="AutoShape 153"/>
          <p:cNvSpPr/>
          <p:nvPr/>
        </p:nvSpPr>
        <p:spPr>
          <a:xfrm rot="21142780" flipH="1">
            <a:off x="3830764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4" name="AutoShape 154"/>
          <p:cNvSpPr/>
          <p:nvPr/>
        </p:nvSpPr>
        <p:spPr>
          <a:xfrm rot="21437230" flipH="1">
            <a:off x="376408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5" name="AutoShape 155"/>
          <p:cNvSpPr/>
          <p:nvPr/>
        </p:nvSpPr>
        <p:spPr>
          <a:xfrm rot="162769">
            <a:off x="366493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6" name="AutoShape 156"/>
          <p:cNvSpPr/>
          <p:nvPr/>
        </p:nvSpPr>
        <p:spPr>
          <a:xfrm>
            <a:off x="413518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7" name="Freeform 157"/>
          <p:cNvSpPr/>
          <p:nvPr/>
        </p:nvSpPr>
        <p:spPr>
          <a:xfrm>
            <a:off x="4158329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8" name="Freeform 158"/>
          <p:cNvSpPr/>
          <p:nvPr/>
        </p:nvSpPr>
        <p:spPr>
          <a:xfrm>
            <a:off x="409660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9" name="Freeform 159"/>
          <p:cNvSpPr/>
          <p:nvPr/>
        </p:nvSpPr>
        <p:spPr>
          <a:xfrm>
            <a:off x="419719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0" name="AutoShape 160"/>
          <p:cNvSpPr/>
          <p:nvPr/>
        </p:nvSpPr>
        <p:spPr>
          <a:xfrm rot="457219">
            <a:off x="4087654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1" name="AutoShape 161"/>
          <p:cNvSpPr/>
          <p:nvPr/>
        </p:nvSpPr>
        <p:spPr>
          <a:xfrm rot="21142780" flipH="1">
            <a:off x="4292632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2" name="AutoShape 162"/>
          <p:cNvSpPr/>
          <p:nvPr/>
        </p:nvSpPr>
        <p:spPr>
          <a:xfrm rot="21437230" flipH="1">
            <a:off x="422595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3" name="AutoShape 163"/>
          <p:cNvSpPr/>
          <p:nvPr/>
        </p:nvSpPr>
        <p:spPr>
          <a:xfrm rot="162769">
            <a:off x="412680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4" name="AutoShape 164"/>
          <p:cNvSpPr/>
          <p:nvPr/>
        </p:nvSpPr>
        <p:spPr>
          <a:xfrm>
            <a:off x="4597051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5" name="Freeform 165"/>
          <p:cNvSpPr/>
          <p:nvPr/>
        </p:nvSpPr>
        <p:spPr>
          <a:xfrm>
            <a:off x="4620196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6" name="Freeform 166"/>
          <p:cNvSpPr/>
          <p:nvPr/>
        </p:nvSpPr>
        <p:spPr>
          <a:xfrm>
            <a:off x="455847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7" name="Freeform 167"/>
          <p:cNvSpPr/>
          <p:nvPr/>
        </p:nvSpPr>
        <p:spPr>
          <a:xfrm>
            <a:off x="465905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8" name="AutoShape 168"/>
          <p:cNvSpPr/>
          <p:nvPr/>
        </p:nvSpPr>
        <p:spPr>
          <a:xfrm rot="457219">
            <a:off x="4549521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9" name="AutoShape 169"/>
          <p:cNvSpPr/>
          <p:nvPr/>
        </p:nvSpPr>
        <p:spPr>
          <a:xfrm rot="21142780" flipH="1">
            <a:off x="4754499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0" name="AutoShape 170"/>
          <p:cNvSpPr/>
          <p:nvPr/>
        </p:nvSpPr>
        <p:spPr>
          <a:xfrm rot="21437230" flipH="1">
            <a:off x="468782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1" name="AutoShape 171"/>
          <p:cNvSpPr/>
          <p:nvPr/>
        </p:nvSpPr>
        <p:spPr>
          <a:xfrm rot="162769">
            <a:off x="458866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2" name="AutoShape 172"/>
          <p:cNvSpPr/>
          <p:nvPr/>
        </p:nvSpPr>
        <p:spPr>
          <a:xfrm>
            <a:off x="50590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3" name="Freeform 173"/>
          <p:cNvSpPr/>
          <p:nvPr/>
        </p:nvSpPr>
        <p:spPr>
          <a:xfrm>
            <a:off x="5082064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4" name="Freeform 174"/>
          <p:cNvSpPr/>
          <p:nvPr/>
        </p:nvSpPr>
        <p:spPr>
          <a:xfrm>
            <a:off x="5020342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5" name="Freeform 175"/>
          <p:cNvSpPr/>
          <p:nvPr/>
        </p:nvSpPr>
        <p:spPr>
          <a:xfrm>
            <a:off x="5120926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6" name="AutoShape 176"/>
          <p:cNvSpPr/>
          <p:nvPr/>
        </p:nvSpPr>
        <p:spPr>
          <a:xfrm rot="457219">
            <a:off x="5011388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7" name="AutoShape 177"/>
          <p:cNvSpPr/>
          <p:nvPr/>
        </p:nvSpPr>
        <p:spPr>
          <a:xfrm rot="21142780" flipH="1">
            <a:off x="521636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8" name="AutoShape 178"/>
          <p:cNvSpPr/>
          <p:nvPr/>
        </p:nvSpPr>
        <p:spPr>
          <a:xfrm rot="21437230" flipH="1">
            <a:off x="514969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9" name="AutoShape 179"/>
          <p:cNvSpPr/>
          <p:nvPr/>
        </p:nvSpPr>
        <p:spPr>
          <a:xfrm rot="162769">
            <a:off x="505053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0" name="AutoShape 180"/>
          <p:cNvSpPr/>
          <p:nvPr/>
        </p:nvSpPr>
        <p:spPr>
          <a:xfrm>
            <a:off x="6851428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1" name="AutoShape 181"/>
          <p:cNvSpPr/>
          <p:nvPr/>
        </p:nvSpPr>
        <p:spPr>
          <a:xfrm rot="457219">
            <a:off x="6807708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2" name="AutoShape 182"/>
          <p:cNvSpPr/>
          <p:nvPr/>
        </p:nvSpPr>
        <p:spPr>
          <a:xfrm rot="21142780" flipH="1">
            <a:off x="7000684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3" name="AutoShape 183"/>
          <p:cNvSpPr/>
          <p:nvPr/>
        </p:nvSpPr>
        <p:spPr>
          <a:xfrm rot="21437230" flipH="1">
            <a:off x="69378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4" name="AutoShape 184"/>
          <p:cNvSpPr/>
          <p:nvPr/>
        </p:nvSpPr>
        <p:spPr>
          <a:xfrm rot="162769">
            <a:off x="684266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5" name="Freeform 185"/>
          <p:cNvSpPr/>
          <p:nvPr/>
        </p:nvSpPr>
        <p:spPr>
          <a:xfrm>
            <a:off x="68184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6" name="AutoShape 186"/>
          <p:cNvSpPr/>
          <p:nvPr/>
        </p:nvSpPr>
        <p:spPr>
          <a:xfrm>
            <a:off x="73146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7" name="AutoShape 187"/>
          <p:cNvSpPr/>
          <p:nvPr/>
        </p:nvSpPr>
        <p:spPr>
          <a:xfrm rot="457219">
            <a:off x="72709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8" name="AutoShape 188"/>
          <p:cNvSpPr/>
          <p:nvPr/>
        </p:nvSpPr>
        <p:spPr>
          <a:xfrm rot="21142780" flipH="1">
            <a:off x="7463885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9" name="AutoShape 189"/>
          <p:cNvSpPr/>
          <p:nvPr/>
        </p:nvSpPr>
        <p:spPr>
          <a:xfrm rot="21437230" flipH="1">
            <a:off x="74010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0" name="AutoShape 190"/>
          <p:cNvSpPr/>
          <p:nvPr/>
        </p:nvSpPr>
        <p:spPr>
          <a:xfrm rot="162769">
            <a:off x="73058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1" name="Freeform 191"/>
          <p:cNvSpPr/>
          <p:nvPr/>
        </p:nvSpPr>
        <p:spPr>
          <a:xfrm>
            <a:off x="72816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2" name="AutoShape 192"/>
          <p:cNvSpPr/>
          <p:nvPr/>
        </p:nvSpPr>
        <p:spPr>
          <a:xfrm>
            <a:off x="77778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3" name="AutoShape 193"/>
          <p:cNvSpPr/>
          <p:nvPr/>
        </p:nvSpPr>
        <p:spPr>
          <a:xfrm rot="457219">
            <a:off x="77341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4" name="AutoShape 194"/>
          <p:cNvSpPr/>
          <p:nvPr/>
        </p:nvSpPr>
        <p:spPr>
          <a:xfrm rot="21142780" flipH="1">
            <a:off x="7927086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5" name="AutoShape 195"/>
          <p:cNvSpPr/>
          <p:nvPr/>
        </p:nvSpPr>
        <p:spPr>
          <a:xfrm rot="21437230" flipH="1">
            <a:off x="786422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6" name="AutoShape 196"/>
          <p:cNvSpPr/>
          <p:nvPr/>
        </p:nvSpPr>
        <p:spPr>
          <a:xfrm rot="162769">
            <a:off x="77690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7" name="Freeform 197"/>
          <p:cNvSpPr/>
          <p:nvPr/>
        </p:nvSpPr>
        <p:spPr>
          <a:xfrm>
            <a:off x="77448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8" name="AutoShape 198"/>
          <p:cNvSpPr/>
          <p:nvPr/>
        </p:nvSpPr>
        <p:spPr>
          <a:xfrm>
            <a:off x="8241030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9" name="AutoShape 199"/>
          <p:cNvSpPr/>
          <p:nvPr/>
        </p:nvSpPr>
        <p:spPr>
          <a:xfrm rot="457219">
            <a:off x="81973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0" name="AutoShape 200"/>
          <p:cNvSpPr/>
          <p:nvPr/>
        </p:nvSpPr>
        <p:spPr>
          <a:xfrm rot="21142780" flipH="1">
            <a:off x="8390287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1" name="AutoShape 201"/>
          <p:cNvSpPr/>
          <p:nvPr/>
        </p:nvSpPr>
        <p:spPr>
          <a:xfrm rot="21437230" flipH="1">
            <a:off x="832742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2" name="AutoShape 202"/>
          <p:cNvSpPr/>
          <p:nvPr/>
        </p:nvSpPr>
        <p:spPr>
          <a:xfrm rot="162769">
            <a:off x="82322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3" name="Freeform 203"/>
          <p:cNvSpPr/>
          <p:nvPr/>
        </p:nvSpPr>
        <p:spPr>
          <a:xfrm>
            <a:off x="82080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4" name="AutoShape 204"/>
          <p:cNvSpPr/>
          <p:nvPr/>
        </p:nvSpPr>
        <p:spPr>
          <a:xfrm>
            <a:off x="8704231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5" name="AutoShape 205"/>
          <p:cNvSpPr/>
          <p:nvPr/>
        </p:nvSpPr>
        <p:spPr>
          <a:xfrm rot="457219">
            <a:off x="8660511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6" name="AutoShape 206"/>
          <p:cNvSpPr/>
          <p:nvPr/>
        </p:nvSpPr>
        <p:spPr>
          <a:xfrm rot="21142780" flipH="1">
            <a:off x="88534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7" name="AutoShape 207"/>
          <p:cNvSpPr/>
          <p:nvPr/>
        </p:nvSpPr>
        <p:spPr>
          <a:xfrm rot="21437230" flipH="1">
            <a:off x="8790623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8" name="AutoShape 208"/>
          <p:cNvSpPr/>
          <p:nvPr/>
        </p:nvSpPr>
        <p:spPr>
          <a:xfrm rot="162769">
            <a:off x="86954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9" name="Freeform 209"/>
          <p:cNvSpPr/>
          <p:nvPr/>
        </p:nvSpPr>
        <p:spPr>
          <a:xfrm>
            <a:off x="86712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0" name="AutoShape 210"/>
          <p:cNvSpPr/>
          <p:nvPr/>
        </p:nvSpPr>
        <p:spPr>
          <a:xfrm>
            <a:off x="9167432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1" name="AutoShape 211"/>
          <p:cNvSpPr/>
          <p:nvPr/>
        </p:nvSpPr>
        <p:spPr>
          <a:xfrm rot="457219">
            <a:off x="9123712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2" name="AutoShape 212"/>
          <p:cNvSpPr/>
          <p:nvPr/>
        </p:nvSpPr>
        <p:spPr>
          <a:xfrm rot="21142780" flipH="1">
            <a:off x="93166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3" name="AutoShape 213"/>
          <p:cNvSpPr/>
          <p:nvPr/>
        </p:nvSpPr>
        <p:spPr>
          <a:xfrm rot="21437230" flipH="1">
            <a:off x="92538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4" name="AutoShape 214"/>
          <p:cNvSpPr/>
          <p:nvPr/>
        </p:nvSpPr>
        <p:spPr>
          <a:xfrm rot="162769">
            <a:off x="9158668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5" name="Freeform 215"/>
          <p:cNvSpPr/>
          <p:nvPr/>
        </p:nvSpPr>
        <p:spPr>
          <a:xfrm>
            <a:off x="9134475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6" name="AutoShape 216"/>
          <p:cNvSpPr/>
          <p:nvPr/>
        </p:nvSpPr>
        <p:spPr>
          <a:xfrm>
            <a:off x="96306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7" name="AutoShape 217"/>
          <p:cNvSpPr/>
          <p:nvPr/>
        </p:nvSpPr>
        <p:spPr>
          <a:xfrm rot="457219">
            <a:off x="95869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8" name="AutoShape 218"/>
          <p:cNvSpPr/>
          <p:nvPr/>
        </p:nvSpPr>
        <p:spPr>
          <a:xfrm rot="21142780" flipH="1">
            <a:off x="9779889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9" name="AutoShape 219"/>
          <p:cNvSpPr/>
          <p:nvPr/>
        </p:nvSpPr>
        <p:spPr>
          <a:xfrm rot="21437230" flipH="1">
            <a:off x="97170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0" name="AutoShape 220"/>
          <p:cNvSpPr/>
          <p:nvPr/>
        </p:nvSpPr>
        <p:spPr>
          <a:xfrm rot="162769">
            <a:off x="9621869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1" name="Freeform 221"/>
          <p:cNvSpPr/>
          <p:nvPr/>
        </p:nvSpPr>
        <p:spPr>
          <a:xfrm>
            <a:off x="95977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2" name="AutoShape 222"/>
          <p:cNvSpPr/>
          <p:nvPr/>
        </p:nvSpPr>
        <p:spPr>
          <a:xfrm>
            <a:off x="100938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3" name="AutoShape 223"/>
          <p:cNvSpPr/>
          <p:nvPr/>
        </p:nvSpPr>
        <p:spPr>
          <a:xfrm rot="457219">
            <a:off x="100501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4" name="AutoShape 224"/>
          <p:cNvSpPr/>
          <p:nvPr/>
        </p:nvSpPr>
        <p:spPr>
          <a:xfrm rot="21142780" flipH="1">
            <a:off x="10243090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5" name="AutoShape 225"/>
          <p:cNvSpPr/>
          <p:nvPr/>
        </p:nvSpPr>
        <p:spPr>
          <a:xfrm rot="21437230" flipH="1">
            <a:off x="1018022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6" name="AutoShape 226"/>
          <p:cNvSpPr/>
          <p:nvPr/>
        </p:nvSpPr>
        <p:spPr>
          <a:xfrm rot="162769">
            <a:off x="1008507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7" name="Freeform 227"/>
          <p:cNvSpPr/>
          <p:nvPr/>
        </p:nvSpPr>
        <p:spPr>
          <a:xfrm>
            <a:off x="100609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8" name="AutoShape 228"/>
          <p:cNvSpPr/>
          <p:nvPr/>
        </p:nvSpPr>
        <p:spPr>
          <a:xfrm>
            <a:off x="105570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9" name="AutoShape 229"/>
          <p:cNvSpPr/>
          <p:nvPr/>
        </p:nvSpPr>
        <p:spPr>
          <a:xfrm rot="457219">
            <a:off x="105134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0" name="AutoShape 230"/>
          <p:cNvSpPr/>
          <p:nvPr/>
        </p:nvSpPr>
        <p:spPr>
          <a:xfrm rot="21142780" flipH="1">
            <a:off x="107062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1" name="AutoShape 231"/>
          <p:cNvSpPr/>
          <p:nvPr/>
        </p:nvSpPr>
        <p:spPr>
          <a:xfrm rot="21437230" flipH="1">
            <a:off x="1064342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2" name="AutoShape 232"/>
          <p:cNvSpPr/>
          <p:nvPr/>
        </p:nvSpPr>
        <p:spPr>
          <a:xfrm rot="162769">
            <a:off x="1054827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3" name="Freeform 233"/>
          <p:cNvSpPr/>
          <p:nvPr/>
        </p:nvSpPr>
        <p:spPr>
          <a:xfrm>
            <a:off x="105241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4" name="AutoShape 234"/>
          <p:cNvSpPr/>
          <p:nvPr/>
        </p:nvSpPr>
        <p:spPr>
          <a:xfrm>
            <a:off x="110202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5" name="AutoShape 235"/>
          <p:cNvSpPr/>
          <p:nvPr/>
        </p:nvSpPr>
        <p:spPr>
          <a:xfrm rot="457219">
            <a:off x="109766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6" name="AutoShape 236"/>
          <p:cNvSpPr/>
          <p:nvPr/>
        </p:nvSpPr>
        <p:spPr>
          <a:xfrm rot="21142780" flipH="1">
            <a:off x="111694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7" name="AutoShape 237"/>
          <p:cNvSpPr/>
          <p:nvPr/>
        </p:nvSpPr>
        <p:spPr>
          <a:xfrm rot="21437230" flipH="1">
            <a:off x="1110662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8" name="AutoShape 238"/>
          <p:cNvSpPr/>
          <p:nvPr/>
        </p:nvSpPr>
        <p:spPr>
          <a:xfrm rot="162769">
            <a:off x="1101147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9" name="Freeform 239"/>
          <p:cNvSpPr/>
          <p:nvPr/>
        </p:nvSpPr>
        <p:spPr>
          <a:xfrm>
            <a:off x="109873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0" name="AutoShape 240"/>
          <p:cNvSpPr/>
          <p:nvPr/>
        </p:nvSpPr>
        <p:spPr>
          <a:xfrm>
            <a:off x="6851428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1" name="AutoShape 241"/>
          <p:cNvSpPr/>
          <p:nvPr/>
        </p:nvSpPr>
        <p:spPr>
          <a:xfrm rot="457219">
            <a:off x="6807708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2" name="AutoShape 242"/>
          <p:cNvSpPr/>
          <p:nvPr/>
        </p:nvSpPr>
        <p:spPr>
          <a:xfrm rot="21142780" flipH="1">
            <a:off x="7000684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3" name="AutoShape 243"/>
          <p:cNvSpPr/>
          <p:nvPr/>
        </p:nvSpPr>
        <p:spPr>
          <a:xfrm rot="21437230" flipH="1">
            <a:off x="69378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4" name="AutoShape 244"/>
          <p:cNvSpPr/>
          <p:nvPr/>
        </p:nvSpPr>
        <p:spPr>
          <a:xfrm rot="162769">
            <a:off x="684266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5" name="Freeform 245"/>
          <p:cNvSpPr/>
          <p:nvPr/>
        </p:nvSpPr>
        <p:spPr>
          <a:xfrm>
            <a:off x="68184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6" name="AutoShape 246"/>
          <p:cNvSpPr/>
          <p:nvPr/>
        </p:nvSpPr>
        <p:spPr>
          <a:xfrm>
            <a:off x="73146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7" name="AutoShape 247"/>
          <p:cNvSpPr/>
          <p:nvPr/>
        </p:nvSpPr>
        <p:spPr>
          <a:xfrm rot="457219">
            <a:off x="72709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8" name="AutoShape 248"/>
          <p:cNvSpPr/>
          <p:nvPr/>
        </p:nvSpPr>
        <p:spPr>
          <a:xfrm rot="21142780" flipH="1">
            <a:off x="7463885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9" name="AutoShape 249"/>
          <p:cNvSpPr/>
          <p:nvPr/>
        </p:nvSpPr>
        <p:spPr>
          <a:xfrm rot="21437230" flipH="1">
            <a:off x="74010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0" name="AutoShape 250"/>
          <p:cNvSpPr/>
          <p:nvPr/>
        </p:nvSpPr>
        <p:spPr>
          <a:xfrm rot="162769">
            <a:off x="73058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1" name="Freeform 251"/>
          <p:cNvSpPr/>
          <p:nvPr/>
        </p:nvSpPr>
        <p:spPr>
          <a:xfrm>
            <a:off x="72816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2" name="AutoShape 252"/>
          <p:cNvSpPr/>
          <p:nvPr/>
        </p:nvSpPr>
        <p:spPr>
          <a:xfrm>
            <a:off x="77778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3" name="AutoShape 253"/>
          <p:cNvSpPr/>
          <p:nvPr/>
        </p:nvSpPr>
        <p:spPr>
          <a:xfrm rot="457219">
            <a:off x="77341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4" name="AutoShape 254"/>
          <p:cNvSpPr/>
          <p:nvPr/>
        </p:nvSpPr>
        <p:spPr>
          <a:xfrm rot="21142780" flipH="1">
            <a:off x="7927086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5" name="AutoShape 255"/>
          <p:cNvSpPr/>
          <p:nvPr/>
        </p:nvSpPr>
        <p:spPr>
          <a:xfrm rot="21437230" flipH="1">
            <a:off x="786422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6" name="AutoShape 256"/>
          <p:cNvSpPr/>
          <p:nvPr/>
        </p:nvSpPr>
        <p:spPr>
          <a:xfrm rot="162769">
            <a:off x="77690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7" name="Freeform 257"/>
          <p:cNvSpPr/>
          <p:nvPr/>
        </p:nvSpPr>
        <p:spPr>
          <a:xfrm>
            <a:off x="77448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8" name="AutoShape 258"/>
          <p:cNvSpPr/>
          <p:nvPr/>
        </p:nvSpPr>
        <p:spPr>
          <a:xfrm>
            <a:off x="8241030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9" name="AutoShape 259"/>
          <p:cNvSpPr/>
          <p:nvPr/>
        </p:nvSpPr>
        <p:spPr>
          <a:xfrm rot="457219">
            <a:off x="81973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0" name="AutoShape 260"/>
          <p:cNvSpPr/>
          <p:nvPr/>
        </p:nvSpPr>
        <p:spPr>
          <a:xfrm rot="21142780" flipH="1">
            <a:off x="8390287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1" name="AutoShape 261"/>
          <p:cNvSpPr/>
          <p:nvPr/>
        </p:nvSpPr>
        <p:spPr>
          <a:xfrm rot="21437230" flipH="1">
            <a:off x="832742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2" name="AutoShape 262"/>
          <p:cNvSpPr/>
          <p:nvPr/>
        </p:nvSpPr>
        <p:spPr>
          <a:xfrm rot="162769">
            <a:off x="82322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3" name="Freeform 263"/>
          <p:cNvSpPr/>
          <p:nvPr/>
        </p:nvSpPr>
        <p:spPr>
          <a:xfrm>
            <a:off x="82080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4" name="AutoShape 264"/>
          <p:cNvSpPr/>
          <p:nvPr/>
        </p:nvSpPr>
        <p:spPr>
          <a:xfrm>
            <a:off x="8704231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5" name="AutoShape 265"/>
          <p:cNvSpPr/>
          <p:nvPr/>
        </p:nvSpPr>
        <p:spPr>
          <a:xfrm rot="457219">
            <a:off x="8660511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6" name="AutoShape 266"/>
          <p:cNvSpPr/>
          <p:nvPr/>
        </p:nvSpPr>
        <p:spPr>
          <a:xfrm rot="21142780" flipH="1">
            <a:off x="88534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7" name="AutoShape 267"/>
          <p:cNvSpPr/>
          <p:nvPr/>
        </p:nvSpPr>
        <p:spPr>
          <a:xfrm rot="21437230" flipH="1">
            <a:off x="8790623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8" name="AutoShape 268"/>
          <p:cNvSpPr/>
          <p:nvPr/>
        </p:nvSpPr>
        <p:spPr>
          <a:xfrm rot="162769">
            <a:off x="86954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9" name="Freeform 269"/>
          <p:cNvSpPr/>
          <p:nvPr/>
        </p:nvSpPr>
        <p:spPr>
          <a:xfrm>
            <a:off x="86712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0" name="AutoShape 270"/>
          <p:cNvSpPr/>
          <p:nvPr/>
        </p:nvSpPr>
        <p:spPr>
          <a:xfrm>
            <a:off x="9167432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1" name="AutoShape 271"/>
          <p:cNvSpPr/>
          <p:nvPr/>
        </p:nvSpPr>
        <p:spPr>
          <a:xfrm rot="457219">
            <a:off x="9123712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2" name="AutoShape 272"/>
          <p:cNvSpPr/>
          <p:nvPr/>
        </p:nvSpPr>
        <p:spPr>
          <a:xfrm rot="21142780" flipH="1">
            <a:off x="93166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3" name="AutoShape 273"/>
          <p:cNvSpPr/>
          <p:nvPr/>
        </p:nvSpPr>
        <p:spPr>
          <a:xfrm rot="21437230" flipH="1">
            <a:off x="92538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4" name="AutoShape 274"/>
          <p:cNvSpPr/>
          <p:nvPr/>
        </p:nvSpPr>
        <p:spPr>
          <a:xfrm rot="162769">
            <a:off x="9158668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5" name="Freeform 275"/>
          <p:cNvSpPr/>
          <p:nvPr/>
        </p:nvSpPr>
        <p:spPr>
          <a:xfrm>
            <a:off x="9134475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6" name="AutoShape 276"/>
          <p:cNvSpPr/>
          <p:nvPr/>
        </p:nvSpPr>
        <p:spPr>
          <a:xfrm>
            <a:off x="96306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7" name="AutoShape 277"/>
          <p:cNvSpPr/>
          <p:nvPr/>
        </p:nvSpPr>
        <p:spPr>
          <a:xfrm rot="457219">
            <a:off x="95869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8" name="AutoShape 278"/>
          <p:cNvSpPr/>
          <p:nvPr/>
        </p:nvSpPr>
        <p:spPr>
          <a:xfrm rot="21142780" flipH="1">
            <a:off x="9779889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9" name="AutoShape 279"/>
          <p:cNvSpPr/>
          <p:nvPr/>
        </p:nvSpPr>
        <p:spPr>
          <a:xfrm rot="21437230" flipH="1">
            <a:off x="97170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0" name="AutoShape 280"/>
          <p:cNvSpPr/>
          <p:nvPr/>
        </p:nvSpPr>
        <p:spPr>
          <a:xfrm rot="162769">
            <a:off x="9621869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1" name="Freeform 281"/>
          <p:cNvSpPr/>
          <p:nvPr/>
        </p:nvSpPr>
        <p:spPr>
          <a:xfrm>
            <a:off x="95977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2" name="AutoShape 282"/>
          <p:cNvSpPr/>
          <p:nvPr/>
        </p:nvSpPr>
        <p:spPr>
          <a:xfrm>
            <a:off x="100938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3" name="AutoShape 283"/>
          <p:cNvSpPr/>
          <p:nvPr/>
        </p:nvSpPr>
        <p:spPr>
          <a:xfrm rot="457219">
            <a:off x="100501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4" name="AutoShape 284"/>
          <p:cNvSpPr/>
          <p:nvPr/>
        </p:nvSpPr>
        <p:spPr>
          <a:xfrm rot="21142780" flipH="1">
            <a:off x="10243090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5" name="AutoShape 285"/>
          <p:cNvSpPr/>
          <p:nvPr/>
        </p:nvSpPr>
        <p:spPr>
          <a:xfrm rot="21437230" flipH="1">
            <a:off x="1018022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6" name="AutoShape 286"/>
          <p:cNvSpPr/>
          <p:nvPr/>
        </p:nvSpPr>
        <p:spPr>
          <a:xfrm rot="162769">
            <a:off x="1008507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7" name="Freeform 287"/>
          <p:cNvSpPr/>
          <p:nvPr/>
        </p:nvSpPr>
        <p:spPr>
          <a:xfrm>
            <a:off x="100609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8" name="AutoShape 288"/>
          <p:cNvSpPr/>
          <p:nvPr/>
        </p:nvSpPr>
        <p:spPr>
          <a:xfrm>
            <a:off x="105570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9" name="AutoShape 289"/>
          <p:cNvSpPr/>
          <p:nvPr/>
        </p:nvSpPr>
        <p:spPr>
          <a:xfrm rot="457219">
            <a:off x="105134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0" name="AutoShape 290"/>
          <p:cNvSpPr/>
          <p:nvPr/>
        </p:nvSpPr>
        <p:spPr>
          <a:xfrm rot="21142780" flipH="1">
            <a:off x="107062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1" name="AutoShape 291"/>
          <p:cNvSpPr/>
          <p:nvPr/>
        </p:nvSpPr>
        <p:spPr>
          <a:xfrm rot="21437230" flipH="1">
            <a:off x="1064342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2" name="AutoShape 292"/>
          <p:cNvSpPr/>
          <p:nvPr/>
        </p:nvSpPr>
        <p:spPr>
          <a:xfrm rot="162769">
            <a:off x="1054827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3" name="Freeform 293"/>
          <p:cNvSpPr/>
          <p:nvPr/>
        </p:nvSpPr>
        <p:spPr>
          <a:xfrm>
            <a:off x="105241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4" name="AutoShape 294"/>
          <p:cNvSpPr/>
          <p:nvPr/>
        </p:nvSpPr>
        <p:spPr>
          <a:xfrm>
            <a:off x="110202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5" name="AutoShape 295"/>
          <p:cNvSpPr/>
          <p:nvPr/>
        </p:nvSpPr>
        <p:spPr>
          <a:xfrm rot="457219">
            <a:off x="109766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6" name="AutoShape 296"/>
          <p:cNvSpPr/>
          <p:nvPr/>
        </p:nvSpPr>
        <p:spPr>
          <a:xfrm rot="21142780" flipH="1">
            <a:off x="111694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7" name="AutoShape 297"/>
          <p:cNvSpPr/>
          <p:nvPr/>
        </p:nvSpPr>
        <p:spPr>
          <a:xfrm rot="21437230" flipH="1">
            <a:off x="1110662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8" name="AutoShape 298"/>
          <p:cNvSpPr/>
          <p:nvPr/>
        </p:nvSpPr>
        <p:spPr>
          <a:xfrm rot="162769">
            <a:off x="1101147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9" name="Freeform 299"/>
          <p:cNvSpPr/>
          <p:nvPr/>
        </p:nvSpPr>
        <p:spPr>
          <a:xfrm>
            <a:off x="109873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0" name="AutoShape 300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随着中国交通运输业的快速发展，为了更好地统筹规划、协调发展，交通运输部规划院应运而生。</a:t>
            </a:r>
            <a:endParaRPr lang="en-US" sz="1100"/>
          </a:p>
        </p:txBody>
      </p:sp>
      <p:sp>
        <p:nvSpPr>
          <p:cNvPr id="301" name="AutoShape 301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为政府和企业提供专业、科学的交通运输规划咨询和技术支持，推动交通运输业持续健康发展。</a:t>
            </a:r>
            <a:endParaRPr lang="en-US" sz="1100"/>
          </a:p>
        </p:txBody>
      </p:sp>
      <p:sp>
        <p:nvSpPr>
          <p:cNvPr id="302" name="AutoShape 30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3" name="AutoShape 30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4" name="AutoShape 30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5" name="AutoShape 30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6" name="AutoShape 30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7" name="AutoShape 30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8" name="AutoShape 30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9" name="AutoShape 30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0" name="AutoShape 3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1" name="AutoShape 3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2" name="AutoShape 3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3" name="AutoShape 3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4" name="AutoShape 3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5" name="AutoShape 3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6" name="AutoShape 3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7" name="AutoShape 3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8" name="AutoShape 3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9" name="AutoShape 3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0" name="AutoShape 3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1" name="AutoShape 3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2" name="TextBox 3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成立背景与宗旨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开展交通运输发展战略研究，制定交通运输规划，进行交通建设项目评估和后评价，提供规划咨询和技术服务等。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主要职责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协助政府制定交通运输行业发展规划，参与交通基础设施建设和运营管理，为企业提供规划设计和技术支持等。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主要任务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主要职责与任务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196" b="319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交通运输部规划院设有多个部门，包括综合管理部、战略研究部、规划一部、规划二部、规划三部、评估与后评价部等。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拥有一支高素质、专业化的员工队伍，包括规划师、工程师、经济师、设计师等各类专业人才，其中不乏行业领军人物和知名专家学者。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组织架构与人员构成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人员构成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组织架构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交通运输规划研究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综合交通运输规划是交通运输部规划院的核心业务之一，旨在协调各种交通方式的发展，提高整体运输效率。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综合交通运输规划包括对铁路、公路、水路、航空等多种交通方式的规划和研究，旨在实现各种交通方式的有机衔接和协同发展。该规划的目标是提高交通运输的效率和便利性，满足人们出行和货物运输的需求。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125" r="26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综合交通运输规划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公路交通规划是交通运输部规划院的重要业务之一，主要涉及公路网络布局、路网规模和建设标准等方面的规划。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公路交通规划中，主要研究公路网络的布局、路网规模、建设标准、路面材料选择等方面。此外，还包括对公路交通流量预测、交通安全措施制定等方面的研究。这些规划旨在提高公路网络的通行能力和安全性，满足日益增长的交通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公路交通规划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铁路交通规划是交通运输部规划院的传统优势业务之一，主要涉及铁路网络布局、线路建设和运营管理等方面的规划。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铁路交通规划中，主要研究铁路网络的布局、线路走向、建设标准和运营管理等方面的内容。此外，还包括对铁路客货运需求预测、列车运行图制定等方面的研究。这些规划旨在提高铁路网络的运输能力和服务质量，满足人们出行和货物运输的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铁路交通规划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水路交通规划是交通运输部规划院的重要业务之一，主要涉及港口、航道和船舶运输等方面的规划。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港口和航道规划中，主要研究港口和航道的布局、建设规模和标准、通航条件等方面的内容。在船舶运输规划中，主要研究船队结构、运输组织和管理等方面的内容。这些规划旨在提高水路交通的运输能力和服务水平，促进沿江沿海地区的经济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水路交通规划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航空交通规划是交通运输部规划院的新兴业务领域之一，主要涉及机场布局、航线网络和航空运输组织等方面的规划。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航空交通规划中，主要研究机场布局、航线网络结构、航班计划等方面的内容。此外，还包括对航空运输市场需求预测、航空安全措施制定等方面的研究。这些规划旨在提高航空交通的运输能力和服务水平，满足人们出行和货物运输的需求，促进地区经济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航空交通规划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https://d.book118.com/208126016024006035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2024-09-13T20:48:51.305</cp:lastPrinted>
  <dcterms:created xsi:type="dcterms:W3CDTF">2024-09-13T12:48:51Z</dcterms:created>
  <dcterms:modified xsi:type="dcterms:W3CDTF">2024-09-13T12:48:53Z</dcterms:modified>
</cp:coreProperties>
</file>