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LPIORG+MS-UIGothic"/>
      <p:regular r:id="rId20"/>
    </p:embeddedFont>
    <p:embeddedFont>
      <p:font typeface="DLFIPP+QWWJPD+MicrosoftYaHei-Bold"/>
      <p:regular r:id="rId21"/>
    </p:embeddedFont>
    <p:embeddedFont>
      <p:font typeface="EDJMLQ+KGIKMK+ArialMT"/>
      <p:regular r:id="rId22"/>
    </p:embeddedFont>
    <p:embeddedFont>
      <p:font typeface="BBWJIQ+HAKLUJ+MicrosoftYaHei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4471F-821E-448B-AF1F-8DAE369AA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6AE0D2-562B-4580-937F-9CC483D3F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4CAB2-C1BE-4CCC-9CEC-0C63200A9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E3F0C-D01D-4773-AC0B-B4CE73D0E7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7E3837-87DF-49D3-BC38-83B5A57AA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0B97B0-C21C-4782-AF3E-8ED28408D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B21E57-80C1-49CE-B520-CEACB49FF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A8AFD-A04C-4592-9D51-8861D01723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7BAD0-1C98-44BF-8C81-0B0BB2D24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A527F-714A-4742-BA0B-DEEE2ECA5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8A846-EA78-455C-AA60-806564AD6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130057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0400" y="1954049"/>
            <a:ext cx="6294577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2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5150" spc="2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5150" spc="18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5150" spc="2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5150">
                <a:solidFill>
                  <a:srgbClr val="00B6FF"/>
                </a:solidFill>
                <a:latin typeface="LPIORG+MS-UIGothic"/>
                <a:cs typeface="LPIORG+MS-UIGothic"/>
              </a:rPr>
              <a:t>播</a:t>
            </a:r>
          </a:p>
          <a:p>
            <a:pPr marL="0" marR="0">
              <a:lnSpc>
                <a:spcPts val="5150"/>
              </a:lnSpc>
              <a:spcBef>
                <a:spcPts val="2250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LPIORG+MS-UIGothic"/>
                <a:cs typeface="LPIORG+MS-UIGothic"/>
              </a:rPr>
              <a:t>策略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B6FF"/>
                </a:solidFill>
                <a:latin typeface="LPIORG+MS-UIGothic"/>
                <a:cs typeface="LPIORG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66897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播策略概述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217610"/>
            <a:ext cx="3128048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240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品牌分析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2766250"/>
            <a:ext cx="4472459" cy="2978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播目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与受众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创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意与内容策略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媒介策略与渠道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广告效果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估与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化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EDJMLQ+KGIKMK+ArialMT"/>
                <a:cs typeface="EDJMLQ+KGIKMK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240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2400">
                <a:solidFill>
                  <a:srgbClr val="00B6FF"/>
                </a:solidFill>
                <a:latin typeface="LPIORG+MS-UIGothic"/>
                <a:cs typeface="LPIORG+MS-UIGothic"/>
              </a:rPr>
              <a:t>播案例分享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LPIORG+MS-UIGothic"/>
                <a:cs typeface="LPIORG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DLFIPP+QWWJPD+MicrosoftYaHei-Bold"/>
                <a:cs typeface="DLFIPP+QWWJPD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DLFIPP+QWWJPD+MicrosoftYaHei-Bold"/>
                <a:cs typeface="DLFIPP+QWWJPD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52900" y="3559476"/>
            <a:ext cx="4606899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播策略概述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播策略的定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1355" y="4293088"/>
            <a:ext cx="3154679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广告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播策略的核心目的是通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有效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播手段和方法，将广告信息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传递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受众，并促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品牌形象和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品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量的提升。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播策略的重要性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4919" y="1709959"/>
            <a:ext cx="324961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LPIORG+MS-UIGothic"/>
                <a:cs typeface="LPIORG+MS-UIGothic"/>
              </a:rPr>
              <a:t>提高品牌知名度和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认</a:t>
            </a:r>
            <a:r>
              <a:rPr sz="2000" spc="25">
                <a:solidFill>
                  <a:srgbClr val="FFFDFD"/>
                </a:solidFill>
                <a:latin typeface="LPIORG+MS-UIGothic"/>
                <a:cs typeface="LPIORG+MS-UIGothic"/>
              </a:rPr>
              <a:t>知度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LPIORG+MS-UIGothic"/>
                <a:cs typeface="LPIORG+MS-UIGothic"/>
              </a:rPr>
              <a:t>提升品牌形象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广告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播策略，将品牌和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品信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传递给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更多潜在消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者，提高品牌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知名度和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知度。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广告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播策略，塑造品牌形象，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提升品牌的美誉度和忠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度。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LPIORG+MS-UIGothic"/>
                <a:cs typeface="LPIORG+MS-UIGothic"/>
              </a:rPr>
              <a:t>促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进产</a:t>
            </a:r>
            <a:r>
              <a:rPr sz="2000" spc="23">
                <a:solidFill>
                  <a:srgbClr val="FFFDFD"/>
                </a:solidFill>
                <a:latin typeface="LPIORG+MS-UIGothic"/>
                <a:cs typeface="LPIORG+MS-UIGothic"/>
              </a:rPr>
              <a:t>品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2000">
                <a:solidFill>
                  <a:srgbClr val="FFFDFD"/>
                </a:solidFill>
                <a:latin typeface="LPIORG+MS-UIGothic"/>
                <a:cs typeface="LPIORG+MS-UIGothic"/>
              </a:rPr>
              <a:t>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广告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播策略，激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者的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买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欲望，促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进产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品的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播策略的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史与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0375" y="1781809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传统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媒体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32754" y="1781175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网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络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媒体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代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39900" y="4335779"/>
            <a:ext cx="152725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移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媒体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代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30520" y="4335779"/>
            <a:ext cx="173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跨媒体整合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600">
                <a:solidFill>
                  <a:srgbClr val="FFFFFF"/>
                </a:solidFill>
                <a:latin typeface="LPIORG+MS-UIGothic"/>
                <a:cs typeface="LPIORG+MS-UIGothic"/>
              </a:rPr>
              <a:t>代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DLFIPP+QWWJPD+MicrosoftYaHei-Bold"/>
                <a:cs typeface="DLFIPP+QWWJPD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3559476"/>
            <a:ext cx="4649851" cy="123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59"/>
              </a:lnSpc>
              <a:spcBef>
                <a:spcPct val="0"/>
              </a:spcBef>
              <a:spcAft>
                <a:spcPct val="0"/>
              </a:spcAft>
            </a:pPr>
            <a:r>
              <a:rPr sz="3800" spc="2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3800" spc="2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3800" spc="18">
                <a:solidFill>
                  <a:srgbClr val="00B6FF"/>
                </a:solidFill>
                <a:latin typeface="LPIORG+MS-UIGothic"/>
                <a:cs typeface="LPIORG+MS-UIGothic"/>
              </a:rPr>
              <a:t>品牌分析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5503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300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品牌定位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目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客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户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品牌定位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品牌特色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5503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300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品牌形象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LPIORG+MS-UIGothic"/>
                <a:cs typeface="LPIORG+MS-UIGothic"/>
              </a:rPr>
              <a:t>品牌形象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视觉识别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4720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LPIORG+MS-UIGothic"/>
                <a:cs typeface="LPIORG+MS-UIGothic"/>
              </a:rPr>
              <a:t>品牌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2000">
                <a:solidFill>
                  <a:srgbClr val="00B6FF"/>
                </a:solidFill>
                <a:latin typeface="LPIORG+MS-UIGothic"/>
                <a:cs typeface="LPIORG+MS-UIGothic"/>
              </a:rPr>
              <a:t>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4250" y="4031988"/>
            <a:ext cx="30004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和雍</a:t>
            </a:r>
            <a:r>
              <a:rPr sz="15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NEC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的品牌形象是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、可</a:t>
            </a:r>
          </a:p>
          <a:p>
            <a:pPr marL="479425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靠、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新和高科技。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075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和雍</a:t>
            </a:r>
            <a:r>
              <a:rPr sz="15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NEC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视觉识别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包括公司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</a:p>
          <a:p>
            <a:pPr marL="95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志、字体、色彩等元素，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些元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素在广告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播中起着重要的作用。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5509" y="4031988"/>
            <a:ext cx="307406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和雍</a:t>
            </a:r>
            <a:r>
              <a:rPr sz="15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NEC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各种渠道和媒体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行品牌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播，包括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电视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、广播、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报纸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志、网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等，以提高品</a:t>
            </a:r>
          </a:p>
          <a:p>
            <a:pPr marL="479425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LPIORG+MS-UIGothic"/>
                <a:cs typeface="LPIORG+MS-UIGothic"/>
              </a:rPr>
              <a:t>牌知名度和美誉度。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5503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和雍</a:t>
            </a:r>
            <a:r>
              <a:rPr sz="3000">
                <a:solidFill>
                  <a:srgbClr val="00B6FF"/>
                </a:solidFill>
                <a:latin typeface="DLFIPP+QWWJPD+MicrosoftYaHei-Bold"/>
                <a:cs typeface="DLFIPP+QWWJPD+MicrosoftYaHei-Bold"/>
              </a:rPr>
              <a:t>NEC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品牌价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616189" cy="403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品牌价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值</a:t>
            </a:r>
          </a:p>
          <a:p>
            <a:pPr marL="0" marR="0">
              <a:lnSpc>
                <a:spcPts val="2300"/>
              </a:lnSpc>
              <a:spcBef>
                <a:spcPts val="10685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品牌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优势</a:t>
            </a:r>
          </a:p>
          <a:p>
            <a:pPr marL="0" marR="0">
              <a:lnSpc>
                <a:spcPts val="2300"/>
              </a:lnSpc>
              <a:spcBef>
                <a:spcPts val="10715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LPIORG+MS-UIGothic"/>
                <a:cs typeface="LPIORG+MS-UIGothic"/>
              </a:rPr>
              <a:t>品牌承</a:t>
            </a:r>
            <a:r>
              <a:rPr sz="2300">
                <a:solidFill>
                  <a:srgbClr val="00B6FF"/>
                </a:solidFill>
                <a:latin typeface="SimSun"/>
                <a:cs typeface="SimSun"/>
              </a:rPr>
              <a:t>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DLFIPP+QWWJPD+MicrosoftYaHei-Bold"/>
                <a:cs typeface="DLFIPP+QWWJPD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10329" y="3559476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播目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3800" spc="27">
                <a:solidFill>
                  <a:srgbClr val="00B6FF"/>
                </a:solidFill>
                <a:latin typeface="LPIORG+MS-UIGothic"/>
                <a:cs typeface="LPIORG+MS-UIGothic"/>
              </a:rPr>
              <a:t>与受众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播目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BBWJIQ+HAKLUJ+MicrosoftYaHei"/>
                <a:cs typeface="BBWJIQ+HAKLUJ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668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提升品牌知名度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83379" y="4788530"/>
            <a:ext cx="14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促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进产</a:t>
            </a: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品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销</a:t>
            </a:r>
            <a:r>
              <a:rPr sz="1550">
                <a:solidFill>
                  <a:srgbClr val="00B6FF"/>
                </a:solidFill>
                <a:latin typeface="LPIORG+MS-UIGothic"/>
                <a:cs typeface="LPIORG+MS-UIGothic"/>
              </a:rPr>
              <a:t>售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2815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建立品牌形象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3483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引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导</a:t>
            </a: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消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费</a:t>
            </a: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者需求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受众分析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LPIORG+MS-UIGothic"/>
                <a:cs typeface="LPIORG+MS-UIGothic"/>
              </a:rPr>
              <a:t>年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龄层</a:t>
            </a:r>
            <a:r>
              <a:rPr sz="2000">
                <a:solidFill>
                  <a:srgbClr val="FFFFFF"/>
                </a:solidFill>
                <a:latin typeface="LPIORG+MS-UIGothic"/>
                <a:cs typeface="LPIORG+MS-UIGothic"/>
              </a:rPr>
              <a:t>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LPIORG+MS-UIGothic"/>
                <a:cs typeface="LPIORG+MS-UIGothic"/>
              </a:rPr>
              <a:t>性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别</a:t>
            </a:r>
            <a:r>
              <a:rPr sz="2000" spc="25">
                <a:solidFill>
                  <a:srgbClr val="FFFFFF"/>
                </a:solidFill>
                <a:latin typeface="LPIORG+MS-UIGothic"/>
                <a:cs typeface="LPIORG+MS-UIGothic"/>
              </a:rPr>
              <a:t>比例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LPIORG+MS-UIGothic"/>
                <a:cs typeface="LPIORG+MS-UIGothic"/>
              </a:rPr>
              <a:t>地域分布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LPIORG+MS-UIGothic"/>
                <a:cs typeface="LPIORG+MS-UIGothic"/>
              </a:rPr>
              <a:t>消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2000" spc="25">
                <a:solidFill>
                  <a:srgbClr val="FFFFFF"/>
                </a:solidFill>
                <a:latin typeface="LPIORG+MS-UIGothic"/>
                <a:cs typeface="LPIORG+MS-UIGothic"/>
              </a:rPr>
              <a:t>能力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分析目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受众的年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龄层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次，了解不同年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段的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需求和特点。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分析目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受众的性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比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例，了解不同性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的需</a:t>
            </a:r>
          </a:p>
          <a:p>
            <a:pPr marL="476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求和特点。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分析目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受众的地域分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布，了解不同地区的消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费习惯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和特点。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分析目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受众的消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力，了解不同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次的消</a:t>
            </a:r>
          </a:p>
          <a:p>
            <a:pPr marL="285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LPIORG+MS-UIGothic"/>
                <a:cs typeface="LPIORG+MS-UIGothic"/>
              </a:rPr>
              <a:t>需求和特点。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LPIORG+MS-UIGothic"/>
                <a:cs typeface="LPIORG+MS-UIGothic"/>
              </a:rPr>
              <a:t>受众心理洞察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需求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动</a:t>
            </a:r>
            <a:r>
              <a:rPr sz="1550">
                <a:solidFill>
                  <a:srgbClr val="00B6FF"/>
                </a:solidFill>
                <a:latin typeface="LPIORG+MS-UIGothic"/>
                <a:cs typeface="LPIORG+MS-UIGothic"/>
              </a:rPr>
              <a:t>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消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费</a:t>
            </a: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心理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284655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PIORG+MS-UIGothic"/>
                <a:cs typeface="LPIORG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价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值观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07219" y="4764401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LPIORG+MS-UIGothic"/>
                <a:cs typeface="LPIORG+MS-UIGothic"/>
              </a:rPr>
              <a:t>行</a:t>
            </a:r>
            <a:r>
              <a:rPr sz="1550" spc="25">
                <a:solidFill>
                  <a:srgbClr val="00B6FF"/>
                </a:solidFill>
                <a:latin typeface="SimSun"/>
                <a:cs typeface="SimSun"/>
              </a:rPr>
              <a:t>为习惯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DLFIPP+QWWJPD+MicrosoftYaHei-Bold"/>
                <a:cs typeface="DLFIPP+QWWJPD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10329" y="3559476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广告</a:t>
            </a: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创</a:t>
            </a:r>
            <a:r>
              <a:rPr sz="3800" spc="25">
                <a:solidFill>
                  <a:srgbClr val="00B6FF"/>
                </a:solidFill>
                <a:latin typeface="LPIORG+MS-UIGothic"/>
                <a:cs typeface="LPIORG+MS-UIGothic"/>
              </a:rPr>
              <a:t>意与内容策略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https://d.book118.com/208130057070006042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LPIORG+MS-UIGothic</vt:lpstr>
      <vt:lpstr>DLFIPP+QWWJPD+MicrosoftYaHei-Bold</vt:lpstr>
      <vt:lpstr>SimSun</vt:lpstr>
      <vt:lpstr>EDJMLQ+KGIKMK+ArialMT</vt:lpstr>
      <vt:lpstr>Times New Roman</vt:lpstr>
      <vt:lpstr>BBWJIQ+HAKLUJ+MicrosoftYaHei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2024-09-21T16:42:35.360</cp:lastPrinted>
  <dcterms:created xsi:type="dcterms:W3CDTF">2024-09-21T08:42:35Z</dcterms:created>
  <dcterms:modified xsi:type="dcterms:W3CDTF">2024-09-21T08:42:36Z</dcterms:modified>
</cp:coreProperties>
</file>