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7416A3-2B2B-4E45-9D4C-C88EB4D02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783634-116C-44D4-8736-D5B5332A6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86CBC1-DD9B-4E93-A6F0-73729249D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EE63B7-A886-4E29-9357-747418719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064659-6FE1-4003-9FDF-176FD5080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C924A2-E59D-402A-822E-7ED231A43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1C141B-BAC8-4D61-A5E7-211BC6A5C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1F83F0-1AF8-4A21-B2ED-156369B84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47488F-4A18-4CB0-A48B-E24705DF2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8FDF77-99B5-4A4E-8456-20B313A40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EAFC09-06B5-4D84-A4C4-4B54C1372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Relationship Id="rId7" Type="http://schemas.openxmlformats.org/officeDocument/2006/relationships/image" Target="../media/image7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6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13201107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1016295" y="1997372"/>
            <a:ext cx="4613909" cy="16186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9120"/>
              </a:lnSpc>
            </a:pPr>
            <a:endParaRPr lang="Arial" altLang="Arial" sz="100"/>
          </a:p>
          <a:p>
            <a:pPr marL="16643" algn="l" rtl="0" eaLnBrk="0">
              <a:lnSpc>
                <a:spcPct val="84000"/>
              </a:lnSpc>
            </a:pPr>
            <a:r>
              <a:rPr sz="5100" spc="6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工程结算审计</a:t>
            </a:r>
            <a:r>
              <a:rPr sz="5100" spc="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</a:t>
            </a:r>
            <a:endParaRPr lang="Microsoft YaHei" altLang="Microsoft YaHei" sz="5100"/>
          </a:p>
          <a:p>
            <a:pPr marL="12700" algn="l" rtl="0" eaLnBrk="0">
              <a:lnSpc>
                <a:spcPts val="7420"/>
              </a:lnSpc>
            </a:pPr>
            <a:r>
              <a:rPr sz="51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textbox 4"/>
          <p:cNvSpPr/>
          <p:nvPr/>
        </p:nvSpPr>
        <p:spPr>
          <a:xfrm>
            <a:off x="5472398" y="1580089"/>
            <a:ext cx="4479925" cy="31032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136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程结算审计概述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9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结算审计的依据和原则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9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结算审计的内容和方法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2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结算审计的重点和难点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7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结算审计的成果和报告</a:t>
            </a:r>
            <a:endParaRPr lang="Microsoft YaHei" altLang="Microsoft YaHei" sz="2400"/>
          </a:p>
          <a:p>
            <a:pPr algn="l" rtl="0" eaLnBrk="0">
              <a:lnSpc>
                <a:spcPct val="101000"/>
              </a:lnSpc>
            </a:pPr>
            <a:endParaRPr lang="Arial" altLang="Arial" sz="1400"/>
          </a:p>
          <a:p>
            <a:pPr algn="l" rtl="0" eaLnBrk="0">
              <a:lnSpc>
                <a:spcPct val="1234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结算审计的风险和防范措施</a:t>
            </a:r>
            <a:endParaRPr lang="Microsoft YaHei" altLang="Microsoft YaHei" sz="24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1140758" y="0"/>
            <a:ext cx="2809138" cy="4792410"/>
            <a:chExt cx="2809138" cy="4792410"/>
          </a:xfrm>
        </p:grpSpPr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809138" cy="4792410"/>
            </a:xfrm>
            <a:prstGeom prst="rect">
              <a:avLst/>
            </a:prstGeom>
          </p:spPr>
        </p:pic>
        <p:sp>
          <p:nvSpPr>
            <p:cNvPr id="6" name="textbox 6"/>
            <p:cNvSpPr/>
            <p:nvPr/>
          </p:nvSpPr>
          <p:spPr>
            <a:xfrm>
              <a:off x="-12700" y="-12700"/>
              <a:ext cx="2834639" cy="490474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8351"/>
                </a:lnSpc>
              </a:pPr>
              <a:endParaRPr lang="Arial" altLang="Arial" sz="100"/>
            </a:p>
            <a:p>
              <a:pPr marL="700201" algn="l" rtl="0" eaLnBrk="0">
                <a:lnSpc>
                  <a:spcPct val="88000"/>
                </a:lnSpc>
                <a:tabLst>
                  <a:tab pos="888364"/>
                </a:tabLst>
              </a:pPr>
              <a:r>
                <a:rPr sz="13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	</a:t>
              </a:r>
              <a:r>
                <a:rPr sz="1300" spc="30">
                  <a:solidFill>
                    <a:srgbClr val="FFFFFF">
                      <a:alpha val="4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CATALOG</a:t>
              </a:r>
              <a:r>
                <a:rPr sz="1300" spc="10">
                  <a:solidFill>
                    <a:srgbClr val="FFFFFF">
                      <a:alpha val="4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U</a:t>
              </a:r>
              <a:r>
                <a:rPr sz="1300" spc="0">
                  <a:solidFill>
                    <a:srgbClr val="FFFFFF">
                      <a:alpha val="4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E   </a:t>
              </a:r>
              <a:endParaRPr lang="Microsoft YaHei" altLang="Microsoft YaHei" sz="1300"/>
            </a:p>
            <a:p>
              <a:pPr algn="l" rtl="0" eaLnBrk="0">
                <a:lnSpc>
                  <a:spcPct val="14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400"/>
            </a:p>
            <a:p>
              <a:pPr algn="l" rtl="0" eaLnBrk="0">
                <a:lnSpc>
                  <a:spcPct val="12800"/>
                </a:lnSpc>
              </a:pPr>
              <a:endParaRPr lang="Arial" altLang="Arial" sz="100"/>
            </a:p>
            <a:p>
              <a:pPr marL="729782" algn="l" rtl="0" eaLnBrk="0">
                <a:lnSpc>
                  <a:spcPct val="89000"/>
                </a:lnSpc>
              </a:pPr>
              <a:r>
                <a:rPr sz="5700" spc="-130">
                  <a:ln w="158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  <a:endParaRPr lang="Microsoft YaHei" altLang="Microsoft YaHei" sz="5700"/>
            </a:p>
          </p:txBody>
        </p:sp>
        <p:sp>
          <p:nvSpPr>
            <p:cNvPr id="7" name="path"/>
            <p:cNvSpPr/>
            <p:nvPr/>
          </p:nvSpPr>
          <p:spPr>
            <a:xfrm>
              <a:off x="2052979" y="2897445"/>
              <a:ext cx="9525" cy="130950"/>
            </a:xfrm>
            <a:custGeom>
              <a:rect l="0" t="0" r="0" b="0"/>
              <a:pathLst>
                <a:path w="15" h="206">
                  <a:moveTo>
                    <a:pt x="7" y="0"/>
                  </a:moveTo>
                  <a:lnTo>
                    <a:pt x="7" y="206"/>
                  </a:lnTo>
                </a:path>
              </a:pathLst>
            </a:custGeom>
            <a:noFill/>
            <a:ln w="9525" cap="flat">
              <a:solidFill>
                <a:srgbClr val="FFFF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path"/>
            <p:cNvSpPr/>
            <p:nvPr/>
          </p:nvSpPr>
          <p:spPr>
            <a:xfrm>
              <a:off x="677976" y="2897445"/>
              <a:ext cx="9525" cy="130950"/>
            </a:xfrm>
            <a:custGeom>
              <a:rect l="0" t="0" r="0" b="0"/>
              <a:pathLst>
                <a:path w="15" h="206">
                  <a:moveTo>
                    <a:pt x="7" y="0"/>
                  </a:moveTo>
                  <a:lnTo>
                    <a:pt x="7" y="206"/>
                  </a:lnTo>
                </a:path>
              </a:pathLst>
            </a:custGeom>
            <a:noFill/>
            <a:ln w="9525" cap="flat">
              <a:solidFill>
                <a:srgbClr val="FFFF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0779573" y="0"/>
            <a:ext cx="1412426" cy="1915360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0" y="4869453"/>
            <a:ext cx="790788" cy="1813009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4298474" y="0"/>
            <a:ext cx="668837" cy="2249776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611545" y="2352183"/>
            <a:ext cx="259567" cy="1538523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10066682" y="5912670"/>
            <a:ext cx="531251" cy="53124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extbox 15"/>
          <p:cNvSpPr/>
          <p:nvPr/>
        </p:nvSpPr>
        <p:spPr>
          <a:xfrm>
            <a:off x="4152344" y="3550039"/>
            <a:ext cx="3899534" cy="5556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5643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工程结算审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计概述</a:t>
            </a:r>
            <a:endParaRPr lang="Microsoft YaHei" altLang="Microsoft YaHei" sz="3800"/>
          </a:p>
        </p:txBody>
      </p:sp>
      <p:sp>
        <p:nvSpPr>
          <p:cNvPr id="16" name="textbox 16"/>
          <p:cNvSpPr/>
          <p:nvPr/>
        </p:nvSpPr>
        <p:spPr>
          <a:xfrm>
            <a:off x="5501980" y="931432"/>
            <a:ext cx="1213485" cy="14204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286"/>
              </a:lnSpc>
            </a:pPr>
            <a:endParaRPr lang="Arial" altLang="Arial" sz="100"/>
          </a:p>
          <a:p>
            <a:pPr marL="31784" algn="l" rtl="0" eaLnBrk="0">
              <a:lnSpc>
                <a:spcPct val="86000"/>
              </a:lnSpc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7600"/>
          </a:p>
          <a:p>
            <a:pPr algn="l" rtl="0" eaLnBrk="0">
              <a:lnSpc>
                <a:spcPct val="104000"/>
              </a:lnSpc>
            </a:pPr>
            <a:endParaRPr lang="Arial" altLang="Arial" sz="1300"/>
          </a:p>
          <a:p>
            <a:pPr marL="12700" algn="l" rtl="0" eaLnBrk="0">
              <a:lnSpc>
                <a:spcPct val="85000"/>
              </a:lnSpc>
              <a:spcBef>
                <a:spcPts val="4"/>
              </a:spcBef>
            </a:pP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72404" y="1168477"/>
            <a:ext cx="11247191" cy="4906431"/>
          </a:xfrm>
          <a:prstGeom prst="rect">
            <a:avLst/>
          </a:prstGeom>
        </p:spPr>
      </p:pic>
      <p:sp>
        <p:nvSpPr>
          <p:cNvPr id="19" name="textbox 19"/>
          <p:cNvSpPr/>
          <p:nvPr/>
        </p:nvSpPr>
        <p:spPr>
          <a:xfrm>
            <a:off x="4868405" y="4326849"/>
            <a:ext cx="6161404" cy="5213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927"/>
              </a:lnSpc>
            </a:pPr>
            <a:endParaRPr lang="Arial" altLang="Arial" sz="100"/>
          </a:p>
          <a:p>
            <a:pPr marL="19729" algn="l" rtl="0" eaLnBrk="0">
              <a:lnSpc>
                <a:spcPct val="94000"/>
              </a:lnSpc>
            </a:pP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它通过对工程合同、图纸、施工记录等相关资料进行综合分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析，对工程量、单价、</a:t>
            </a:r>
            <a:endParaRPr lang="Microsoft YaHei" altLang="Microsoft YaHei" sz="1300"/>
          </a:p>
          <a:p>
            <a:pPr algn="l" rtl="0" eaLnBrk="0">
              <a:lnSpc>
                <a:spcPct val="112000"/>
              </a:lnSpc>
            </a:pPr>
            <a:endParaRPr lang="Arial" altLang="Arial" sz="700"/>
          </a:p>
          <a:p>
            <a:pPr algn="l" rtl="0" eaLnBrk="0">
              <a:lnSpc>
                <a:spcPct val="619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取费标准等关键要素进行审核，以确保结算结果的准确性和公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正性。</a:t>
            </a:r>
            <a:endParaRPr lang="Microsoft YaHei" altLang="Microsoft YaHei" sz="1300"/>
          </a:p>
        </p:txBody>
      </p:sp>
      <p:sp>
        <p:nvSpPr>
          <p:cNvPr id="20" name="textbox 20"/>
          <p:cNvSpPr/>
          <p:nvPr/>
        </p:nvSpPr>
        <p:spPr>
          <a:xfrm>
            <a:off x="4868748" y="2343325"/>
            <a:ext cx="6023609" cy="5213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387"/>
              </a:lnSpc>
            </a:pPr>
            <a:endParaRPr lang="Arial" altLang="Arial" sz="100"/>
          </a:p>
          <a:p>
            <a:pPr marL="14757" algn="l" rtl="0" eaLnBrk="0">
              <a:lnSpc>
                <a:spcPct val="95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工程结算审计是指对工程项目竣工后的结算进行全面审查，核实工程实际造价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</a:t>
            </a:r>
            <a:endParaRPr lang="Microsoft YaHei" altLang="Microsoft YaHei" sz="1300"/>
          </a:p>
          <a:p>
            <a:pPr algn="l" rtl="0" eaLnBrk="0">
              <a:lnSpc>
                <a:spcPct val="101000"/>
              </a:lnSpc>
            </a:pPr>
            <a:endParaRPr lang="Arial" altLang="Arial" sz="800"/>
          </a:p>
          <a:p>
            <a:pPr algn="l" rtl="0" eaLnBrk="0">
              <a:lnSpc>
                <a:spcPct val="7722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13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否合理、合法的过</a:t>
            </a: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21" name="textbox 21"/>
          <p:cNvSpPr/>
          <p:nvPr/>
        </p:nvSpPr>
        <p:spPr>
          <a:xfrm>
            <a:off x="442263" y="318468"/>
            <a:ext cx="4218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5494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工程结算审计的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Microsoft YaHei" altLang="Microsoft YaHei" sz="30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2" name="rect"/>
          <p:cNvSpPr/>
          <p:nvPr/>
        </p:nvSpPr>
        <p:spPr>
          <a:xfrm>
            <a:off x="2499430" y="6236294"/>
            <a:ext cx="9220163" cy="67345"/>
          </a:xfrm>
          <a:prstGeom prst="rect">
            <a:avLst/>
          </a:pr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83810" y="6200640"/>
            <a:ext cx="1854195" cy="158718"/>
            <a:chExt cx="1854195" cy="158718"/>
          </a:xfrm>
        </p:grpSpPr>
        <p:sp>
          <p:nvSpPr>
            <p:cNvPr id="43" name="path"/>
            <p:cNvSpPr/>
            <p:nvPr/>
          </p:nvSpPr>
          <p:spPr>
            <a:xfrm>
              <a:off x="0" y="0"/>
              <a:ext cx="1050784" cy="158718"/>
            </a:xfrm>
            <a:custGeom>
              <a:rect l="0" t="0" r="0" b="0"/>
              <a:pathLst>
                <a:path w="1653" h="249">
                  <a:moveTo>
                    <a:pt x="0" y="56"/>
                  </a:moveTo>
                  <a:lnTo>
                    <a:pt x="1165" y="56"/>
                  </a:lnTo>
                  <a:lnTo>
                    <a:pt x="1165" y="162"/>
                  </a:lnTo>
                  <a:lnTo>
                    <a:pt x="0" y="162"/>
                  </a:lnTo>
                  <a:lnTo>
                    <a:pt x="0" y="56"/>
                  </a:lnTo>
                  <a:close/>
                </a:path>
                <a:path w="1653" h="249">
                  <a:moveTo>
                    <a:pt x="1404" y="124"/>
                  </a:moveTo>
                  <a:cubicBezTo>
                    <a:pt x="1404" y="55"/>
                    <a:pt x="1460" y="0"/>
                    <a:pt x="1529" y="0"/>
                  </a:cubicBezTo>
                  <a:lnTo>
                    <a:pt x="1529" y="0"/>
                  </a:lnTo>
                  <a:lnTo>
                    <a:pt x="1529" y="0"/>
                  </a:lnTo>
                  <a:lnTo>
                    <a:pt x="1529" y="0"/>
                  </a:lnTo>
                  <a:cubicBezTo>
                    <a:pt x="1598" y="0"/>
                    <a:pt x="1654" y="55"/>
                    <a:pt x="1654" y="124"/>
                  </a:cubicBezTo>
                  <a:lnTo>
                    <a:pt x="1654" y="124"/>
                  </a:lnTo>
                  <a:cubicBezTo>
                    <a:pt x="1654" y="124"/>
                    <a:pt x="1654" y="124"/>
                    <a:pt x="1654" y="124"/>
                  </a:cubicBezTo>
                  <a:lnTo>
                    <a:pt x="1654" y="124"/>
                  </a:lnTo>
                  <a:lnTo>
                    <a:pt x="1654" y="124"/>
                  </a:lnTo>
                  <a:lnTo>
                    <a:pt x="1654" y="124"/>
                  </a:lnTo>
                  <a:cubicBezTo>
                    <a:pt x="1654" y="193"/>
                    <a:pt x="1598" y="249"/>
                    <a:pt x="1529" y="249"/>
                  </a:cubicBezTo>
                  <a:lnTo>
                    <a:pt x="1529" y="249"/>
                  </a:lnTo>
                  <a:lnTo>
                    <a:pt x="1529" y="249"/>
                  </a:lnTo>
                  <a:lnTo>
                    <a:pt x="1529" y="249"/>
                  </a:lnTo>
                  <a:cubicBezTo>
                    <a:pt x="1460" y="249"/>
                    <a:pt x="1404" y="193"/>
                    <a:pt x="1404" y="124"/>
                  </a:cubicBezTo>
                  <a:lnTo>
                    <a:pt x="1404" y="124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path"/>
            <p:cNvSpPr/>
            <p:nvPr/>
          </p:nvSpPr>
          <p:spPr>
            <a:xfrm>
              <a:off x="1123388" y="6612"/>
              <a:ext cx="147382" cy="147381"/>
            </a:xfrm>
            <a:custGeom>
              <a:rect l="0" t="0" r="0" b="0"/>
              <a:pathLst>
                <a:path w="231" h="231">
                  <a:moveTo>
                    <a:pt x="0" y="116"/>
                  </a:moveTo>
                  <a:cubicBezTo>
                    <a:pt x="0" y="51"/>
                    <a:pt x="51" y="0"/>
                    <a:pt x="116" y="0"/>
                  </a:cubicBezTo>
                  <a:lnTo>
                    <a:pt x="116" y="0"/>
                  </a:lnTo>
                  <a:lnTo>
                    <a:pt x="116" y="0"/>
                  </a:lnTo>
                  <a:lnTo>
                    <a:pt x="116" y="0"/>
                  </a:lnTo>
                  <a:cubicBezTo>
                    <a:pt x="180" y="0"/>
                    <a:pt x="232" y="51"/>
                    <a:pt x="232" y="116"/>
                  </a:cubicBezTo>
                  <a:lnTo>
                    <a:pt x="232" y="116"/>
                  </a:lnTo>
                  <a:cubicBezTo>
                    <a:pt x="232" y="116"/>
                    <a:pt x="232" y="116"/>
                    <a:pt x="232" y="116"/>
                  </a:cubicBezTo>
                  <a:lnTo>
                    <a:pt x="232" y="116"/>
                  </a:lnTo>
                  <a:lnTo>
                    <a:pt x="232" y="116"/>
                  </a:lnTo>
                  <a:lnTo>
                    <a:pt x="232" y="116"/>
                  </a:lnTo>
                  <a:cubicBezTo>
                    <a:pt x="232" y="180"/>
                    <a:pt x="180" y="232"/>
                    <a:pt x="116" y="232"/>
                  </a:cubicBezTo>
                  <a:lnTo>
                    <a:pt x="116" y="232"/>
                  </a:lnTo>
                  <a:lnTo>
                    <a:pt x="116" y="232"/>
                  </a:lnTo>
                  <a:lnTo>
                    <a:pt x="116" y="232"/>
                  </a:lnTo>
                  <a:cubicBezTo>
                    <a:pt x="51" y="232"/>
                    <a:pt x="0" y="180"/>
                    <a:pt x="0" y="116"/>
                  </a:cubicBezTo>
                  <a:lnTo>
                    <a:pt x="0" y="116"/>
                  </a:lnTo>
                  <a:close/>
                </a:path>
              </a:pathLst>
            </a:custGeom>
            <a:solidFill>
              <a:srgbClr val="519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path"/>
            <p:cNvSpPr/>
            <p:nvPr/>
          </p:nvSpPr>
          <p:spPr>
            <a:xfrm>
              <a:off x="1343374" y="13222"/>
              <a:ext cx="136045" cy="136044"/>
            </a:xfrm>
            <a:custGeom>
              <a:rect l="0" t="0" r="0" b="0"/>
              <a:pathLst>
                <a:path w="214" h="214">
                  <a:moveTo>
                    <a:pt x="0" y="107"/>
                  </a:moveTo>
                  <a:cubicBezTo>
                    <a:pt x="0" y="47"/>
                    <a:pt x="47" y="0"/>
                    <a:pt x="107" y="0"/>
                  </a:cubicBezTo>
                  <a:lnTo>
                    <a:pt x="107" y="0"/>
                  </a:lnTo>
                  <a:lnTo>
                    <a:pt x="107" y="0"/>
                  </a:lnTo>
                  <a:lnTo>
                    <a:pt x="107" y="0"/>
                  </a:lnTo>
                  <a:cubicBezTo>
                    <a:pt x="166" y="0"/>
                    <a:pt x="214" y="47"/>
                    <a:pt x="214" y="107"/>
                  </a:cubicBezTo>
                  <a:lnTo>
                    <a:pt x="214" y="107"/>
                  </a:lnTo>
                  <a:cubicBezTo>
                    <a:pt x="214" y="107"/>
                    <a:pt x="214" y="107"/>
                    <a:pt x="214" y="107"/>
                  </a:cubicBezTo>
                  <a:lnTo>
                    <a:pt x="214" y="107"/>
                  </a:lnTo>
                  <a:lnTo>
                    <a:pt x="214" y="107"/>
                  </a:lnTo>
                  <a:lnTo>
                    <a:pt x="214" y="107"/>
                  </a:lnTo>
                  <a:cubicBezTo>
                    <a:pt x="214" y="166"/>
                    <a:pt x="166" y="214"/>
                    <a:pt x="107" y="214"/>
                  </a:cubicBezTo>
                  <a:lnTo>
                    <a:pt x="107" y="214"/>
                  </a:lnTo>
                  <a:lnTo>
                    <a:pt x="107" y="214"/>
                  </a:lnTo>
                  <a:lnTo>
                    <a:pt x="107" y="214"/>
                  </a:lnTo>
                  <a:cubicBezTo>
                    <a:pt x="47" y="214"/>
                    <a:pt x="0" y="166"/>
                    <a:pt x="0" y="107"/>
                  </a:cubicBezTo>
                  <a:lnTo>
                    <a:pt x="0" y="107"/>
                  </a:lnTo>
                  <a:close/>
                </a:path>
              </a:pathLst>
            </a:custGeom>
            <a:solidFill>
              <a:srgbClr val="519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1543512" y="19835"/>
              <a:ext cx="124707" cy="124708"/>
            </a:xfrm>
            <a:custGeom>
              <a:rect l="0" t="0" r="0" b="0"/>
              <a:pathLst>
                <a:path w="196" h="196">
                  <a:moveTo>
                    <a:pt x="0" y="98"/>
                  </a:moveTo>
                  <a:cubicBezTo>
                    <a:pt x="0" y="43"/>
                    <a:pt x="43" y="0"/>
                    <a:pt x="98" y="0"/>
                  </a:cubicBezTo>
                  <a:lnTo>
                    <a:pt x="98" y="0"/>
                  </a:lnTo>
                  <a:lnTo>
                    <a:pt x="98" y="0"/>
                  </a:lnTo>
                  <a:lnTo>
                    <a:pt x="98" y="0"/>
                  </a:lnTo>
                  <a:cubicBezTo>
                    <a:pt x="152" y="0"/>
                    <a:pt x="196" y="43"/>
                    <a:pt x="196" y="98"/>
                  </a:cubicBezTo>
                  <a:lnTo>
                    <a:pt x="196" y="98"/>
                  </a:lnTo>
                  <a:cubicBezTo>
                    <a:pt x="196" y="98"/>
                    <a:pt x="196" y="98"/>
                    <a:pt x="196" y="98"/>
                  </a:cubicBezTo>
                  <a:lnTo>
                    <a:pt x="196" y="98"/>
                  </a:lnTo>
                  <a:lnTo>
                    <a:pt x="196" y="98"/>
                  </a:lnTo>
                  <a:lnTo>
                    <a:pt x="196" y="98"/>
                  </a:lnTo>
                  <a:cubicBezTo>
                    <a:pt x="196" y="152"/>
                    <a:pt x="152" y="196"/>
                    <a:pt x="98" y="196"/>
                  </a:cubicBezTo>
                  <a:lnTo>
                    <a:pt x="98" y="196"/>
                  </a:lnTo>
                  <a:cubicBezTo>
                    <a:pt x="43" y="196"/>
                    <a:pt x="0" y="152"/>
                    <a:pt x="0" y="98"/>
                  </a:cubicBezTo>
                  <a:lnTo>
                    <a:pt x="0" y="98"/>
                  </a:lnTo>
                  <a:close/>
                </a:path>
              </a:pathLst>
            </a:custGeom>
            <a:solidFill>
              <a:srgbClr val="519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1740824" y="14253"/>
              <a:ext cx="113371" cy="113370"/>
            </a:xfrm>
            <a:custGeom>
              <a:rect l="0" t="0" r="0" b="0"/>
              <a:pathLst>
                <a:path w="178" h="178">
                  <a:moveTo>
                    <a:pt x="0" y="89"/>
                  </a:moveTo>
                  <a:cubicBezTo>
                    <a:pt x="0" y="39"/>
                    <a:pt x="39" y="0"/>
                    <a:pt x="89" y="0"/>
                  </a:cubicBezTo>
                  <a:lnTo>
                    <a:pt x="89" y="0"/>
                  </a:lnTo>
                  <a:lnTo>
                    <a:pt x="89" y="0"/>
                  </a:lnTo>
                  <a:lnTo>
                    <a:pt x="89" y="0"/>
                  </a:lnTo>
                  <a:cubicBezTo>
                    <a:pt x="138" y="0"/>
                    <a:pt x="178" y="39"/>
                    <a:pt x="178" y="89"/>
                  </a:cubicBezTo>
                  <a:lnTo>
                    <a:pt x="178" y="89"/>
                  </a:lnTo>
                  <a:cubicBezTo>
                    <a:pt x="178" y="89"/>
                    <a:pt x="178" y="89"/>
                    <a:pt x="178" y="89"/>
                  </a:cubicBezTo>
                  <a:lnTo>
                    <a:pt x="178" y="89"/>
                  </a:lnTo>
                  <a:lnTo>
                    <a:pt x="178" y="89"/>
                  </a:lnTo>
                  <a:lnTo>
                    <a:pt x="178" y="89"/>
                  </a:lnTo>
                  <a:cubicBezTo>
                    <a:pt x="178" y="138"/>
                    <a:pt x="138" y="178"/>
                    <a:pt x="89" y="178"/>
                  </a:cubicBezTo>
                  <a:lnTo>
                    <a:pt x="89" y="178"/>
                  </a:lnTo>
                  <a:lnTo>
                    <a:pt x="89" y="178"/>
                  </a:lnTo>
                  <a:lnTo>
                    <a:pt x="89" y="178"/>
                  </a:lnTo>
                  <a:cubicBezTo>
                    <a:pt x="39" y="178"/>
                    <a:pt x="0" y="138"/>
                    <a:pt x="0" y="89"/>
                  </a:cubicBezTo>
                  <a:lnTo>
                    <a:pt x="0" y="89"/>
                  </a:lnTo>
                  <a:close/>
                </a:path>
              </a:pathLst>
            </a:custGeom>
            <a:solidFill>
              <a:srgbClr val="519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8171204" y="1751286"/>
            <a:ext cx="3519940" cy="4234459"/>
            <a:chExt cx="3519940" cy="4234459"/>
          </a:xfrm>
        </p:grpSpPr>
        <p:sp>
          <p:nvSpPr>
            <p:cNvPr id="49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textbox 50"/>
            <p:cNvSpPr/>
            <p:nvPr/>
          </p:nvSpPr>
          <p:spPr>
            <a:xfrm>
              <a:off x="371839" y="384347"/>
              <a:ext cx="2844800" cy="19215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5353"/>
                </a:lnSpc>
              </a:pPr>
              <a:endParaRPr lang="Arial" altLang="Arial" sz="100"/>
            </a:p>
            <a:p>
              <a:pPr marL="242504" algn="l" rtl="0" eaLnBrk="0">
                <a:lnSpc>
                  <a:spcPct val="92000"/>
                </a:lnSpc>
              </a:pP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提高项目管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水平</a:t>
              </a:r>
              <a:endParaRPr lang="Microsoft YaHei" altLang="Microsoft YaHei" sz="23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21082" indent="-8382" algn="l" rtl="0" eaLnBrk="0">
                <a:lnSpc>
                  <a:spcPct val="151000"/>
                </a:lnSpc>
                <a:spcBef>
                  <a:spcPts val="2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审计发现项目管理中存在的  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问题和不足，促进项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目管理水平   </a:t>
              </a:r>
              <a:r>
                <a:rPr sz="1500" spc="-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的提高，提升企业的核心竞争力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sp>
          <p:nvSpPr>
            <p:cNvPr id="51" name="path"/>
            <p:cNvSpPr/>
            <p:nvPr/>
          </p:nvSpPr>
          <p:spPr>
            <a:xfrm>
              <a:off x="432621" y="963892"/>
              <a:ext cx="2654699" cy="9525"/>
            </a:xfrm>
            <a:custGeom>
              <a:rect l="0" t="0" r="0" b="0"/>
              <a:pathLst>
                <a:path w="4180" h="15">
                  <a:moveTo>
                    <a:pt x="0" y="7"/>
                  </a:moveTo>
                  <a:lnTo>
                    <a:pt x="4180" y="7"/>
                  </a:lnTo>
                </a:path>
              </a:pathLst>
            </a:custGeom>
            <a:noFill/>
            <a:ln w="9525" cap="flat">
              <a:solidFill>
                <a:srgbClr val="FFFF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group 10"/>
          <p:cNvGrpSpPr/>
          <p:nvPr/>
        </p:nvGrpSpPr>
        <p:grpSpPr>
          <a:xfrm rot="21600000">
            <a:off x="636032" y="1751286"/>
            <a:ext cx="3519940" cy="4234459"/>
            <a:chExt cx="3519940" cy="4234459"/>
          </a:xfrm>
        </p:grpSpPr>
        <p:sp>
          <p:nvSpPr>
            <p:cNvPr id="52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5196FF">
                <a:alpha val="96862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textbox 53"/>
            <p:cNvSpPr/>
            <p:nvPr/>
          </p:nvSpPr>
          <p:spPr>
            <a:xfrm>
              <a:off x="370314" y="386414"/>
              <a:ext cx="2691764" cy="226187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6962"/>
                </a:lnSpc>
              </a:pPr>
              <a:endParaRPr lang="Arial" altLang="Arial" sz="100"/>
            </a:p>
            <a:p>
              <a:pPr marL="243733" algn="l" rtl="0" eaLnBrk="0">
                <a:lnSpc>
                  <a:spcPct val="92000"/>
                </a:lnSpc>
              </a:pP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核实工程实</a:t>
              </a: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际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造价</a:t>
              </a:r>
              <a:endParaRPr lang="Microsoft YaHei" altLang="Microsoft YaHei" sz="23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2700" indent="1524" algn="l" rtl="0" eaLnBrk="0">
                <a:lnSpc>
                  <a:spcPct val="151000"/>
                </a:lnSpc>
                <a:spcBef>
                  <a:spcPts val="2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对工程结算的全面审查，核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工程实际造价是否符合合同约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和实际情况，防止高估冒算或 </a:t>
              </a:r>
              <a:r>
                <a:rPr sz="15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虚假结算</a:t>
              </a:r>
              <a:r>
                <a:rPr sz="15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sp>
          <p:nvSpPr>
            <p:cNvPr id="54" name="path"/>
            <p:cNvSpPr/>
            <p:nvPr/>
          </p:nvSpPr>
          <p:spPr>
            <a:xfrm>
              <a:off x="432620" y="963892"/>
              <a:ext cx="2654699" cy="9525"/>
            </a:xfrm>
            <a:custGeom>
              <a:rect l="0" t="0" r="0" b="0"/>
              <a:pathLst>
                <a:path w="4180" h="15">
                  <a:moveTo>
                    <a:pt x="0" y="7"/>
                  </a:moveTo>
                  <a:lnTo>
                    <a:pt x="4180" y="7"/>
                  </a:lnTo>
                </a:path>
              </a:pathLst>
            </a:custGeom>
            <a:noFill/>
            <a:ln w="9525" cap="flat">
              <a:solidFill>
                <a:srgbClr val="FFFF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2" name="group 12"/>
          <p:cNvGrpSpPr/>
          <p:nvPr/>
        </p:nvGrpSpPr>
        <p:grpSpPr>
          <a:xfrm rot="21600000">
            <a:off x="4403619" y="1751286"/>
            <a:ext cx="3519939" cy="4234459"/>
            <a:chExt cx="3519939" cy="4234459"/>
          </a:xfrm>
        </p:grpSpPr>
        <p:sp>
          <p:nvSpPr>
            <p:cNvPr id="55" name="rect"/>
            <p:cNvSpPr/>
            <p:nvPr/>
          </p:nvSpPr>
          <p:spPr>
            <a:xfrm>
              <a:off x="0" y="0"/>
              <a:ext cx="3519939" cy="4234459"/>
            </a:xfrm>
            <a:prstGeom prst="rect">
              <a:avLst/>
            </a:prstGeom>
            <a:solidFill>
              <a:srgbClr val="5196FF">
                <a:alpha val="99607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textbox 56"/>
            <p:cNvSpPr/>
            <p:nvPr/>
          </p:nvSpPr>
          <p:spPr>
            <a:xfrm>
              <a:off x="370505" y="385528"/>
              <a:ext cx="2691764" cy="19202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6764"/>
                </a:lnSpc>
              </a:pPr>
              <a:endParaRPr lang="Arial" altLang="Arial" sz="100"/>
            </a:p>
            <a:p>
              <a:pPr marL="539702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保障各方利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益</a:t>
              </a:r>
              <a:endParaRPr lang="Microsoft YaHei" altLang="Microsoft YaHei" sz="23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2700" indent="1333" algn="l" rtl="0" eaLnBrk="0">
                <a:lnSpc>
                  <a:spcPct val="151000"/>
                </a:lnSpc>
                <a:spcBef>
                  <a:spcPts val="3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审计确保结算结果的公正性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和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准确性，保障业主、承包商等 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各方的利益，避免纠纷和损失。</a:t>
              </a:r>
              <a:endParaRPr lang="Microsoft YaHei" altLang="Microsoft YaHei" sz="1500"/>
            </a:p>
          </p:txBody>
        </p:sp>
        <p:sp>
          <p:nvSpPr>
            <p:cNvPr id="57" name="path"/>
            <p:cNvSpPr/>
            <p:nvPr/>
          </p:nvSpPr>
          <p:spPr>
            <a:xfrm>
              <a:off x="432620" y="963892"/>
              <a:ext cx="2654698" cy="9525"/>
            </a:xfrm>
            <a:custGeom>
              <a:rect l="0" t="0" r="0" b="0"/>
              <a:pathLst>
                <a:path w="4180" h="15">
                  <a:moveTo>
                    <a:pt x="0" y="7"/>
                  </a:moveTo>
                  <a:lnTo>
                    <a:pt x="4180" y="7"/>
                  </a:lnTo>
                </a:path>
              </a:pathLst>
            </a:custGeom>
            <a:noFill/>
            <a:ln w="9525" cap="flat">
              <a:solidFill>
                <a:srgbClr val="FFFF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8" name="textbox 58"/>
          <p:cNvSpPr/>
          <p:nvPr/>
        </p:nvSpPr>
        <p:spPr>
          <a:xfrm>
            <a:off x="442263" y="318468"/>
            <a:ext cx="4218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5494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工程结算审计的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Microsoft YaHei" altLang="Microsoft YaHei" sz="3000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5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0" name="textbox 80"/>
          <p:cNvSpPr/>
          <p:nvPr/>
        </p:nvSpPr>
        <p:spPr>
          <a:xfrm>
            <a:off x="5763129" y="1490219"/>
            <a:ext cx="5701029" cy="43459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275"/>
              </a:lnSpc>
            </a:pPr>
            <a:endParaRPr lang="Arial" altLang="Arial" sz="100"/>
          </a:p>
          <a:p>
            <a:pPr marL="14843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保障投资效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益</a:t>
            </a:r>
            <a:endParaRPr lang="Microsoft YaHei" altLang="Microsoft YaHei" sz="2300"/>
          </a:p>
          <a:p>
            <a:pPr marL="20701" indent="-4952" algn="l" rtl="0" eaLnBrk="0">
              <a:lnSpc>
                <a:spcPct val="122000"/>
              </a:lnSpc>
              <a:spcBef>
                <a:spcPts val="1112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工程结算审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计是保障投资效益的重要手段，通过对工程结算的全面   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审查，确保投资资金的有效利用，防止资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金流失和浪费。</a:t>
            </a:r>
            <a:endParaRPr lang="Microsoft YaHei" altLang="Microsoft YaHei" sz="15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marL="13957" algn="l" rtl="0" eaLnBrk="0">
              <a:lnSpc>
                <a:spcPct val="91000"/>
              </a:lnSpc>
              <a:spcBef>
                <a:spcPts val="698"/>
              </a:spcBef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规范市场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</a:t>
            </a:r>
            <a:endParaRPr lang="Microsoft YaHei" altLang="Microsoft YaHei" sz="2300"/>
          </a:p>
          <a:p>
            <a:pPr marL="12890" indent="-190" algn="l" rtl="0" eaLnBrk="0">
              <a:lnSpc>
                <a:spcPct val="122000"/>
              </a:lnSpc>
              <a:spcBef>
                <a:spcPts val="1109"/>
              </a:spcBef>
            </a:pP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通过工程结算审计，规范建筑市场行为，促进建筑行业的健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发展， 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维护公平竞争的市场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境。</a:t>
            </a:r>
            <a:endParaRPr lang="Microsoft YaHei" altLang="Microsoft YaHei" sz="15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marL="14252" algn="l" rtl="0" eaLnBrk="0">
              <a:lnSpc>
                <a:spcPct val="92000"/>
              </a:lnSpc>
              <a:spcBef>
                <a:spcPts val="696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提升企业信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誉</a:t>
            </a:r>
            <a:endParaRPr lang="Microsoft YaHei" altLang="Microsoft YaHei" sz="2300"/>
          </a:p>
          <a:p>
            <a:pPr algn="l" rtl="0" eaLnBrk="0">
              <a:lnSpc>
                <a:spcPct val="109000"/>
              </a:lnSpc>
            </a:pPr>
            <a:endParaRPr lang="Arial" altLang="Arial" sz="800"/>
          </a:p>
          <a:p>
            <a:pPr algn="l" rtl="0" eaLnBrk="0">
              <a:lnSpc>
                <a:spcPct val="7347"/>
              </a:lnSpc>
            </a:pPr>
            <a:endParaRPr lang="Arial" altLang="Arial" sz="100"/>
          </a:p>
          <a:p>
            <a:pPr marL="14414" indent="1333" algn="l" rtl="0" eaLnBrk="0">
              <a:lnSpc>
                <a:spcPct val="12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工程结算审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计有助于提升企业的信誉和形象，增强企业的市场竞争   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力，为企业的发展壮大提供有力支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持。</a:t>
            </a:r>
            <a:endParaRPr lang="Microsoft YaHei" altLang="Microsoft YaHei" sz="1500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937356" y="2491844"/>
            <a:ext cx="2714939" cy="2423383"/>
            <a:chExt cx="2714939" cy="2423383"/>
          </a:xfrm>
        </p:grpSpPr>
        <p:sp>
          <p:nvSpPr>
            <p:cNvPr id="81" name="path"/>
            <p:cNvSpPr/>
            <p:nvPr/>
          </p:nvSpPr>
          <p:spPr>
            <a:xfrm>
              <a:off x="33182" y="38100"/>
              <a:ext cx="2648573" cy="2347183"/>
            </a:xfrm>
            <a:custGeom>
              <a:rect l="0" t="0" r="0" b="0"/>
              <a:pathLst>
                <a:path w="4170" h="3696">
                  <a:moveTo>
                    <a:pt x="0" y="1848"/>
                  </a:moveTo>
                  <a:lnTo>
                    <a:pt x="1042" y="0"/>
                  </a:lnTo>
                  <a:lnTo>
                    <a:pt x="3128" y="0"/>
                  </a:lnTo>
                  <a:lnTo>
                    <a:pt x="4170" y="1848"/>
                  </a:lnTo>
                  <a:lnTo>
                    <a:pt x="3128" y="3696"/>
                  </a:lnTo>
                  <a:lnTo>
                    <a:pt x="1042" y="3696"/>
                  </a:lnTo>
                  <a:lnTo>
                    <a:pt x="0" y="1848"/>
                  </a:lnTo>
                  <a:close/>
                </a:path>
              </a:pathLst>
            </a:custGeom>
            <a:solidFill>
              <a:srgbClr val="F4F7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0" y="0"/>
              <a:ext cx="2714939" cy="2423383"/>
            </a:xfrm>
            <a:custGeom>
              <a:rect l="0" t="0" r="0" b="0"/>
              <a:pathLst>
                <a:path w="4275" h="3816">
                  <a:moveTo>
                    <a:pt x="52" y="1908"/>
                  </a:moveTo>
                  <a:lnTo>
                    <a:pt x="1095" y="60"/>
                  </a:lnTo>
                  <a:lnTo>
                    <a:pt x="3180" y="60"/>
                  </a:lnTo>
                  <a:lnTo>
                    <a:pt x="4223" y="1908"/>
                  </a:lnTo>
                  <a:lnTo>
                    <a:pt x="3180" y="3756"/>
                  </a:lnTo>
                  <a:lnTo>
                    <a:pt x="1095" y="3756"/>
                  </a:lnTo>
                  <a:lnTo>
                    <a:pt x="52" y="1908"/>
                  </a:lnTo>
                  <a:close/>
                </a:path>
              </a:pathLst>
            </a:custGeom>
            <a:noFill/>
            <a:ln w="76200" cap="flat">
              <a:solidFill>
                <a:srgbClr val="0084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718159" y="509509"/>
              <a:ext cx="1278621" cy="1195189"/>
            </a:xfrm>
            <a:custGeom>
              <a:rect l="0" t="0" r="0" b="0"/>
              <a:pathLst>
                <a:path w="2013" h="1882">
                  <a:moveTo>
                    <a:pt x="0" y="564"/>
                  </a:moveTo>
                  <a:lnTo>
                    <a:pt x="1006" y="0"/>
                  </a:lnTo>
                  <a:lnTo>
                    <a:pt x="2013" y="564"/>
                  </a:lnTo>
                  <a:lnTo>
                    <a:pt x="2013" y="752"/>
                  </a:lnTo>
                  <a:lnTo>
                    <a:pt x="0" y="752"/>
                  </a:lnTo>
                  <a:lnTo>
                    <a:pt x="0" y="564"/>
                  </a:lnTo>
                  <a:close/>
                  <a:moveTo>
                    <a:pt x="0" y="1693"/>
                  </a:moveTo>
                  <a:lnTo>
                    <a:pt x="2013" y="1693"/>
                  </a:lnTo>
                  <a:lnTo>
                    <a:pt x="2013" y="1882"/>
                  </a:lnTo>
                  <a:lnTo>
                    <a:pt x="0" y="1882"/>
                  </a:lnTo>
                  <a:lnTo>
                    <a:pt x="0" y="1693"/>
                  </a:lnTo>
                  <a:close/>
                  <a:moveTo>
                    <a:pt x="201" y="1505"/>
                  </a:moveTo>
                  <a:lnTo>
                    <a:pt x="1812" y="1505"/>
                  </a:lnTo>
                  <a:lnTo>
                    <a:pt x="1812" y="1693"/>
                  </a:lnTo>
                  <a:lnTo>
                    <a:pt x="201" y="1693"/>
                  </a:lnTo>
                  <a:lnTo>
                    <a:pt x="201" y="1505"/>
                  </a:lnTo>
                  <a:close/>
                  <a:moveTo>
                    <a:pt x="201" y="752"/>
                  </a:moveTo>
                  <a:lnTo>
                    <a:pt x="604" y="752"/>
                  </a:lnTo>
                  <a:lnTo>
                    <a:pt x="604" y="1505"/>
                  </a:lnTo>
                  <a:lnTo>
                    <a:pt x="201" y="1505"/>
                  </a:lnTo>
                  <a:lnTo>
                    <a:pt x="201" y="752"/>
                  </a:lnTo>
                  <a:close/>
                  <a:moveTo>
                    <a:pt x="805" y="752"/>
                  </a:moveTo>
                  <a:lnTo>
                    <a:pt x="1208" y="752"/>
                  </a:lnTo>
                  <a:lnTo>
                    <a:pt x="1208" y="1505"/>
                  </a:lnTo>
                  <a:lnTo>
                    <a:pt x="805" y="1505"/>
                  </a:lnTo>
                  <a:lnTo>
                    <a:pt x="805" y="752"/>
                  </a:lnTo>
                  <a:close/>
                  <a:moveTo>
                    <a:pt x="1409" y="752"/>
                  </a:moveTo>
                  <a:lnTo>
                    <a:pt x="1812" y="752"/>
                  </a:lnTo>
                  <a:lnTo>
                    <a:pt x="1812" y="1505"/>
                  </a:lnTo>
                  <a:lnTo>
                    <a:pt x="1409" y="1505"/>
                  </a:lnTo>
                  <a:lnTo>
                    <a:pt x="1409" y="752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84" name="textbox 84"/>
          <p:cNvSpPr/>
          <p:nvPr/>
        </p:nvSpPr>
        <p:spPr>
          <a:xfrm>
            <a:off x="442263" y="318468"/>
            <a:ext cx="4599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5494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工程结算审计的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Microsoft YaHei" altLang="Microsoft YaHei" sz="3000"/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8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0" name="group 20"/>
          <p:cNvGrpSpPr/>
          <p:nvPr/>
        </p:nvGrpSpPr>
        <p:grpSpPr>
          <a:xfrm rot="21600000">
            <a:off x="4482091" y="4861533"/>
            <a:ext cx="810236" cy="810236"/>
            <a:chExt cx="810236" cy="810236"/>
          </a:xfrm>
        </p:grpSpPr>
        <p:sp>
          <p:nvSpPr>
            <p:cNvPr id="105" name="path"/>
            <p:cNvSpPr/>
            <p:nvPr/>
          </p:nvSpPr>
          <p:spPr>
            <a:xfrm>
              <a:off x="0" y="0"/>
              <a:ext cx="810236" cy="810236"/>
            </a:xfrm>
            <a:custGeom>
              <a:rect l="0" t="0" r="0" b="0"/>
              <a:pathLst>
                <a:path w="1275" h="1275">
                  <a:moveTo>
                    <a:pt x="0" y="637"/>
                  </a:moveTo>
                  <a:cubicBezTo>
                    <a:pt x="0" y="285"/>
                    <a:pt x="285" y="0"/>
                    <a:pt x="637" y="0"/>
                  </a:cubicBezTo>
                  <a:lnTo>
                    <a:pt x="637" y="0"/>
                  </a:lnTo>
                  <a:lnTo>
                    <a:pt x="637" y="0"/>
                  </a:lnTo>
                  <a:lnTo>
                    <a:pt x="637" y="0"/>
                  </a:lnTo>
                  <a:cubicBezTo>
                    <a:pt x="990" y="0"/>
                    <a:pt x="1275" y="285"/>
                    <a:pt x="1275" y="637"/>
                  </a:cubicBezTo>
                  <a:lnTo>
                    <a:pt x="1275" y="637"/>
                  </a:lnTo>
                  <a:cubicBezTo>
                    <a:pt x="1275" y="637"/>
                    <a:pt x="1275" y="637"/>
                    <a:pt x="1275" y="637"/>
                  </a:cubicBezTo>
                  <a:lnTo>
                    <a:pt x="1275" y="637"/>
                  </a:lnTo>
                  <a:lnTo>
                    <a:pt x="1275" y="637"/>
                  </a:lnTo>
                  <a:lnTo>
                    <a:pt x="1275" y="637"/>
                  </a:lnTo>
                  <a:cubicBezTo>
                    <a:pt x="1275" y="990"/>
                    <a:pt x="990" y="1275"/>
                    <a:pt x="637" y="1275"/>
                  </a:cubicBezTo>
                  <a:lnTo>
                    <a:pt x="637" y="1275"/>
                  </a:lnTo>
                  <a:cubicBezTo>
                    <a:pt x="285" y="1275"/>
                    <a:pt x="0" y="990"/>
                    <a:pt x="0" y="637"/>
                  </a:cubicBezTo>
                  <a:lnTo>
                    <a:pt x="0" y="637"/>
                  </a:lnTo>
                  <a:close/>
                </a:path>
              </a:pathLst>
            </a:custGeom>
            <a:solidFill>
              <a:srgbClr val="8F98EC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191089" y="189515"/>
              <a:ext cx="428041" cy="431208"/>
            </a:xfrm>
            <a:custGeom>
              <a:rect l="0" t="0" r="0" b="0"/>
              <a:pathLst>
                <a:path w="674" h="679">
                  <a:moveTo>
                    <a:pt x="444" y="339"/>
                  </a:moveTo>
                  <a:cubicBezTo>
                    <a:pt x="444" y="163"/>
                    <a:pt x="535" y="65"/>
                    <a:pt x="535" y="65"/>
                  </a:cubicBezTo>
                  <a:lnTo>
                    <a:pt x="535" y="65"/>
                  </a:lnTo>
                  <a:cubicBezTo>
                    <a:pt x="535" y="65"/>
                    <a:pt x="455" y="0"/>
                    <a:pt x="335" y="0"/>
                  </a:cubicBezTo>
                  <a:lnTo>
                    <a:pt x="335" y="0"/>
                  </a:lnTo>
                  <a:cubicBezTo>
                    <a:pt x="215" y="0"/>
                    <a:pt x="135" y="65"/>
                    <a:pt x="135" y="65"/>
                  </a:cubicBezTo>
                  <a:lnTo>
                    <a:pt x="135" y="65"/>
                  </a:lnTo>
                  <a:cubicBezTo>
                    <a:pt x="135" y="65"/>
                    <a:pt x="228" y="140"/>
                    <a:pt x="228" y="339"/>
                  </a:cubicBezTo>
                  <a:lnTo>
                    <a:pt x="228" y="339"/>
                  </a:lnTo>
                  <a:cubicBezTo>
                    <a:pt x="228" y="531"/>
                    <a:pt x="135" y="613"/>
                    <a:pt x="135" y="613"/>
                  </a:cubicBezTo>
                  <a:lnTo>
                    <a:pt x="135" y="613"/>
                  </a:lnTo>
                  <a:cubicBezTo>
                    <a:pt x="135" y="613"/>
                    <a:pt x="231" y="679"/>
                    <a:pt x="335" y="679"/>
                  </a:cubicBezTo>
                  <a:lnTo>
                    <a:pt x="335" y="679"/>
                  </a:lnTo>
                  <a:cubicBezTo>
                    <a:pt x="441" y="679"/>
                    <a:pt x="535" y="613"/>
                    <a:pt x="535" y="613"/>
                  </a:cubicBezTo>
                  <a:lnTo>
                    <a:pt x="535" y="613"/>
                  </a:lnTo>
                  <a:cubicBezTo>
                    <a:pt x="535" y="613"/>
                    <a:pt x="444" y="528"/>
                    <a:pt x="444" y="339"/>
                  </a:cubicBezTo>
                  <a:moveTo>
                    <a:pt x="112" y="83"/>
                  </a:moveTo>
                  <a:cubicBezTo>
                    <a:pt x="112" y="83"/>
                    <a:pt x="0" y="151"/>
                    <a:pt x="0" y="340"/>
                  </a:cubicBezTo>
                  <a:lnTo>
                    <a:pt x="0" y="340"/>
                  </a:lnTo>
                  <a:cubicBezTo>
                    <a:pt x="0" y="529"/>
                    <a:pt x="114" y="591"/>
                    <a:pt x="114" y="591"/>
                  </a:cubicBezTo>
                  <a:lnTo>
                    <a:pt x="114" y="591"/>
                  </a:lnTo>
                  <a:cubicBezTo>
                    <a:pt x="114" y="591"/>
                    <a:pt x="197" y="529"/>
                    <a:pt x="197" y="340"/>
                  </a:cubicBezTo>
                  <a:lnTo>
                    <a:pt x="197" y="340"/>
                  </a:lnTo>
                  <a:cubicBezTo>
                    <a:pt x="197" y="151"/>
                    <a:pt x="112" y="83"/>
                    <a:pt x="112" y="83"/>
                  </a:cubicBezTo>
                  <a:moveTo>
                    <a:pt x="558" y="88"/>
                  </a:moveTo>
                  <a:cubicBezTo>
                    <a:pt x="558" y="88"/>
                    <a:pt x="473" y="151"/>
                    <a:pt x="473" y="340"/>
                  </a:cubicBezTo>
                  <a:lnTo>
                    <a:pt x="473" y="340"/>
                  </a:lnTo>
                  <a:cubicBezTo>
                    <a:pt x="473" y="529"/>
                    <a:pt x="557" y="591"/>
                    <a:pt x="557" y="591"/>
                  </a:cubicBezTo>
                  <a:lnTo>
                    <a:pt x="557" y="591"/>
                  </a:lnTo>
                  <a:cubicBezTo>
                    <a:pt x="557" y="591"/>
                    <a:pt x="674" y="529"/>
                    <a:pt x="674" y="340"/>
                  </a:cubicBezTo>
                  <a:lnTo>
                    <a:pt x="674" y="340"/>
                  </a:lnTo>
                  <a:cubicBezTo>
                    <a:pt x="674" y="151"/>
                    <a:pt x="558" y="88"/>
                    <a:pt x="558" y="8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2" name="group 22"/>
          <p:cNvGrpSpPr/>
          <p:nvPr/>
        </p:nvGrpSpPr>
        <p:grpSpPr>
          <a:xfrm rot="21600000">
            <a:off x="4482091" y="1560134"/>
            <a:ext cx="810236" cy="810236"/>
            <a:chExt cx="810236" cy="810236"/>
          </a:xfrm>
        </p:grpSpPr>
        <p:sp>
          <p:nvSpPr>
            <p:cNvPr id="107" name="path"/>
            <p:cNvSpPr/>
            <p:nvPr/>
          </p:nvSpPr>
          <p:spPr>
            <a:xfrm>
              <a:off x="0" y="0"/>
              <a:ext cx="810236" cy="810236"/>
            </a:xfrm>
            <a:custGeom>
              <a:rect l="0" t="0" r="0" b="0"/>
              <a:pathLst>
                <a:path w="1275" h="1275">
                  <a:moveTo>
                    <a:pt x="0" y="637"/>
                  </a:moveTo>
                  <a:cubicBezTo>
                    <a:pt x="0" y="285"/>
                    <a:pt x="285" y="0"/>
                    <a:pt x="637" y="0"/>
                  </a:cubicBezTo>
                  <a:lnTo>
                    <a:pt x="637" y="0"/>
                  </a:lnTo>
                  <a:lnTo>
                    <a:pt x="637" y="0"/>
                  </a:lnTo>
                  <a:lnTo>
                    <a:pt x="637" y="0"/>
                  </a:lnTo>
                  <a:cubicBezTo>
                    <a:pt x="990" y="0"/>
                    <a:pt x="1275" y="285"/>
                    <a:pt x="1275" y="637"/>
                  </a:cubicBezTo>
                  <a:lnTo>
                    <a:pt x="1275" y="637"/>
                  </a:lnTo>
                  <a:cubicBezTo>
                    <a:pt x="1275" y="637"/>
                    <a:pt x="1275" y="637"/>
                    <a:pt x="1275" y="637"/>
                  </a:cubicBezTo>
                  <a:lnTo>
                    <a:pt x="1275" y="637"/>
                  </a:lnTo>
                  <a:lnTo>
                    <a:pt x="1275" y="637"/>
                  </a:lnTo>
                  <a:lnTo>
                    <a:pt x="1275" y="637"/>
                  </a:lnTo>
                  <a:cubicBezTo>
                    <a:pt x="1275" y="990"/>
                    <a:pt x="990" y="1275"/>
                    <a:pt x="637" y="1275"/>
                  </a:cubicBezTo>
                  <a:lnTo>
                    <a:pt x="637" y="1275"/>
                  </a:lnTo>
                  <a:cubicBezTo>
                    <a:pt x="285" y="1275"/>
                    <a:pt x="0" y="990"/>
                    <a:pt x="0" y="637"/>
                  </a:cubicBezTo>
                  <a:lnTo>
                    <a:pt x="0" y="637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214512" y="233174"/>
              <a:ext cx="345125" cy="344617"/>
            </a:xfrm>
            <a:custGeom>
              <a:rect l="0" t="0" r="0" b="0"/>
              <a:pathLst>
                <a:path w="543" h="542">
                  <a:moveTo>
                    <a:pt x="316" y="209"/>
                  </a:moveTo>
                  <a:cubicBezTo>
                    <a:pt x="328" y="167"/>
                    <a:pt x="323" y="121"/>
                    <a:pt x="301" y="83"/>
                  </a:cubicBezTo>
                  <a:lnTo>
                    <a:pt x="301" y="83"/>
                  </a:lnTo>
                  <a:cubicBezTo>
                    <a:pt x="301" y="84"/>
                    <a:pt x="84" y="303"/>
                    <a:pt x="82" y="302"/>
                  </a:cubicBezTo>
                  <a:lnTo>
                    <a:pt x="82" y="302"/>
                  </a:lnTo>
                  <a:cubicBezTo>
                    <a:pt x="120" y="324"/>
                    <a:pt x="166" y="330"/>
                    <a:pt x="207" y="319"/>
                  </a:cubicBezTo>
                  <a:lnTo>
                    <a:pt x="207" y="319"/>
                  </a:lnTo>
                  <a:cubicBezTo>
                    <a:pt x="207" y="318"/>
                    <a:pt x="315" y="209"/>
                    <a:pt x="316" y="209"/>
                  </a:cubicBezTo>
                  <a:moveTo>
                    <a:pt x="277" y="48"/>
                  </a:moveTo>
                  <a:cubicBezTo>
                    <a:pt x="248" y="19"/>
                    <a:pt x="206" y="0"/>
                    <a:pt x="162" y="0"/>
                  </a:cubicBezTo>
                  <a:lnTo>
                    <a:pt x="162" y="0"/>
                  </a:lnTo>
                  <a:cubicBezTo>
                    <a:pt x="72" y="0"/>
                    <a:pt x="0" y="72"/>
                    <a:pt x="0" y="162"/>
                  </a:cubicBezTo>
                  <a:lnTo>
                    <a:pt x="0" y="162"/>
                  </a:lnTo>
                  <a:cubicBezTo>
                    <a:pt x="0" y="206"/>
                    <a:pt x="19" y="248"/>
                    <a:pt x="48" y="278"/>
                  </a:cubicBezTo>
                  <a:lnTo>
                    <a:pt x="48" y="278"/>
                  </a:lnTo>
                  <a:cubicBezTo>
                    <a:pt x="48" y="278"/>
                    <a:pt x="276" y="50"/>
                    <a:pt x="277" y="48"/>
                  </a:cubicBezTo>
                  <a:moveTo>
                    <a:pt x="507" y="480"/>
                  </a:moveTo>
                  <a:cubicBezTo>
                    <a:pt x="507" y="480"/>
                    <a:pt x="512" y="434"/>
                    <a:pt x="499" y="421"/>
                  </a:cubicBezTo>
                  <a:lnTo>
                    <a:pt x="499" y="421"/>
                  </a:lnTo>
                  <a:cubicBezTo>
                    <a:pt x="498" y="420"/>
                    <a:pt x="346" y="235"/>
                    <a:pt x="346" y="235"/>
                  </a:cubicBezTo>
                  <a:lnTo>
                    <a:pt x="346" y="235"/>
                  </a:lnTo>
                  <a:lnTo>
                    <a:pt x="234" y="347"/>
                  </a:lnTo>
                  <a:lnTo>
                    <a:pt x="419" y="501"/>
                  </a:lnTo>
                  <a:lnTo>
                    <a:pt x="419" y="501"/>
                  </a:lnTo>
                  <a:cubicBezTo>
                    <a:pt x="431" y="515"/>
                    <a:pt x="479" y="508"/>
                    <a:pt x="479" y="508"/>
                  </a:cubicBezTo>
                  <a:lnTo>
                    <a:pt x="479" y="508"/>
                  </a:lnTo>
                  <a:lnTo>
                    <a:pt x="517" y="542"/>
                  </a:lnTo>
                  <a:lnTo>
                    <a:pt x="543" y="516"/>
                  </a:lnTo>
                  <a:lnTo>
                    <a:pt x="507" y="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4" name="group 24"/>
          <p:cNvGrpSpPr/>
          <p:nvPr/>
        </p:nvGrpSpPr>
        <p:grpSpPr>
          <a:xfrm rot="21600000">
            <a:off x="4482091" y="3221071"/>
            <a:ext cx="810236" cy="810235"/>
            <a:chExt cx="810236" cy="810235"/>
          </a:xfrm>
        </p:grpSpPr>
        <p:sp>
          <p:nvSpPr>
            <p:cNvPr id="109" name="path"/>
            <p:cNvSpPr/>
            <p:nvPr/>
          </p:nvSpPr>
          <p:spPr>
            <a:xfrm>
              <a:off x="0" y="0"/>
              <a:ext cx="810236" cy="810235"/>
            </a:xfrm>
            <a:custGeom>
              <a:rect l="0" t="0" r="0" b="0"/>
              <a:pathLst>
                <a:path w="1275" h="1275">
                  <a:moveTo>
                    <a:pt x="0" y="637"/>
                  </a:moveTo>
                  <a:cubicBezTo>
                    <a:pt x="0" y="285"/>
                    <a:pt x="285" y="0"/>
                    <a:pt x="637" y="0"/>
                  </a:cubicBezTo>
                  <a:lnTo>
                    <a:pt x="637" y="0"/>
                  </a:lnTo>
                  <a:lnTo>
                    <a:pt x="637" y="0"/>
                  </a:lnTo>
                  <a:lnTo>
                    <a:pt x="637" y="0"/>
                  </a:lnTo>
                  <a:cubicBezTo>
                    <a:pt x="990" y="0"/>
                    <a:pt x="1275" y="285"/>
                    <a:pt x="1275" y="637"/>
                  </a:cubicBezTo>
                  <a:lnTo>
                    <a:pt x="1275" y="637"/>
                  </a:lnTo>
                  <a:cubicBezTo>
                    <a:pt x="1275" y="637"/>
                    <a:pt x="1275" y="637"/>
                    <a:pt x="1275" y="637"/>
                  </a:cubicBezTo>
                  <a:lnTo>
                    <a:pt x="1275" y="637"/>
                  </a:lnTo>
                  <a:lnTo>
                    <a:pt x="1275" y="637"/>
                  </a:lnTo>
                  <a:lnTo>
                    <a:pt x="1275" y="637"/>
                  </a:lnTo>
                  <a:cubicBezTo>
                    <a:pt x="1275" y="990"/>
                    <a:pt x="990" y="1275"/>
                    <a:pt x="637" y="1275"/>
                  </a:cubicBezTo>
                  <a:lnTo>
                    <a:pt x="637" y="1275"/>
                  </a:lnTo>
                  <a:cubicBezTo>
                    <a:pt x="285" y="1275"/>
                    <a:pt x="0" y="990"/>
                    <a:pt x="0" y="637"/>
                  </a:cubicBezTo>
                  <a:lnTo>
                    <a:pt x="0" y="637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281444" y="185662"/>
              <a:ext cx="275773" cy="424257"/>
            </a:xfrm>
            <a:custGeom>
              <a:rect l="0" t="0" r="0" b="0"/>
              <a:pathLst>
                <a:path w="432" h="668">
                  <a:moveTo>
                    <a:pt x="233" y="233"/>
                  </a:moveTo>
                  <a:lnTo>
                    <a:pt x="281" y="305"/>
                  </a:lnTo>
                  <a:lnTo>
                    <a:pt x="281" y="305"/>
                  </a:lnTo>
                  <a:cubicBezTo>
                    <a:pt x="292" y="321"/>
                    <a:pt x="315" y="334"/>
                    <a:pt x="334" y="334"/>
                  </a:cubicBezTo>
                  <a:lnTo>
                    <a:pt x="334" y="334"/>
                  </a:lnTo>
                  <a:lnTo>
                    <a:pt x="434" y="334"/>
                  </a:lnTo>
                  <a:lnTo>
                    <a:pt x="434" y="267"/>
                  </a:lnTo>
                  <a:lnTo>
                    <a:pt x="334" y="267"/>
                  </a:lnTo>
                  <a:lnTo>
                    <a:pt x="285" y="195"/>
                  </a:lnTo>
                  <a:lnTo>
                    <a:pt x="285" y="195"/>
                  </a:lnTo>
                  <a:cubicBezTo>
                    <a:pt x="272" y="176"/>
                    <a:pt x="257" y="161"/>
                    <a:pt x="239" y="148"/>
                  </a:cubicBezTo>
                  <a:lnTo>
                    <a:pt x="239" y="148"/>
                  </a:lnTo>
                  <a:lnTo>
                    <a:pt x="239" y="148"/>
                  </a:lnTo>
                  <a:lnTo>
                    <a:pt x="195" y="118"/>
                  </a:lnTo>
                  <a:lnTo>
                    <a:pt x="195" y="118"/>
                  </a:lnTo>
                  <a:cubicBezTo>
                    <a:pt x="186" y="113"/>
                    <a:pt x="176" y="110"/>
                    <a:pt x="165" y="110"/>
                  </a:cubicBezTo>
                  <a:lnTo>
                    <a:pt x="165" y="110"/>
                  </a:lnTo>
                  <a:cubicBezTo>
                    <a:pt x="155" y="110"/>
                    <a:pt x="146" y="113"/>
                    <a:pt x="138" y="117"/>
                  </a:cubicBezTo>
                  <a:lnTo>
                    <a:pt x="138" y="117"/>
                  </a:lnTo>
                  <a:lnTo>
                    <a:pt x="138" y="117"/>
                  </a:lnTo>
                  <a:lnTo>
                    <a:pt x="0" y="200"/>
                  </a:lnTo>
                  <a:lnTo>
                    <a:pt x="0" y="367"/>
                  </a:lnTo>
                  <a:lnTo>
                    <a:pt x="66" y="367"/>
                  </a:lnTo>
                  <a:lnTo>
                    <a:pt x="66" y="233"/>
                  </a:lnTo>
                  <a:lnTo>
                    <a:pt x="133" y="200"/>
                  </a:lnTo>
                  <a:lnTo>
                    <a:pt x="33" y="668"/>
                  </a:lnTo>
                  <a:lnTo>
                    <a:pt x="100" y="668"/>
                  </a:lnTo>
                  <a:lnTo>
                    <a:pt x="178" y="412"/>
                  </a:lnTo>
                  <a:lnTo>
                    <a:pt x="233" y="467"/>
                  </a:lnTo>
                  <a:lnTo>
                    <a:pt x="233" y="668"/>
                  </a:lnTo>
                  <a:lnTo>
                    <a:pt x="300" y="668"/>
                  </a:lnTo>
                  <a:lnTo>
                    <a:pt x="300" y="400"/>
                  </a:lnTo>
                  <a:lnTo>
                    <a:pt x="210" y="310"/>
                  </a:lnTo>
                  <a:lnTo>
                    <a:pt x="233" y="233"/>
                  </a:lnTo>
                  <a:lnTo>
                    <a:pt x="233" y="233"/>
                  </a:lnTo>
                  <a:close/>
                  <a:moveTo>
                    <a:pt x="267" y="133"/>
                  </a:moveTo>
                  <a:cubicBezTo>
                    <a:pt x="304" y="133"/>
                    <a:pt x="334" y="103"/>
                    <a:pt x="334" y="66"/>
                  </a:cubicBezTo>
                  <a:lnTo>
                    <a:pt x="334" y="66"/>
                  </a:lnTo>
                  <a:cubicBezTo>
                    <a:pt x="334" y="29"/>
                    <a:pt x="304" y="0"/>
                    <a:pt x="267" y="0"/>
                  </a:cubicBezTo>
                  <a:lnTo>
                    <a:pt x="267" y="0"/>
                  </a:lnTo>
                  <a:lnTo>
                    <a:pt x="267" y="0"/>
                  </a:lnTo>
                  <a:lnTo>
                    <a:pt x="267" y="0"/>
                  </a:lnTo>
                  <a:cubicBezTo>
                    <a:pt x="230" y="0"/>
                    <a:pt x="200" y="29"/>
                    <a:pt x="200" y="66"/>
                  </a:cubicBezTo>
                  <a:lnTo>
                    <a:pt x="200" y="66"/>
                  </a:lnTo>
                  <a:cubicBezTo>
                    <a:pt x="200" y="103"/>
                    <a:pt x="230" y="133"/>
                    <a:pt x="267" y="133"/>
                  </a:cubicBezTo>
                  <a:lnTo>
                    <a:pt x="267" y="133"/>
                  </a:lnTo>
                  <a:lnTo>
                    <a:pt x="267" y="13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1" name="picture 1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12" name="textbox 112"/>
          <p:cNvSpPr/>
          <p:nvPr/>
        </p:nvSpPr>
        <p:spPr>
          <a:xfrm>
            <a:off x="3180794" y="3550039"/>
            <a:ext cx="5842634" cy="5556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5643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工程结算审计的依据和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Microsoft YaHei" altLang="Microsoft YaHei" sz="3800"/>
          </a:p>
        </p:txBody>
      </p:sp>
      <p:sp>
        <p:nvSpPr>
          <p:cNvPr id="113" name="textbox 113"/>
          <p:cNvSpPr/>
          <p:nvPr/>
        </p:nvSpPr>
        <p:spPr>
          <a:xfrm>
            <a:off x="5501980" y="935318"/>
            <a:ext cx="1213485" cy="1416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31784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7600"/>
          </a:p>
          <a:p>
            <a:pPr algn="l" rtl="0" eaLnBrk="0">
              <a:lnSpc>
                <a:spcPct val="104000"/>
              </a:lnSpc>
            </a:pPr>
            <a:endParaRPr lang="Arial" altLang="Arial" sz="1300"/>
          </a:p>
          <a:p>
            <a:pPr marL="12700" algn="l" rtl="0" eaLnBrk="0">
              <a:lnSpc>
                <a:spcPct val="85000"/>
              </a:lnSpc>
              <a:spcBef>
                <a:spcPts val="4"/>
              </a:spcBef>
            </a:pP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6" name="group 26"/>
          <p:cNvGrpSpPr/>
          <p:nvPr/>
        </p:nvGrpSpPr>
        <p:grpSpPr>
          <a:xfrm rot="21600000">
            <a:off x="4671294" y="1393185"/>
            <a:ext cx="2600148" cy="2231507"/>
            <a:chExt cx="2600148" cy="2231507"/>
          </a:xfrm>
        </p:grpSpPr>
        <p:pic>
          <p:nvPicPr>
            <p:cNvPr id="115" name="picture 115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116" name="textbox 116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6617"/>
                </a:lnSpc>
              </a:pPr>
              <a:endParaRPr lang="Arial" altLang="Arial" sz="100"/>
            </a:p>
            <a:p>
              <a:pPr marL="172074" algn="l" rtl="0" eaLnBrk="0">
                <a:lnSpc>
                  <a:spcPct val="86000"/>
                </a:lnSpc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000"/>
            </a:p>
          </p:txBody>
        </p:sp>
      </p:grpSp>
      <p:grpSp>
        <p:nvGrpSpPr>
          <p:cNvPr id="28" name="group 28"/>
          <p:cNvGrpSpPr/>
          <p:nvPr/>
        </p:nvGrpSpPr>
        <p:grpSpPr>
          <a:xfrm rot="21600000">
            <a:off x="8373011" y="1393185"/>
            <a:ext cx="2600148" cy="2231507"/>
            <a:chExt cx="2600148" cy="2231507"/>
          </a:xfrm>
        </p:grpSpPr>
        <p:pic>
          <p:nvPicPr>
            <p:cNvPr id="117" name="picture 117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118" name="textbox 118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marL="173439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000"/>
            </a:p>
          </p:txBody>
        </p:sp>
      </p:grpSp>
      <p:sp>
        <p:nvSpPr>
          <p:cNvPr id="119" name="path"/>
          <p:cNvSpPr/>
          <p:nvPr/>
        </p:nvSpPr>
        <p:spPr>
          <a:xfrm>
            <a:off x="990088" y="1514980"/>
            <a:ext cx="932010" cy="932011"/>
          </a:xfrm>
          <a:custGeom>
            <a:rect l="0" t="0" r="0" b="0"/>
            <a:pathLst>
              <a:path w="1467" h="1467">
                <a:moveTo>
                  <a:pt x="0" y="733"/>
                </a:moveTo>
                <a:cubicBezTo>
                  <a:pt x="0" y="328"/>
                  <a:pt x="328" y="0"/>
                  <a:pt x="733" y="0"/>
                </a:cubicBezTo>
                <a:lnTo>
                  <a:pt x="733" y="0"/>
                </a:lnTo>
                <a:lnTo>
                  <a:pt x="733" y="0"/>
                </a:lnTo>
                <a:lnTo>
                  <a:pt x="733" y="0"/>
                </a:lnTo>
                <a:cubicBezTo>
                  <a:pt x="1139" y="0"/>
                  <a:pt x="1467" y="328"/>
                  <a:pt x="1467" y="733"/>
                </a:cubicBezTo>
                <a:lnTo>
                  <a:pt x="1467" y="733"/>
                </a:lnTo>
                <a:cubicBezTo>
                  <a:pt x="1467" y="733"/>
                  <a:pt x="1467" y="733"/>
                  <a:pt x="1467" y="733"/>
                </a:cubicBezTo>
                <a:lnTo>
                  <a:pt x="1467" y="733"/>
                </a:lnTo>
                <a:lnTo>
                  <a:pt x="1467" y="733"/>
                </a:lnTo>
                <a:lnTo>
                  <a:pt x="1467" y="733"/>
                </a:lnTo>
                <a:cubicBezTo>
                  <a:pt x="1467" y="1139"/>
                  <a:pt x="1139" y="1467"/>
                  <a:pt x="733" y="1467"/>
                </a:cubicBezTo>
                <a:lnTo>
                  <a:pt x="733" y="1467"/>
                </a:lnTo>
                <a:lnTo>
                  <a:pt x="733" y="1467"/>
                </a:lnTo>
                <a:lnTo>
                  <a:pt x="733" y="1467"/>
                </a:lnTo>
                <a:cubicBezTo>
                  <a:pt x="328" y="1467"/>
                  <a:pt x="0" y="1139"/>
                  <a:pt x="0" y="733"/>
                </a:cubicBezTo>
                <a:lnTo>
                  <a:pt x="0" y="733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20" name="picture 1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358556" y="1454146"/>
            <a:ext cx="2231507" cy="2231507"/>
          </a:xfrm>
          <a:prstGeom prst="rect">
            <a:avLst/>
          </a:prstGeom>
        </p:spPr>
      </p:pic>
      <p:sp>
        <p:nvSpPr>
          <p:cNvPr id="121" name="textbox 121"/>
          <p:cNvSpPr/>
          <p:nvPr/>
        </p:nvSpPr>
        <p:spPr>
          <a:xfrm>
            <a:off x="4774611" y="4737205"/>
            <a:ext cx="2119629" cy="8909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59812"/>
              </a:lnSpc>
            </a:pPr>
            <a:endParaRPr lang="Arial" altLang="Arial" sz="100"/>
          </a:p>
          <a:p>
            <a:pPr marL="12700" indent="3619" algn="l" rtl="0" eaLnBrk="0">
              <a:lnSpc>
                <a:spcPct val="95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工程图纸是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反映工程实际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情况的重要资料，是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核实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工程量、单价和总价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的重要依据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22" name="textbox 122"/>
          <p:cNvSpPr/>
          <p:nvPr/>
        </p:nvSpPr>
        <p:spPr>
          <a:xfrm>
            <a:off x="8477092" y="4736824"/>
            <a:ext cx="2118995" cy="8915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3182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勘查记录是核实工程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实际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情况、解决争议的重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要依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据，审计时应重点关 </a:t>
            </a: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注。</a:t>
            </a:r>
            <a:endParaRPr lang="Microsoft YaHei" altLang="Microsoft YaHei" sz="1500"/>
          </a:p>
        </p:txBody>
      </p:sp>
      <p:sp>
        <p:nvSpPr>
          <p:cNvPr id="123" name="textbox 123"/>
          <p:cNvSpPr/>
          <p:nvPr/>
        </p:nvSpPr>
        <p:spPr>
          <a:xfrm>
            <a:off x="1093594" y="4736824"/>
            <a:ext cx="2272029" cy="6718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235"/>
              </a:lnSpc>
            </a:pPr>
            <a:endParaRPr lang="Arial" altLang="Arial" sz="100"/>
          </a:p>
          <a:p>
            <a:pPr marL="13461" indent="-761" algn="l" rtl="0" eaLnBrk="0">
              <a:lnSpc>
                <a:spcPct val="94000"/>
              </a:lnSpc>
            </a:pP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包括施工合同、补充协议</a:t>
            </a: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变更签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证等，作为工程结  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算审计的重要依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据。</a:t>
            </a:r>
            <a:endParaRPr lang="Microsoft YaHei" altLang="Microsoft YaHei" sz="1500"/>
          </a:p>
        </p:txBody>
      </p:sp>
      <p:sp>
        <p:nvSpPr>
          <p:cNvPr id="124" name="textbox 124"/>
          <p:cNvSpPr/>
          <p:nvPr/>
        </p:nvSpPr>
        <p:spPr>
          <a:xfrm>
            <a:off x="442263" y="318468"/>
            <a:ext cx="2313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95019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审计依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据</a:t>
            </a:r>
            <a:endParaRPr lang="Microsoft YaHei" altLang="Microsoft YaHei" sz="3000"/>
          </a:p>
        </p:txBody>
      </p:sp>
      <p:grpSp>
        <p:nvGrpSpPr>
          <p:cNvPr id="30" name="group 3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2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45" name="textbox 145"/>
          <p:cNvSpPr/>
          <p:nvPr/>
        </p:nvSpPr>
        <p:spPr>
          <a:xfrm>
            <a:off x="8477701" y="3894744"/>
            <a:ext cx="2757804" cy="3054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866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现场勘查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</a:t>
            </a:r>
            <a:r>
              <a:rPr sz="2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</a:t>
            </a:r>
            <a:endParaRPr lang="Microsoft YaHei" altLang="Microsoft YaHei" sz="2000"/>
          </a:p>
        </p:txBody>
      </p:sp>
      <p:grpSp>
        <p:nvGrpSpPr>
          <p:cNvPr id="32" name="group 32"/>
          <p:cNvGrpSpPr/>
          <p:nvPr/>
        </p:nvGrpSpPr>
        <p:grpSpPr>
          <a:xfrm rot="21600000">
            <a:off x="10952843" y="3947811"/>
            <a:ext cx="269578" cy="187422"/>
            <a:chExt cx="269578" cy="187422"/>
          </a:xfrm>
        </p:grpSpPr>
        <p:sp>
          <p:nvSpPr>
            <p:cNvPr id="146" name="path"/>
            <p:cNvSpPr/>
            <p:nvPr/>
          </p:nvSpPr>
          <p:spPr>
            <a:xfrm>
              <a:off x="0" y="74661"/>
              <a:ext cx="207263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0084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48" name="textbox 148"/>
          <p:cNvSpPr/>
          <p:nvPr/>
        </p:nvSpPr>
        <p:spPr>
          <a:xfrm>
            <a:off x="4779326" y="3893972"/>
            <a:ext cx="1047750" cy="3073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127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图纸</a:t>
            </a:r>
            <a:endParaRPr lang="Microsoft YaHei" altLang="Microsoft YaHei" sz="2000"/>
          </a:p>
        </p:txBody>
      </p:sp>
      <p:sp>
        <p:nvSpPr>
          <p:cNvPr id="149" name="textbox 149"/>
          <p:cNvSpPr/>
          <p:nvPr/>
        </p:nvSpPr>
        <p:spPr>
          <a:xfrm>
            <a:off x="1095289" y="3895001"/>
            <a:ext cx="1050925" cy="3041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236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合同文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件</a:t>
            </a:r>
            <a:endParaRPr lang="Microsoft YaHei" altLang="Microsoft YaHei" sz="2000"/>
          </a:p>
        </p:txBody>
      </p:sp>
      <p:sp>
        <p:nvSpPr>
          <p:cNvPr id="150" name="textbox 150"/>
          <p:cNvSpPr/>
          <p:nvPr/>
        </p:nvSpPr>
        <p:spPr>
          <a:xfrm>
            <a:off x="1109549" y="1712020"/>
            <a:ext cx="332740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46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000"/>
          </a:p>
        </p:txBody>
      </p:sp>
      <p:grpSp>
        <p:nvGrpSpPr>
          <p:cNvPr id="34" name="group 34"/>
          <p:cNvGrpSpPr/>
          <p:nvPr/>
        </p:nvGrpSpPr>
        <p:grpSpPr>
          <a:xfrm rot="21600000">
            <a:off x="7251124" y="3947811"/>
            <a:ext cx="269578" cy="187422"/>
            <a:chExt cx="269578" cy="187422"/>
          </a:xfrm>
        </p:grpSpPr>
        <p:sp>
          <p:nvSpPr>
            <p:cNvPr id="151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5196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117857" y="0"/>
              <a:ext cx="151720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6" name="group 36"/>
          <p:cNvGrpSpPr/>
          <p:nvPr/>
        </p:nvGrpSpPr>
        <p:grpSpPr>
          <a:xfrm rot="21600000">
            <a:off x="3569917" y="3947811"/>
            <a:ext cx="269577" cy="187422"/>
            <a:chExt cx="269577" cy="187422"/>
          </a:xfrm>
        </p:grpSpPr>
        <p:sp>
          <p:nvSpPr>
            <p:cNvPr id="153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0084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8" name="group 38"/>
          <p:cNvGrpSpPr/>
          <p:nvPr/>
        </p:nvGrpSpPr>
        <p:grpSpPr>
          <a:xfrm rot="21600000">
            <a:off x="1095002" y="4502406"/>
            <a:ext cx="2676820" cy="9525"/>
            <a:chExt cx="2676820" cy="9525"/>
          </a:xfrm>
        </p:grpSpPr>
        <p:sp>
          <p:nvSpPr>
            <p:cNvPr id="155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0063B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0" name="group 40"/>
          <p:cNvGrpSpPr/>
          <p:nvPr/>
        </p:nvGrpSpPr>
        <p:grpSpPr>
          <a:xfrm rot="21600000">
            <a:off x="4776211" y="4441572"/>
            <a:ext cx="2676820" cy="9525"/>
            <a:chExt cx="2676820" cy="9525"/>
          </a:xfrm>
        </p:grpSpPr>
        <p:sp>
          <p:nvSpPr>
            <p:cNvPr id="157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0064FC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2" name="group 42"/>
          <p:cNvGrpSpPr/>
          <p:nvPr/>
        </p:nvGrpSpPr>
        <p:grpSpPr>
          <a:xfrm rot="21600000">
            <a:off x="8477928" y="4441572"/>
            <a:ext cx="2676820" cy="9525"/>
            <a:chExt cx="2676820" cy="9525"/>
          </a:xfrm>
        </p:grpSpPr>
        <p:sp>
          <p:nvSpPr>
            <p:cNvPr id="159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0063B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61" name="rect"/>
          <p:cNvSpPr/>
          <p:nvPr/>
        </p:nvSpPr>
        <p:spPr>
          <a:xfrm>
            <a:off x="3569917" y="4041523"/>
            <a:ext cx="207264" cy="0"/>
          </a:xfrm>
          <a:prstGeom prst="rect">
            <a:avLst/>
          </a:pr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2" name="rect"/>
          <p:cNvSpPr/>
          <p:nvPr/>
        </p:nvSpPr>
        <p:spPr>
          <a:xfrm>
            <a:off x="7251124" y="4041523"/>
            <a:ext cx="207264" cy="0"/>
          </a:xfrm>
          <a:prstGeom prst="rect">
            <a:avLst/>
          </a:pr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4" name="group 44"/>
          <p:cNvGrpSpPr/>
          <p:nvPr/>
        </p:nvGrpSpPr>
        <p:grpSpPr>
          <a:xfrm rot="21600000">
            <a:off x="8309742" y="1097033"/>
            <a:ext cx="2912678" cy="3022227"/>
            <a:chExt cx="2912678" cy="3022227"/>
          </a:xfrm>
        </p:grpSpPr>
        <p:pic>
          <p:nvPicPr>
            <p:cNvPr id="164" name="picture 164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912678" cy="2862086"/>
            </a:xfrm>
            <a:prstGeom prst="rect">
              <a:avLst/>
            </a:prstGeom>
          </p:spPr>
        </p:pic>
        <p:sp>
          <p:nvSpPr>
            <p:cNvPr id="165" name="textbox 165"/>
            <p:cNvSpPr/>
            <p:nvPr/>
          </p:nvSpPr>
          <p:spPr>
            <a:xfrm>
              <a:off x="112808" y="2717205"/>
              <a:ext cx="1198880" cy="34734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8899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2000"/>
                </a:lnSpc>
              </a:pP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84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实事求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84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是</a:t>
              </a:r>
              <a:endParaRPr lang="Microsoft YaHei" altLang="Microsoft YaHei" sz="2300"/>
            </a:p>
          </p:txBody>
        </p:sp>
      </p:grpSp>
      <p:grpSp>
        <p:nvGrpSpPr>
          <p:cNvPr id="46" name="group 46"/>
          <p:cNvGrpSpPr/>
          <p:nvPr/>
        </p:nvGrpSpPr>
        <p:grpSpPr>
          <a:xfrm rot="21600000">
            <a:off x="4639659" y="1134964"/>
            <a:ext cx="2912679" cy="2983411"/>
            <a:chExt cx="2912679" cy="2983411"/>
          </a:xfrm>
        </p:grpSpPr>
        <p:pic>
          <p:nvPicPr>
            <p:cNvPr id="166" name="picture 16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912679" cy="2862086"/>
            </a:xfrm>
            <a:prstGeom prst="rect">
              <a:avLst/>
            </a:prstGeom>
          </p:spPr>
        </p:pic>
        <p:sp>
          <p:nvSpPr>
            <p:cNvPr id="167" name="textbox 167"/>
            <p:cNvSpPr/>
            <p:nvPr/>
          </p:nvSpPr>
          <p:spPr>
            <a:xfrm>
              <a:off x="109561" y="2679274"/>
              <a:ext cx="1202689" cy="34861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4318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84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依法审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84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计</a:t>
              </a:r>
              <a:endParaRPr lang="Microsoft YaHei" altLang="Microsoft YaHei" sz="2300"/>
            </a:p>
          </p:txBody>
        </p:sp>
      </p:grpSp>
      <p:pic>
        <p:nvPicPr>
          <p:cNvPr id="168" name="picture 16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125500" y="1147154"/>
            <a:ext cx="2912680" cy="2862087"/>
          </a:xfrm>
          <a:prstGeom prst="rect">
            <a:avLst/>
          </a:prstGeom>
        </p:spPr>
      </p:pic>
      <p:sp>
        <p:nvSpPr>
          <p:cNvPr id="169" name="textbox 169"/>
          <p:cNvSpPr/>
          <p:nvPr/>
        </p:nvSpPr>
        <p:spPr>
          <a:xfrm>
            <a:off x="1442351" y="4687404"/>
            <a:ext cx="2118360" cy="10572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636"/>
              </a:lnSpc>
            </a:pPr>
            <a:endParaRPr lang="Arial" altLang="Arial" sz="100"/>
          </a:p>
          <a:p>
            <a:pPr marL="12700" indent="7619" algn="l" rtl="0" eaLnBrk="0">
              <a:lnSpc>
                <a:spcPct val="11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审计时应以客观事实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为依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据，不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受任何单位和个人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的干扰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，公正地反映实际 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情况。</a:t>
            </a:r>
            <a:endParaRPr lang="Microsoft YaHei" altLang="Microsoft YaHei" sz="1500"/>
          </a:p>
        </p:txBody>
      </p:sp>
      <p:sp>
        <p:nvSpPr>
          <p:cNvPr id="170" name="textbox 170"/>
          <p:cNvSpPr/>
          <p:nvPr/>
        </p:nvSpPr>
        <p:spPr>
          <a:xfrm>
            <a:off x="4846401" y="4687404"/>
            <a:ext cx="2118995" cy="7829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Arial" altLang="Arial" sz="100"/>
          </a:p>
          <a:p>
            <a:pPr marL="12700" indent="8001" algn="l" rtl="0" eaLnBrk="0">
              <a:lnSpc>
                <a:spcPct val="110000"/>
              </a:lnSpc>
              <a:spcBef>
                <a:spcPts val="1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审计时应遵循国家法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律法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相关政策，确保审计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结果的合法性和合规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71" name="textbox 171"/>
          <p:cNvSpPr/>
          <p:nvPr/>
        </p:nvSpPr>
        <p:spPr>
          <a:xfrm>
            <a:off x="8518769" y="4687404"/>
            <a:ext cx="2116454" cy="7829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Arial" altLang="Arial" sz="100"/>
          </a:p>
          <a:p>
            <a:pPr marL="12700" indent="5715" algn="l" rtl="0" eaLnBrk="0">
              <a:lnSpc>
                <a:spcPct val="110000"/>
              </a:lnSpc>
              <a:spcBef>
                <a:spcPts val="1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审计时应以实际施工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情况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为准，不夸大、不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缩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小，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真实反映工程结算情况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72" name="textbox 172"/>
          <p:cNvSpPr/>
          <p:nvPr/>
        </p:nvSpPr>
        <p:spPr>
          <a:xfrm>
            <a:off x="1224636" y="379028"/>
            <a:ext cx="1530985" cy="4400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0585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审计原则</a:t>
            </a:r>
            <a:endParaRPr lang="Microsoft YaHei" altLang="Microsoft YaHei" sz="3000"/>
          </a:p>
        </p:txBody>
      </p:sp>
      <p:sp>
        <p:nvSpPr>
          <p:cNvPr id="173" name="textbox 173"/>
          <p:cNvSpPr/>
          <p:nvPr/>
        </p:nvSpPr>
        <p:spPr>
          <a:xfrm>
            <a:off x="1344494" y="3813943"/>
            <a:ext cx="1202689" cy="3479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314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客观公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</a:t>
            </a:r>
            <a:endParaRPr lang="Microsoft YaHei" altLang="Microsoft YaHei" sz="2300"/>
          </a:p>
        </p:txBody>
      </p:sp>
      <p:grpSp>
        <p:nvGrpSpPr>
          <p:cNvPr id="48" name="group 48"/>
          <p:cNvGrpSpPr/>
          <p:nvPr/>
        </p:nvGrpSpPr>
        <p:grpSpPr>
          <a:xfrm rot="21600000">
            <a:off x="8309735" y="4350851"/>
            <a:ext cx="2651085" cy="97536"/>
            <a:chExt cx="2651085" cy="97536"/>
          </a:xfrm>
        </p:grpSpPr>
        <p:sp>
          <p:nvSpPr>
            <p:cNvPr id="174" name="path"/>
            <p:cNvSpPr/>
            <p:nvPr/>
          </p:nvSpPr>
          <p:spPr>
            <a:xfrm>
              <a:off x="61193" y="48768"/>
              <a:ext cx="2492360" cy="4740"/>
            </a:xfrm>
            <a:custGeom>
              <a:rect l="0" t="0" r="0" b="0"/>
              <a:pathLst>
                <a:path w="3924" h="7">
                  <a:moveTo>
                    <a:pt x="0" y="7"/>
                  </a:moveTo>
                  <a:lnTo>
                    <a:pt x="3924" y="0"/>
                  </a:lnTo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61183" y="44006"/>
              <a:ext cx="2492378" cy="14265"/>
            </a:xfrm>
            <a:custGeom>
              <a:rect l="0" t="0" r="0" b="0"/>
              <a:pathLst>
                <a:path w="3925" h="22">
                  <a:moveTo>
                    <a:pt x="0" y="14"/>
                  </a:moveTo>
                  <a:lnTo>
                    <a:pt x="3924" y="7"/>
                  </a:lnTo>
                </a:path>
              </a:pathLst>
            </a:custGeom>
            <a:noFill/>
            <a:ln w="9525" cap="flat">
              <a:solidFill>
                <a:srgbClr val="0084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0" y="0"/>
              <a:ext cx="2651085" cy="97536"/>
            </a:xfrm>
            <a:custGeom>
              <a:rect l="0" t="0" r="0" b="0"/>
              <a:pathLst>
                <a:path w="4174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lnTo>
                    <a:pt x="76" y="153"/>
                  </a:ln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  <a:path w="4174" h="153">
                  <a:moveTo>
                    <a:pt x="4021" y="76"/>
                  </a:moveTo>
                  <a:cubicBezTo>
                    <a:pt x="4021" y="34"/>
                    <a:pt x="4055" y="0"/>
                    <a:pt x="4098" y="0"/>
                  </a:cubicBezTo>
                  <a:lnTo>
                    <a:pt x="4098" y="0"/>
                  </a:lnTo>
                  <a:lnTo>
                    <a:pt x="4098" y="0"/>
                  </a:lnTo>
                  <a:lnTo>
                    <a:pt x="4098" y="0"/>
                  </a:lnTo>
                  <a:cubicBezTo>
                    <a:pt x="4140" y="0"/>
                    <a:pt x="4174" y="34"/>
                    <a:pt x="4174" y="76"/>
                  </a:cubicBezTo>
                  <a:lnTo>
                    <a:pt x="4174" y="76"/>
                  </a:lnTo>
                  <a:cubicBezTo>
                    <a:pt x="4174" y="76"/>
                    <a:pt x="4174" y="76"/>
                    <a:pt x="4174" y="76"/>
                  </a:cubicBezTo>
                  <a:lnTo>
                    <a:pt x="4174" y="76"/>
                  </a:lnTo>
                  <a:lnTo>
                    <a:pt x="4174" y="76"/>
                  </a:lnTo>
                  <a:lnTo>
                    <a:pt x="4174" y="76"/>
                  </a:lnTo>
                  <a:cubicBezTo>
                    <a:pt x="4174" y="119"/>
                    <a:pt x="4140" y="153"/>
                    <a:pt x="4098" y="153"/>
                  </a:cubicBezTo>
                  <a:lnTo>
                    <a:pt x="4098" y="153"/>
                  </a:lnTo>
                  <a:lnTo>
                    <a:pt x="4098" y="153"/>
                  </a:lnTo>
                  <a:lnTo>
                    <a:pt x="4098" y="153"/>
                  </a:lnTo>
                  <a:cubicBezTo>
                    <a:pt x="4055" y="153"/>
                    <a:pt x="4021" y="119"/>
                    <a:pt x="4021" y="76"/>
                  </a:cubicBezTo>
                  <a:lnTo>
                    <a:pt x="4021" y="7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0" name="group 50"/>
          <p:cNvGrpSpPr/>
          <p:nvPr/>
        </p:nvGrpSpPr>
        <p:grpSpPr>
          <a:xfrm rot="21600000">
            <a:off x="1235228" y="4350851"/>
            <a:ext cx="2651081" cy="97536"/>
            <a:chExt cx="2651081" cy="97536"/>
          </a:xfrm>
        </p:grpSpPr>
        <p:sp>
          <p:nvSpPr>
            <p:cNvPr id="177" name="path"/>
            <p:cNvSpPr/>
            <p:nvPr/>
          </p:nvSpPr>
          <p:spPr>
            <a:xfrm>
              <a:off x="61187" y="48768"/>
              <a:ext cx="2492358" cy="4740"/>
            </a:xfrm>
            <a:custGeom>
              <a:rect l="0" t="0" r="0" b="0"/>
              <a:pathLst>
                <a:path w="3924" h="7">
                  <a:moveTo>
                    <a:pt x="0" y="7"/>
                  </a:moveTo>
                  <a:lnTo>
                    <a:pt x="3924" y="0"/>
                  </a:lnTo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61178" y="44006"/>
              <a:ext cx="2492376" cy="14265"/>
            </a:xfrm>
            <a:custGeom>
              <a:rect l="0" t="0" r="0" b="0"/>
              <a:pathLst>
                <a:path w="3925" h="22">
                  <a:moveTo>
                    <a:pt x="0" y="14"/>
                  </a:moveTo>
                  <a:lnTo>
                    <a:pt x="3924" y="7"/>
                  </a:lnTo>
                </a:path>
              </a:pathLst>
            </a:custGeom>
            <a:noFill/>
            <a:ln w="9525" cap="flat">
              <a:solidFill>
                <a:srgbClr val="0084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0" y="0"/>
              <a:ext cx="2651081" cy="97536"/>
            </a:xfrm>
            <a:custGeom>
              <a:rect l="0" t="0" r="0" b="0"/>
              <a:pathLst>
                <a:path w="4174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  <a:path w="4174" h="153">
                  <a:moveTo>
                    <a:pt x="4021" y="76"/>
                  </a:moveTo>
                  <a:cubicBezTo>
                    <a:pt x="4021" y="34"/>
                    <a:pt x="4055" y="0"/>
                    <a:pt x="4098" y="0"/>
                  </a:cubicBezTo>
                  <a:lnTo>
                    <a:pt x="4098" y="0"/>
                  </a:lnTo>
                  <a:lnTo>
                    <a:pt x="4098" y="0"/>
                  </a:lnTo>
                  <a:lnTo>
                    <a:pt x="4098" y="0"/>
                  </a:lnTo>
                  <a:cubicBezTo>
                    <a:pt x="4140" y="0"/>
                    <a:pt x="4174" y="34"/>
                    <a:pt x="4174" y="76"/>
                  </a:cubicBezTo>
                  <a:lnTo>
                    <a:pt x="4174" y="76"/>
                  </a:lnTo>
                  <a:cubicBezTo>
                    <a:pt x="4174" y="76"/>
                    <a:pt x="4174" y="76"/>
                    <a:pt x="4174" y="76"/>
                  </a:cubicBezTo>
                  <a:lnTo>
                    <a:pt x="4174" y="76"/>
                  </a:lnTo>
                  <a:lnTo>
                    <a:pt x="4174" y="76"/>
                  </a:lnTo>
                  <a:lnTo>
                    <a:pt x="4174" y="76"/>
                  </a:lnTo>
                  <a:cubicBezTo>
                    <a:pt x="4174" y="119"/>
                    <a:pt x="4140" y="153"/>
                    <a:pt x="4098" y="153"/>
                  </a:cubicBezTo>
                  <a:lnTo>
                    <a:pt x="4098" y="153"/>
                  </a:lnTo>
                  <a:cubicBezTo>
                    <a:pt x="4055" y="153"/>
                    <a:pt x="4021" y="119"/>
                    <a:pt x="4021" y="76"/>
                  </a:cubicBezTo>
                  <a:lnTo>
                    <a:pt x="4021" y="7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2" name="group 52"/>
          <p:cNvGrpSpPr/>
          <p:nvPr/>
        </p:nvGrpSpPr>
        <p:grpSpPr>
          <a:xfrm rot="21600000">
            <a:off x="4639658" y="4350851"/>
            <a:ext cx="2651081" cy="97536"/>
            <a:chExt cx="2651081" cy="97536"/>
          </a:xfrm>
        </p:grpSpPr>
        <p:sp>
          <p:nvSpPr>
            <p:cNvPr id="180" name="path"/>
            <p:cNvSpPr/>
            <p:nvPr/>
          </p:nvSpPr>
          <p:spPr>
            <a:xfrm>
              <a:off x="61188" y="48768"/>
              <a:ext cx="2492359" cy="4740"/>
            </a:xfrm>
            <a:custGeom>
              <a:rect l="0" t="0" r="0" b="0"/>
              <a:pathLst>
                <a:path w="3924" h="7">
                  <a:moveTo>
                    <a:pt x="0" y="7"/>
                  </a:moveTo>
                  <a:lnTo>
                    <a:pt x="3924" y="0"/>
                  </a:lnTo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61179" y="44006"/>
              <a:ext cx="2492377" cy="14265"/>
            </a:xfrm>
            <a:custGeom>
              <a:rect l="0" t="0" r="0" b="0"/>
              <a:pathLst>
                <a:path w="3925" h="22">
                  <a:moveTo>
                    <a:pt x="0" y="14"/>
                  </a:moveTo>
                  <a:lnTo>
                    <a:pt x="3924" y="7"/>
                  </a:lnTo>
                </a:path>
              </a:pathLst>
            </a:custGeom>
            <a:noFill/>
            <a:ln w="9525" cap="flat">
              <a:solidFill>
                <a:srgbClr val="5196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0" y="0"/>
              <a:ext cx="2651081" cy="97536"/>
            </a:xfrm>
            <a:custGeom>
              <a:rect l="0" t="0" r="0" b="0"/>
              <a:pathLst>
                <a:path w="4174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  <a:path w="4174" h="153">
                  <a:moveTo>
                    <a:pt x="4021" y="76"/>
                  </a:moveTo>
                  <a:cubicBezTo>
                    <a:pt x="4021" y="34"/>
                    <a:pt x="4055" y="0"/>
                    <a:pt x="4098" y="0"/>
                  </a:cubicBezTo>
                  <a:lnTo>
                    <a:pt x="4098" y="0"/>
                  </a:lnTo>
                  <a:lnTo>
                    <a:pt x="4098" y="0"/>
                  </a:lnTo>
                  <a:lnTo>
                    <a:pt x="4098" y="0"/>
                  </a:lnTo>
                  <a:cubicBezTo>
                    <a:pt x="4140" y="0"/>
                    <a:pt x="4174" y="34"/>
                    <a:pt x="4174" y="76"/>
                  </a:cubicBezTo>
                  <a:lnTo>
                    <a:pt x="4174" y="76"/>
                  </a:lnTo>
                  <a:cubicBezTo>
                    <a:pt x="4174" y="76"/>
                    <a:pt x="4174" y="76"/>
                    <a:pt x="4174" y="76"/>
                  </a:cubicBezTo>
                  <a:lnTo>
                    <a:pt x="4174" y="76"/>
                  </a:lnTo>
                  <a:lnTo>
                    <a:pt x="4174" y="76"/>
                  </a:lnTo>
                  <a:lnTo>
                    <a:pt x="4174" y="76"/>
                  </a:lnTo>
                  <a:cubicBezTo>
                    <a:pt x="4174" y="119"/>
                    <a:pt x="4140" y="153"/>
                    <a:pt x="4098" y="153"/>
                  </a:cubicBezTo>
                  <a:lnTo>
                    <a:pt x="4098" y="153"/>
                  </a:lnTo>
                  <a:lnTo>
                    <a:pt x="4098" y="153"/>
                  </a:lnTo>
                  <a:lnTo>
                    <a:pt x="4098" y="153"/>
                  </a:lnTo>
                  <a:cubicBezTo>
                    <a:pt x="4055" y="153"/>
                    <a:pt x="4021" y="119"/>
                    <a:pt x="4021" y="76"/>
                  </a:cubicBezTo>
                  <a:lnTo>
                    <a:pt x="4021" y="76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4" name="group 54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183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6" name="group 56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18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8" name="group 58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19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0" name="group 60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19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2" name="group 62"/>
          <p:cNvGrpSpPr/>
          <p:nvPr/>
        </p:nvGrpSpPr>
        <p:grpSpPr>
          <a:xfrm rot="21600000">
            <a:off x="909578" y="3581228"/>
            <a:ext cx="8212095" cy="433493"/>
            <a:chExt cx="8212095" cy="433493"/>
          </a:xfrm>
        </p:grpSpPr>
        <p:sp>
          <p:nvSpPr>
            <p:cNvPr id="204" name="path"/>
            <p:cNvSpPr/>
            <p:nvPr/>
          </p:nvSpPr>
          <p:spPr>
            <a:xfrm>
              <a:off x="0" y="0"/>
              <a:ext cx="1878992" cy="433493"/>
            </a:xfrm>
            <a:custGeom>
              <a:rect l="0" t="0" r="0" b="0"/>
              <a:pathLst>
                <a:path w="2959" h="682">
                  <a:moveTo>
                    <a:pt x="0" y="0"/>
                  </a:moveTo>
                  <a:lnTo>
                    <a:pt x="895" y="0"/>
                  </a:lnTo>
                  <a:lnTo>
                    <a:pt x="1492" y="341"/>
                  </a:lnTo>
                  <a:lnTo>
                    <a:pt x="895" y="682"/>
                  </a:lnTo>
                  <a:lnTo>
                    <a:pt x="0" y="682"/>
                  </a:lnTo>
                  <a:lnTo>
                    <a:pt x="596" y="341"/>
                  </a:lnTo>
                  <a:lnTo>
                    <a:pt x="0" y="0"/>
                  </a:lnTo>
                  <a:close/>
                </a:path>
                <a:path w="2959" h="682">
                  <a:moveTo>
                    <a:pt x="746" y="0"/>
                  </a:moveTo>
                  <a:lnTo>
                    <a:pt x="1641" y="0"/>
                  </a:lnTo>
                  <a:lnTo>
                    <a:pt x="2238" y="341"/>
                  </a:lnTo>
                  <a:lnTo>
                    <a:pt x="1641" y="682"/>
                  </a:lnTo>
                  <a:lnTo>
                    <a:pt x="746" y="682"/>
                  </a:lnTo>
                  <a:lnTo>
                    <a:pt x="1342" y="341"/>
                  </a:lnTo>
                  <a:lnTo>
                    <a:pt x="746" y="0"/>
                  </a:lnTo>
                  <a:close/>
                </a:path>
                <a:path w="2959" h="682">
                  <a:moveTo>
                    <a:pt x="1466" y="0"/>
                  </a:moveTo>
                  <a:lnTo>
                    <a:pt x="2362" y="0"/>
                  </a:lnTo>
                  <a:lnTo>
                    <a:pt x="2959" y="341"/>
                  </a:lnTo>
                  <a:lnTo>
                    <a:pt x="2362" y="682"/>
                  </a:lnTo>
                  <a:lnTo>
                    <a:pt x="1466" y="682"/>
                  </a:lnTo>
                  <a:lnTo>
                    <a:pt x="2063" y="341"/>
                  </a:lnTo>
                  <a:lnTo>
                    <a:pt x="1466" y="0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2111035" y="0"/>
              <a:ext cx="1878991" cy="433493"/>
            </a:xfrm>
            <a:custGeom>
              <a:rect l="0" t="0" r="0" b="0"/>
              <a:pathLst>
                <a:path w="2959" h="682">
                  <a:moveTo>
                    <a:pt x="0" y="0"/>
                  </a:moveTo>
                  <a:lnTo>
                    <a:pt x="895" y="0"/>
                  </a:lnTo>
                  <a:lnTo>
                    <a:pt x="1492" y="341"/>
                  </a:lnTo>
                  <a:lnTo>
                    <a:pt x="895" y="682"/>
                  </a:lnTo>
                  <a:lnTo>
                    <a:pt x="0" y="682"/>
                  </a:lnTo>
                  <a:lnTo>
                    <a:pt x="596" y="341"/>
                  </a:lnTo>
                  <a:lnTo>
                    <a:pt x="0" y="0"/>
                  </a:lnTo>
                  <a:close/>
                </a:path>
                <a:path w="2959" h="682">
                  <a:moveTo>
                    <a:pt x="746" y="0"/>
                  </a:moveTo>
                  <a:lnTo>
                    <a:pt x="1641" y="0"/>
                  </a:lnTo>
                  <a:lnTo>
                    <a:pt x="2238" y="341"/>
                  </a:lnTo>
                  <a:lnTo>
                    <a:pt x="1641" y="682"/>
                  </a:lnTo>
                  <a:lnTo>
                    <a:pt x="746" y="682"/>
                  </a:lnTo>
                  <a:lnTo>
                    <a:pt x="1342" y="341"/>
                  </a:lnTo>
                  <a:lnTo>
                    <a:pt x="746" y="0"/>
                  </a:lnTo>
                  <a:close/>
                </a:path>
                <a:path w="2959" h="682">
                  <a:moveTo>
                    <a:pt x="1466" y="0"/>
                  </a:moveTo>
                  <a:lnTo>
                    <a:pt x="2362" y="0"/>
                  </a:lnTo>
                  <a:lnTo>
                    <a:pt x="2959" y="341"/>
                  </a:lnTo>
                  <a:lnTo>
                    <a:pt x="2362" y="682"/>
                  </a:lnTo>
                  <a:lnTo>
                    <a:pt x="1466" y="682"/>
                  </a:lnTo>
                  <a:lnTo>
                    <a:pt x="2063" y="341"/>
                  </a:lnTo>
                  <a:lnTo>
                    <a:pt x="1466" y="0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4222069" y="0"/>
              <a:ext cx="1878989" cy="433493"/>
            </a:xfrm>
            <a:custGeom>
              <a:rect l="0" t="0" r="0" b="0"/>
              <a:pathLst>
                <a:path w="2959" h="682">
                  <a:moveTo>
                    <a:pt x="0" y="0"/>
                  </a:moveTo>
                  <a:lnTo>
                    <a:pt x="895" y="0"/>
                  </a:lnTo>
                  <a:lnTo>
                    <a:pt x="1492" y="341"/>
                  </a:lnTo>
                  <a:lnTo>
                    <a:pt x="895" y="682"/>
                  </a:lnTo>
                  <a:lnTo>
                    <a:pt x="0" y="682"/>
                  </a:lnTo>
                  <a:lnTo>
                    <a:pt x="596" y="341"/>
                  </a:lnTo>
                  <a:lnTo>
                    <a:pt x="0" y="0"/>
                  </a:lnTo>
                  <a:close/>
                </a:path>
                <a:path w="2959" h="682">
                  <a:moveTo>
                    <a:pt x="746" y="0"/>
                  </a:moveTo>
                  <a:lnTo>
                    <a:pt x="1641" y="0"/>
                  </a:lnTo>
                  <a:lnTo>
                    <a:pt x="2238" y="341"/>
                  </a:lnTo>
                  <a:lnTo>
                    <a:pt x="1641" y="682"/>
                  </a:lnTo>
                  <a:lnTo>
                    <a:pt x="746" y="682"/>
                  </a:lnTo>
                  <a:lnTo>
                    <a:pt x="1342" y="341"/>
                  </a:lnTo>
                  <a:lnTo>
                    <a:pt x="746" y="0"/>
                  </a:lnTo>
                  <a:close/>
                </a:path>
                <a:path w="2959" h="682">
                  <a:moveTo>
                    <a:pt x="1466" y="0"/>
                  </a:moveTo>
                  <a:lnTo>
                    <a:pt x="2362" y="0"/>
                  </a:lnTo>
                  <a:lnTo>
                    <a:pt x="2959" y="341"/>
                  </a:lnTo>
                  <a:lnTo>
                    <a:pt x="2362" y="682"/>
                  </a:lnTo>
                  <a:lnTo>
                    <a:pt x="1466" y="682"/>
                  </a:lnTo>
                  <a:lnTo>
                    <a:pt x="2063" y="341"/>
                  </a:lnTo>
                  <a:lnTo>
                    <a:pt x="1466" y="0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6333102" y="0"/>
              <a:ext cx="1878992" cy="433493"/>
            </a:xfrm>
            <a:custGeom>
              <a:rect l="0" t="0" r="0" b="0"/>
              <a:pathLst>
                <a:path w="2959" h="682">
                  <a:moveTo>
                    <a:pt x="0" y="0"/>
                  </a:moveTo>
                  <a:lnTo>
                    <a:pt x="895" y="0"/>
                  </a:lnTo>
                  <a:lnTo>
                    <a:pt x="1492" y="341"/>
                  </a:lnTo>
                  <a:lnTo>
                    <a:pt x="895" y="682"/>
                  </a:lnTo>
                  <a:lnTo>
                    <a:pt x="0" y="682"/>
                  </a:lnTo>
                  <a:lnTo>
                    <a:pt x="596" y="341"/>
                  </a:lnTo>
                  <a:lnTo>
                    <a:pt x="0" y="0"/>
                  </a:lnTo>
                  <a:close/>
                </a:path>
                <a:path w="2959" h="682">
                  <a:moveTo>
                    <a:pt x="746" y="0"/>
                  </a:moveTo>
                  <a:lnTo>
                    <a:pt x="1641" y="0"/>
                  </a:lnTo>
                  <a:lnTo>
                    <a:pt x="2238" y="341"/>
                  </a:lnTo>
                  <a:lnTo>
                    <a:pt x="1641" y="682"/>
                  </a:lnTo>
                  <a:lnTo>
                    <a:pt x="746" y="682"/>
                  </a:lnTo>
                  <a:lnTo>
                    <a:pt x="1342" y="341"/>
                  </a:lnTo>
                  <a:lnTo>
                    <a:pt x="746" y="0"/>
                  </a:lnTo>
                  <a:close/>
                </a:path>
                <a:path w="2959" h="682">
                  <a:moveTo>
                    <a:pt x="1466" y="0"/>
                  </a:moveTo>
                  <a:lnTo>
                    <a:pt x="2362" y="0"/>
                  </a:lnTo>
                  <a:lnTo>
                    <a:pt x="2959" y="341"/>
                  </a:lnTo>
                  <a:lnTo>
                    <a:pt x="2362" y="682"/>
                  </a:lnTo>
                  <a:lnTo>
                    <a:pt x="1466" y="682"/>
                  </a:lnTo>
                  <a:lnTo>
                    <a:pt x="2063" y="341"/>
                  </a:lnTo>
                  <a:lnTo>
                    <a:pt x="1466" y="0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806551" y="114606"/>
              <a:ext cx="219484" cy="219483"/>
            </a:xfrm>
            <a:custGeom>
              <a:rect l="0" t="0" r="0" b="0"/>
              <a:pathLst>
                <a:path w="345" h="345">
                  <a:moveTo>
                    <a:pt x="0" y="172"/>
                  </a:moveTo>
                  <a:cubicBezTo>
                    <a:pt x="0" y="77"/>
                    <a:pt x="77" y="0"/>
                    <a:pt x="172" y="0"/>
                  </a:cubicBezTo>
                  <a:lnTo>
                    <a:pt x="172" y="0"/>
                  </a:lnTo>
                  <a:lnTo>
                    <a:pt x="172" y="0"/>
                  </a:lnTo>
                  <a:lnTo>
                    <a:pt x="172" y="0"/>
                  </a:lnTo>
                  <a:cubicBezTo>
                    <a:pt x="268" y="0"/>
                    <a:pt x="345" y="77"/>
                    <a:pt x="345" y="172"/>
                  </a:cubicBezTo>
                  <a:lnTo>
                    <a:pt x="345" y="172"/>
                  </a:lnTo>
                  <a:cubicBezTo>
                    <a:pt x="345" y="172"/>
                    <a:pt x="345" y="172"/>
                    <a:pt x="345" y="172"/>
                  </a:cubicBezTo>
                  <a:lnTo>
                    <a:pt x="345" y="172"/>
                  </a:lnTo>
                  <a:lnTo>
                    <a:pt x="345" y="172"/>
                  </a:lnTo>
                  <a:lnTo>
                    <a:pt x="345" y="172"/>
                  </a:lnTo>
                  <a:cubicBezTo>
                    <a:pt x="345" y="268"/>
                    <a:pt x="268" y="345"/>
                    <a:pt x="172" y="345"/>
                  </a:cubicBezTo>
                  <a:lnTo>
                    <a:pt x="172" y="345"/>
                  </a:lnTo>
                  <a:lnTo>
                    <a:pt x="172" y="345"/>
                  </a:lnTo>
                  <a:lnTo>
                    <a:pt x="172" y="345"/>
                  </a:lnTo>
                  <a:cubicBezTo>
                    <a:pt x="77" y="345"/>
                    <a:pt x="0" y="268"/>
                    <a:pt x="0" y="172"/>
                  </a:cubicBezTo>
                  <a:lnTo>
                    <a:pt x="0" y="172"/>
                  </a:lnTo>
                  <a:close/>
                </a:path>
              </a:pathLst>
            </a:custGeom>
            <a:solidFill>
              <a:srgbClr val="F4F7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867511" y="175567"/>
              <a:ext cx="97564" cy="97564"/>
            </a:xfrm>
            <a:custGeom>
              <a:rect l="0" t="0" r="0" b="0"/>
              <a:pathLst>
                <a:path w="153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5047597" y="94797"/>
              <a:ext cx="219484" cy="219483"/>
            </a:xfrm>
            <a:custGeom>
              <a:rect l="0" t="0" r="0" b="0"/>
              <a:pathLst>
                <a:path w="345" h="345">
                  <a:moveTo>
                    <a:pt x="0" y="172"/>
                  </a:moveTo>
                  <a:cubicBezTo>
                    <a:pt x="0" y="77"/>
                    <a:pt x="77" y="0"/>
                    <a:pt x="172" y="0"/>
                  </a:cubicBezTo>
                  <a:lnTo>
                    <a:pt x="172" y="0"/>
                  </a:lnTo>
                  <a:lnTo>
                    <a:pt x="172" y="0"/>
                  </a:lnTo>
                  <a:lnTo>
                    <a:pt x="172" y="0"/>
                  </a:lnTo>
                  <a:cubicBezTo>
                    <a:pt x="268" y="0"/>
                    <a:pt x="345" y="77"/>
                    <a:pt x="345" y="172"/>
                  </a:cubicBezTo>
                  <a:lnTo>
                    <a:pt x="345" y="172"/>
                  </a:lnTo>
                  <a:cubicBezTo>
                    <a:pt x="345" y="172"/>
                    <a:pt x="345" y="172"/>
                    <a:pt x="345" y="172"/>
                  </a:cubicBezTo>
                  <a:lnTo>
                    <a:pt x="345" y="172"/>
                  </a:lnTo>
                  <a:lnTo>
                    <a:pt x="345" y="172"/>
                  </a:lnTo>
                  <a:lnTo>
                    <a:pt x="345" y="172"/>
                  </a:lnTo>
                  <a:cubicBezTo>
                    <a:pt x="345" y="268"/>
                    <a:pt x="268" y="345"/>
                    <a:pt x="172" y="345"/>
                  </a:cubicBezTo>
                  <a:lnTo>
                    <a:pt x="172" y="345"/>
                  </a:lnTo>
                  <a:lnTo>
                    <a:pt x="172" y="345"/>
                  </a:lnTo>
                  <a:lnTo>
                    <a:pt x="172" y="345"/>
                  </a:lnTo>
                  <a:cubicBezTo>
                    <a:pt x="77" y="345"/>
                    <a:pt x="0" y="268"/>
                    <a:pt x="0" y="172"/>
                  </a:cubicBezTo>
                  <a:lnTo>
                    <a:pt x="0" y="172"/>
                  </a:lnTo>
                  <a:close/>
                </a:path>
              </a:pathLst>
            </a:custGeom>
            <a:solidFill>
              <a:srgbClr val="F4F7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path"/>
            <p:cNvSpPr/>
            <p:nvPr/>
          </p:nvSpPr>
          <p:spPr>
            <a:xfrm>
              <a:off x="5108558" y="155757"/>
              <a:ext cx="97564" cy="97563"/>
            </a:xfrm>
            <a:custGeom>
              <a:rect l="0" t="0" r="0" b="0"/>
              <a:pathLst>
                <a:path w="153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2924371" y="107003"/>
              <a:ext cx="219485" cy="219483"/>
            </a:xfrm>
            <a:custGeom>
              <a:rect l="0" t="0" r="0" b="0"/>
              <a:pathLst>
                <a:path w="345" h="345">
                  <a:moveTo>
                    <a:pt x="0" y="172"/>
                  </a:moveTo>
                  <a:cubicBezTo>
                    <a:pt x="0" y="77"/>
                    <a:pt x="77" y="0"/>
                    <a:pt x="172" y="0"/>
                  </a:cubicBezTo>
                  <a:lnTo>
                    <a:pt x="172" y="0"/>
                  </a:lnTo>
                  <a:lnTo>
                    <a:pt x="172" y="0"/>
                  </a:lnTo>
                  <a:lnTo>
                    <a:pt x="172" y="0"/>
                  </a:lnTo>
                  <a:cubicBezTo>
                    <a:pt x="268" y="0"/>
                    <a:pt x="345" y="77"/>
                    <a:pt x="345" y="172"/>
                  </a:cubicBezTo>
                  <a:lnTo>
                    <a:pt x="345" y="172"/>
                  </a:lnTo>
                  <a:cubicBezTo>
                    <a:pt x="345" y="172"/>
                    <a:pt x="345" y="172"/>
                    <a:pt x="345" y="172"/>
                  </a:cubicBezTo>
                  <a:lnTo>
                    <a:pt x="345" y="172"/>
                  </a:lnTo>
                  <a:lnTo>
                    <a:pt x="345" y="172"/>
                  </a:lnTo>
                  <a:lnTo>
                    <a:pt x="345" y="172"/>
                  </a:lnTo>
                  <a:cubicBezTo>
                    <a:pt x="345" y="268"/>
                    <a:pt x="268" y="345"/>
                    <a:pt x="172" y="345"/>
                  </a:cubicBezTo>
                  <a:lnTo>
                    <a:pt x="172" y="345"/>
                  </a:lnTo>
                  <a:lnTo>
                    <a:pt x="172" y="345"/>
                  </a:lnTo>
                  <a:lnTo>
                    <a:pt x="172" y="345"/>
                  </a:lnTo>
                  <a:cubicBezTo>
                    <a:pt x="77" y="345"/>
                    <a:pt x="0" y="268"/>
                    <a:pt x="0" y="172"/>
                  </a:cubicBezTo>
                  <a:lnTo>
                    <a:pt x="0" y="172"/>
                  </a:lnTo>
                  <a:close/>
                </a:path>
              </a:pathLst>
            </a:custGeom>
            <a:solidFill>
              <a:srgbClr val="F4F7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path"/>
            <p:cNvSpPr/>
            <p:nvPr/>
          </p:nvSpPr>
          <p:spPr>
            <a:xfrm>
              <a:off x="2985333" y="167963"/>
              <a:ext cx="97564" cy="97563"/>
            </a:xfrm>
            <a:custGeom>
              <a:rect l="0" t="0" r="0" b="0"/>
              <a:pathLst>
                <a:path w="153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7172275" y="107003"/>
              <a:ext cx="219485" cy="219483"/>
            </a:xfrm>
            <a:custGeom>
              <a:rect l="0" t="0" r="0" b="0"/>
              <a:pathLst>
                <a:path w="345" h="345">
                  <a:moveTo>
                    <a:pt x="0" y="172"/>
                  </a:moveTo>
                  <a:cubicBezTo>
                    <a:pt x="0" y="77"/>
                    <a:pt x="77" y="0"/>
                    <a:pt x="172" y="0"/>
                  </a:cubicBezTo>
                  <a:lnTo>
                    <a:pt x="172" y="0"/>
                  </a:lnTo>
                  <a:lnTo>
                    <a:pt x="172" y="0"/>
                  </a:lnTo>
                  <a:lnTo>
                    <a:pt x="172" y="0"/>
                  </a:lnTo>
                  <a:cubicBezTo>
                    <a:pt x="268" y="0"/>
                    <a:pt x="345" y="77"/>
                    <a:pt x="345" y="172"/>
                  </a:cubicBezTo>
                  <a:lnTo>
                    <a:pt x="345" y="172"/>
                  </a:lnTo>
                  <a:cubicBezTo>
                    <a:pt x="345" y="172"/>
                    <a:pt x="345" y="172"/>
                    <a:pt x="345" y="172"/>
                  </a:cubicBezTo>
                  <a:lnTo>
                    <a:pt x="345" y="172"/>
                  </a:lnTo>
                  <a:lnTo>
                    <a:pt x="345" y="172"/>
                  </a:lnTo>
                  <a:lnTo>
                    <a:pt x="345" y="172"/>
                  </a:lnTo>
                  <a:cubicBezTo>
                    <a:pt x="345" y="268"/>
                    <a:pt x="268" y="345"/>
                    <a:pt x="172" y="345"/>
                  </a:cubicBezTo>
                  <a:lnTo>
                    <a:pt x="172" y="345"/>
                  </a:lnTo>
                  <a:lnTo>
                    <a:pt x="172" y="345"/>
                  </a:lnTo>
                  <a:lnTo>
                    <a:pt x="172" y="345"/>
                  </a:lnTo>
                  <a:cubicBezTo>
                    <a:pt x="77" y="345"/>
                    <a:pt x="0" y="268"/>
                    <a:pt x="0" y="172"/>
                  </a:cubicBezTo>
                  <a:lnTo>
                    <a:pt x="0" y="172"/>
                  </a:lnTo>
                  <a:close/>
                </a:path>
              </a:pathLst>
            </a:custGeom>
            <a:solidFill>
              <a:srgbClr val="F4F7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path"/>
            <p:cNvSpPr/>
            <p:nvPr/>
          </p:nvSpPr>
          <p:spPr>
            <a:xfrm>
              <a:off x="7233235" y="167963"/>
              <a:ext cx="97566" cy="97563"/>
            </a:xfrm>
            <a:custGeom>
              <a:rect l="0" t="0" r="0" b="0"/>
              <a:pathLst>
                <a:path w="153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lnTo>
                    <a:pt x="76" y="153"/>
                  </a:ln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16" name="textbox 216"/>
          <p:cNvSpPr/>
          <p:nvPr/>
        </p:nvSpPr>
        <p:spPr>
          <a:xfrm>
            <a:off x="526264" y="4404450"/>
            <a:ext cx="2653029" cy="12960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954"/>
              </a:lnSpc>
            </a:pPr>
            <a:endParaRPr lang="Arial" altLang="Arial" sz="100"/>
          </a:p>
          <a:p>
            <a:pPr marL="15519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收集资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料</a:t>
            </a:r>
            <a:endParaRPr lang="Microsoft YaHei" altLang="Microsoft YaHei" sz="2300"/>
          </a:p>
          <a:p>
            <a:pPr algn="l" rtl="0" eaLnBrk="0">
              <a:lnSpc>
                <a:spcPct val="105000"/>
              </a:lnSpc>
            </a:pPr>
            <a:endParaRPr lang="Arial" altLang="Arial" sz="700"/>
          </a:p>
          <a:p>
            <a:pPr marL="12700" indent="4952" algn="l" rtl="0" eaLnBrk="0">
              <a:lnSpc>
                <a:spcPct val="122000"/>
              </a:lnSpc>
              <a:spcBef>
                <a:spcPts val="7"/>
              </a:spcBef>
            </a:pP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收集工程结算所需的各种资料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合同文件、工程图纸、现  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场勘查记录等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17" name="textbox 217"/>
          <p:cNvSpPr/>
          <p:nvPr/>
        </p:nvSpPr>
        <p:spPr>
          <a:xfrm>
            <a:off x="8997388" y="4404155"/>
            <a:ext cx="2653029" cy="12706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771"/>
              </a:lnSpc>
            </a:pPr>
            <a:endParaRPr lang="Arial" altLang="Arial" sz="100"/>
          </a:p>
          <a:p>
            <a:pPr marL="13071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结算审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</a:t>
            </a:r>
            <a:endParaRPr lang="Microsoft YaHei" altLang="Microsoft YaHei" sz="2300"/>
          </a:p>
          <a:p>
            <a:pPr algn="l" rtl="0" eaLnBrk="0">
              <a:lnSpc>
                <a:spcPct val="113000"/>
              </a:lnSpc>
            </a:pPr>
            <a:endParaRPr lang="Arial" altLang="Arial" sz="500"/>
          </a:p>
          <a:p>
            <a:pPr marL="12890" indent="-190" algn="l" rtl="0" eaLnBrk="0">
              <a:lnSpc>
                <a:spcPct val="122000"/>
              </a:lnSpc>
              <a:spcBef>
                <a:spcPts val="1"/>
              </a:spcBef>
            </a:pP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在工程量、单价审核的基础上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对整个工程的结算进行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核，  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得出最终的审计结果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18" name="textbox 218"/>
          <p:cNvSpPr/>
          <p:nvPr/>
        </p:nvSpPr>
        <p:spPr>
          <a:xfrm>
            <a:off x="2602064" y="1533802"/>
            <a:ext cx="2499995" cy="1265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822"/>
              </a:lnSpc>
            </a:pPr>
            <a:endParaRPr lang="Arial" altLang="Arial" sz="100"/>
          </a:p>
          <a:p>
            <a:pPr marL="13766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现场勘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</a:t>
            </a:r>
            <a:endParaRPr lang="Microsoft YaHei" altLang="Microsoft YaHei" sz="2300"/>
          </a:p>
          <a:p>
            <a:pPr algn="l" rtl="0" eaLnBrk="0">
              <a:lnSpc>
                <a:spcPct val="108000"/>
              </a:lnSpc>
            </a:pPr>
            <a:endParaRPr lang="Arial" altLang="Arial" sz="500"/>
          </a:p>
          <a:p>
            <a:pPr marL="13080" indent="-380" algn="l" rtl="0" eaLnBrk="0">
              <a:lnSpc>
                <a:spcPct val="122000"/>
              </a:lnSpc>
              <a:spcBef>
                <a:spcPts val="1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对施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工现场进行实地勘查，核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实工程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实际施工情况，解决争 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议问题。</a:t>
            </a:r>
            <a:endParaRPr lang="Microsoft YaHei" altLang="Microsoft YaHei" sz="1500"/>
          </a:p>
        </p:txBody>
      </p:sp>
      <p:sp>
        <p:nvSpPr>
          <p:cNvPr id="219" name="textbox 219"/>
          <p:cNvSpPr/>
          <p:nvPr/>
        </p:nvSpPr>
        <p:spPr>
          <a:xfrm>
            <a:off x="4699209" y="4405336"/>
            <a:ext cx="2653664" cy="10210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269"/>
              </a:lnSpc>
            </a:pPr>
            <a:endParaRPr lang="Arial" altLang="Arial" sz="100"/>
          </a:p>
          <a:p>
            <a:pPr marL="17605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工程量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审核</a:t>
            </a:r>
            <a:endParaRPr lang="Microsoft YaHei" altLang="Microsoft YaHei" sz="2300"/>
          </a:p>
          <a:p>
            <a:pPr algn="l" rtl="0" eaLnBrk="0">
              <a:lnSpc>
                <a:spcPct val="110000"/>
              </a:lnSpc>
            </a:pPr>
            <a:endParaRPr lang="Arial" altLang="Arial" sz="700"/>
          </a:p>
          <a:p>
            <a:pPr marL="20510" indent="-7810" algn="l" rtl="0" eaLnBrk="0">
              <a:lnSpc>
                <a:spcPct val="122000"/>
              </a:lnSpc>
              <a:spcBef>
                <a:spcPts val="3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对施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工单位上报的工程量进行   </a:t>
            </a: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审核，确保工程量真实、准确。</a:t>
            </a:r>
            <a:endParaRPr lang="Microsoft YaHei" altLang="Microsoft YaHei" sz="1500"/>
          </a:p>
        </p:txBody>
      </p:sp>
      <p:sp>
        <p:nvSpPr>
          <p:cNvPr id="220" name="textbox 220"/>
          <p:cNvSpPr/>
          <p:nvPr/>
        </p:nvSpPr>
        <p:spPr>
          <a:xfrm>
            <a:off x="6869385" y="1521019"/>
            <a:ext cx="2499995" cy="10039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275"/>
              </a:lnSpc>
            </a:pPr>
            <a:endParaRPr lang="Arial" altLang="Arial" sz="100"/>
          </a:p>
          <a:p>
            <a:pPr marL="15538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单价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</a:t>
            </a:r>
            <a:endParaRPr lang="Microsoft YaHei" altLang="Microsoft YaHei" sz="2300"/>
          </a:p>
          <a:p>
            <a:pPr algn="l" rtl="0" eaLnBrk="0">
              <a:lnSpc>
                <a:spcPct val="105000"/>
              </a:lnSpc>
            </a:pPr>
            <a:endParaRPr lang="Arial" altLang="Arial" sz="600"/>
          </a:p>
          <a:p>
            <a:pPr marL="12890" indent="-190" algn="l" rtl="0" eaLnBrk="0">
              <a:lnSpc>
                <a:spcPct val="12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对施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工单位上报的单价进行审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核，确保单价合理、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规。</a:t>
            </a:r>
            <a:endParaRPr lang="Microsoft YaHei" altLang="Microsoft YaHei" sz="1500"/>
          </a:p>
        </p:txBody>
      </p:sp>
      <p:sp>
        <p:nvSpPr>
          <p:cNvPr id="221" name="textbox 221"/>
          <p:cNvSpPr/>
          <p:nvPr/>
        </p:nvSpPr>
        <p:spPr>
          <a:xfrm>
            <a:off x="442263" y="318468"/>
            <a:ext cx="2313304" cy="505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3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4"/>
              </a:spcBef>
              <a:tabLst>
                <a:tab pos="795019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审计流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</a:t>
            </a:r>
            <a:endParaRPr lang="Microsoft YaHei" altLang="Microsoft YaHei" sz="3000"/>
          </a:p>
        </p:txBody>
      </p:sp>
      <p:grpSp>
        <p:nvGrpSpPr>
          <p:cNvPr id="64" name="group 6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2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6" name="group 66"/>
          <p:cNvGrpSpPr/>
          <p:nvPr/>
        </p:nvGrpSpPr>
        <p:grpSpPr>
          <a:xfrm rot="21600000">
            <a:off x="9353715" y="3581228"/>
            <a:ext cx="1878992" cy="433493"/>
            <a:chExt cx="1878992" cy="433493"/>
          </a:xfrm>
        </p:grpSpPr>
        <p:sp>
          <p:nvSpPr>
            <p:cNvPr id="242" name="path"/>
            <p:cNvSpPr/>
            <p:nvPr/>
          </p:nvSpPr>
          <p:spPr>
            <a:xfrm>
              <a:off x="0" y="0"/>
              <a:ext cx="1878992" cy="433493"/>
            </a:xfrm>
            <a:custGeom>
              <a:rect l="0" t="0" r="0" b="0"/>
              <a:pathLst>
                <a:path w="2959" h="682">
                  <a:moveTo>
                    <a:pt x="0" y="0"/>
                  </a:moveTo>
                  <a:lnTo>
                    <a:pt x="895" y="0"/>
                  </a:lnTo>
                  <a:lnTo>
                    <a:pt x="1492" y="341"/>
                  </a:lnTo>
                  <a:lnTo>
                    <a:pt x="895" y="682"/>
                  </a:lnTo>
                  <a:lnTo>
                    <a:pt x="0" y="682"/>
                  </a:lnTo>
                  <a:lnTo>
                    <a:pt x="596" y="341"/>
                  </a:lnTo>
                  <a:lnTo>
                    <a:pt x="0" y="0"/>
                  </a:lnTo>
                  <a:close/>
                </a:path>
                <a:path w="2959" h="682">
                  <a:moveTo>
                    <a:pt x="746" y="0"/>
                  </a:moveTo>
                  <a:lnTo>
                    <a:pt x="1641" y="0"/>
                  </a:lnTo>
                  <a:lnTo>
                    <a:pt x="2238" y="341"/>
                  </a:lnTo>
                  <a:lnTo>
                    <a:pt x="1641" y="682"/>
                  </a:lnTo>
                  <a:lnTo>
                    <a:pt x="746" y="682"/>
                  </a:lnTo>
                  <a:lnTo>
                    <a:pt x="1342" y="341"/>
                  </a:lnTo>
                  <a:lnTo>
                    <a:pt x="746" y="0"/>
                  </a:lnTo>
                  <a:close/>
                </a:path>
                <a:path w="2959" h="682">
                  <a:moveTo>
                    <a:pt x="1466" y="0"/>
                  </a:moveTo>
                  <a:lnTo>
                    <a:pt x="2362" y="0"/>
                  </a:lnTo>
                  <a:lnTo>
                    <a:pt x="2959" y="341"/>
                  </a:lnTo>
                  <a:lnTo>
                    <a:pt x="2362" y="682"/>
                  </a:lnTo>
                  <a:lnTo>
                    <a:pt x="1466" y="682"/>
                  </a:lnTo>
                  <a:lnTo>
                    <a:pt x="2063" y="341"/>
                  </a:lnTo>
                  <a:lnTo>
                    <a:pt x="1466" y="0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3" name="path"/>
            <p:cNvSpPr/>
            <p:nvPr/>
          </p:nvSpPr>
          <p:spPr>
            <a:xfrm>
              <a:off x="807550" y="99974"/>
              <a:ext cx="219487" cy="219484"/>
            </a:xfrm>
            <a:custGeom>
              <a:rect l="0" t="0" r="0" b="0"/>
              <a:pathLst>
                <a:path w="345" h="345">
                  <a:moveTo>
                    <a:pt x="0" y="172"/>
                  </a:moveTo>
                  <a:cubicBezTo>
                    <a:pt x="0" y="77"/>
                    <a:pt x="77" y="0"/>
                    <a:pt x="172" y="0"/>
                  </a:cubicBezTo>
                  <a:lnTo>
                    <a:pt x="172" y="0"/>
                  </a:lnTo>
                  <a:lnTo>
                    <a:pt x="172" y="0"/>
                  </a:lnTo>
                  <a:lnTo>
                    <a:pt x="172" y="0"/>
                  </a:lnTo>
                  <a:cubicBezTo>
                    <a:pt x="268" y="0"/>
                    <a:pt x="345" y="77"/>
                    <a:pt x="345" y="172"/>
                  </a:cubicBezTo>
                  <a:lnTo>
                    <a:pt x="345" y="172"/>
                  </a:lnTo>
                  <a:cubicBezTo>
                    <a:pt x="345" y="172"/>
                    <a:pt x="345" y="172"/>
                    <a:pt x="345" y="172"/>
                  </a:cubicBezTo>
                  <a:lnTo>
                    <a:pt x="345" y="172"/>
                  </a:lnTo>
                  <a:lnTo>
                    <a:pt x="345" y="172"/>
                  </a:lnTo>
                  <a:lnTo>
                    <a:pt x="345" y="172"/>
                  </a:lnTo>
                  <a:cubicBezTo>
                    <a:pt x="345" y="268"/>
                    <a:pt x="268" y="345"/>
                    <a:pt x="172" y="345"/>
                  </a:cubicBezTo>
                  <a:lnTo>
                    <a:pt x="172" y="345"/>
                  </a:lnTo>
                  <a:lnTo>
                    <a:pt x="172" y="345"/>
                  </a:lnTo>
                  <a:lnTo>
                    <a:pt x="172" y="345"/>
                  </a:lnTo>
                  <a:cubicBezTo>
                    <a:pt x="77" y="345"/>
                    <a:pt x="0" y="268"/>
                    <a:pt x="0" y="172"/>
                  </a:cubicBezTo>
                  <a:lnTo>
                    <a:pt x="0" y="172"/>
                  </a:lnTo>
                  <a:close/>
                </a:path>
              </a:pathLst>
            </a:custGeom>
            <a:solidFill>
              <a:srgbClr val="F4F7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4" name="path"/>
            <p:cNvSpPr/>
            <p:nvPr/>
          </p:nvSpPr>
          <p:spPr>
            <a:xfrm>
              <a:off x="868509" y="160933"/>
              <a:ext cx="97566" cy="97564"/>
            </a:xfrm>
            <a:custGeom>
              <a:rect l="0" t="0" r="0" b="0"/>
              <a:pathLst>
                <a:path w="153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lnTo>
                    <a:pt x="76" y="153"/>
                  </a:ln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45" name="rect"/>
          <p:cNvSpPr/>
          <p:nvPr/>
        </p:nvSpPr>
        <p:spPr>
          <a:xfrm>
            <a:off x="3934168" y="3835634"/>
            <a:ext cx="19050" cy="1284762"/>
          </a:xfrm>
          <a:prstGeom prst="rect">
            <a:avLst/>
          </a:pr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8" name="group 68"/>
          <p:cNvGrpSpPr/>
          <p:nvPr/>
        </p:nvGrpSpPr>
        <p:grpSpPr>
          <a:xfrm rot="21600000">
            <a:off x="3560106" y="5063732"/>
            <a:ext cx="742789" cy="742789"/>
            <a:chExt cx="742789" cy="742789"/>
          </a:xfrm>
        </p:grpSpPr>
        <p:sp>
          <p:nvSpPr>
            <p:cNvPr id="246" name="path"/>
            <p:cNvSpPr/>
            <p:nvPr/>
          </p:nvSpPr>
          <p:spPr>
            <a:xfrm>
              <a:off x="0" y="0"/>
              <a:ext cx="742789" cy="742789"/>
            </a:xfrm>
            <a:custGeom>
              <a:rect l="0" t="0" r="0" b="0"/>
              <a:pathLst>
                <a:path w="1169" h="1169">
                  <a:moveTo>
                    <a:pt x="0" y="584"/>
                  </a:moveTo>
                  <a:cubicBezTo>
                    <a:pt x="0" y="261"/>
                    <a:pt x="261" y="0"/>
                    <a:pt x="584" y="0"/>
                  </a:cubicBezTo>
                  <a:lnTo>
                    <a:pt x="584" y="0"/>
                  </a:lnTo>
                  <a:lnTo>
                    <a:pt x="584" y="0"/>
                  </a:lnTo>
                  <a:lnTo>
                    <a:pt x="584" y="0"/>
                  </a:lnTo>
                  <a:cubicBezTo>
                    <a:pt x="907" y="0"/>
                    <a:pt x="1169" y="261"/>
                    <a:pt x="1169" y="584"/>
                  </a:cubicBezTo>
                  <a:lnTo>
                    <a:pt x="1169" y="584"/>
                  </a:lnTo>
                  <a:cubicBezTo>
                    <a:pt x="1169" y="584"/>
                    <a:pt x="1169" y="584"/>
                    <a:pt x="1169" y="584"/>
                  </a:cubicBezTo>
                  <a:lnTo>
                    <a:pt x="1169" y="584"/>
                  </a:lnTo>
                  <a:lnTo>
                    <a:pt x="1169" y="584"/>
                  </a:lnTo>
                  <a:lnTo>
                    <a:pt x="1169" y="584"/>
                  </a:lnTo>
                  <a:cubicBezTo>
                    <a:pt x="1169" y="907"/>
                    <a:pt x="907" y="1169"/>
                    <a:pt x="584" y="1169"/>
                  </a:cubicBezTo>
                  <a:lnTo>
                    <a:pt x="584" y="1169"/>
                  </a:lnTo>
                  <a:cubicBezTo>
                    <a:pt x="261" y="1169"/>
                    <a:pt x="0" y="907"/>
                    <a:pt x="0" y="584"/>
                  </a:cubicBezTo>
                  <a:lnTo>
                    <a:pt x="0" y="584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7" name="path"/>
            <p:cNvSpPr/>
            <p:nvPr/>
          </p:nvSpPr>
          <p:spPr>
            <a:xfrm>
              <a:off x="225078" y="219421"/>
              <a:ext cx="355387" cy="355387"/>
            </a:xfrm>
            <a:custGeom>
              <a:rect l="0" t="0" r="0" b="0"/>
              <a:pathLst>
                <a:path w="559" h="559">
                  <a:moveTo>
                    <a:pt x="214" y="335"/>
                  </a:moveTo>
                  <a:lnTo>
                    <a:pt x="55" y="335"/>
                  </a:lnTo>
                  <a:lnTo>
                    <a:pt x="55" y="559"/>
                  </a:lnTo>
                  <a:lnTo>
                    <a:pt x="0" y="559"/>
                  </a:lnTo>
                  <a:lnTo>
                    <a:pt x="0" y="0"/>
                  </a:lnTo>
                  <a:lnTo>
                    <a:pt x="335" y="0"/>
                  </a:lnTo>
                  <a:lnTo>
                    <a:pt x="345" y="55"/>
                  </a:lnTo>
                  <a:lnTo>
                    <a:pt x="559" y="55"/>
                  </a:lnTo>
                  <a:lnTo>
                    <a:pt x="475" y="223"/>
                  </a:lnTo>
                  <a:lnTo>
                    <a:pt x="559" y="391"/>
                  </a:lnTo>
                  <a:lnTo>
                    <a:pt x="223" y="391"/>
                  </a:lnTo>
                  <a:lnTo>
                    <a:pt x="214" y="335"/>
                  </a:lnTo>
                  <a:close/>
                </a:path>
              </a:pathLst>
            </a:custGeom>
            <a:solidFill>
              <a:srgbClr val="F4F7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48" name="rect"/>
          <p:cNvSpPr/>
          <p:nvPr/>
        </p:nvSpPr>
        <p:spPr>
          <a:xfrm>
            <a:off x="8182075" y="3822283"/>
            <a:ext cx="19050" cy="1284763"/>
          </a:xfrm>
          <a:prstGeom prst="rect">
            <a:avLst/>
          </a:pr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70" name="group 70"/>
          <p:cNvGrpSpPr/>
          <p:nvPr/>
        </p:nvGrpSpPr>
        <p:grpSpPr>
          <a:xfrm rot="21600000">
            <a:off x="7820205" y="5063732"/>
            <a:ext cx="742788" cy="742789"/>
            <a:chExt cx="742788" cy="742789"/>
          </a:xfrm>
        </p:grpSpPr>
        <p:sp>
          <p:nvSpPr>
            <p:cNvPr id="249" name="path"/>
            <p:cNvSpPr/>
            <p:nvPr/>
          </p:nvSpPr>
          <p:spPr>
            <a:xfrm>
              <a:off x="0" y="0"/>
              <a:ext cx="742788" cy="742789"/>
            </a:xfrm>
            <a:custGeom>
              <a:rect l="0" t="0" r="0" b="0"/>
              <a:pathLst>
                <a:path w="1169" h="1169">
                  <a:moveTo>
                    <a:pt x="0" y="584"/>
                  </a:moveTo>
                  <a:cubicBezTo>
                    <a:pt x="0" y="261"/>
                    <a:pt x="261" y="0"/>
                    <a:pt x="584" y="0"/>
                  </a:cubicBezTo>
                  <a:lnTo>
                    <a:pt x="584" y="0"/>
                  </a:lnTo>
                  <a:lnTo>
                    <a:pt x="584" y="0"/>
                  </a:lnTo>
                  <a:lnTo>
                    <a:pt x="584" y="0"/>
                  </a:lnTo>
                  <a:cubicBezTo>
                    <a:pt x="907" y="0"/>
                    <a:pt x="1169" y="261"/>
                    <a:pt x="1169" y="584"/>
                  </a:cubicBezTo>
                  <a:lnTo>
                    <a:pt x="1169" y="584"/>
                  </a:lnTo>
                  <a:cubicBezTo>
                    <a:pt x="1169" y="584"/>
                    <a:pt x="1169" y="584"/>
                    <a:pt x="1169" y="584"/>
                  </a:cubicBezTo>
                  <a:lnTo>
                    <a:pt x="1169" y="584"/>
                  </a:lnTo>
                  <a:lnTo>
                    <a:pt x="1169" y="584"/>
                  </a:lnTo>
                  <a:lnTo>
                    <a:pt x="1169" y="584"/>
                  </a:lnTo>
                  <a:cubicBezTo>
                    <a:pt x="1169" y="907"/>
                    <a:pt x="907" y="1169"/>
                    <a:pt x="584" y="1169"/>
                  </a:cubicBezTo>
                  <a:lnTo>
                    <a:pt x="584" y="1169"/>
                  </a:lnTo>
                  <a:cubicBezTo>
                    <a:pt x="261" y="1169"/>
                    <a:pt x="0" y="907"/>
                    <a:pt x="0" y="584"/>
                  </a:cubicBezTo>
                  <a:lnTo>
                    <a:pt x="0" y="584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0" name="path"/>
            <p:cNvSpPr/>
            <p:nvPr/>
          </p:nvSpPr>
          <p:spPr>
            <a:xfrm>
              <a:off x="96905" y="213461"/>
              <a:ext cx="539167" cy="313121"/>
            </a:xfrm>
            <a:custGeom>
              <a:rect l="0" t="0" r="0" b="0"/>
              <a:pathLst>
                <a:path w="849" h="492">
                  <a:moveTo>
                    <a:pt x="657" y="278"/>
                  </a:moveTo>
                  <a:cubicBezTo>
                    <a:pt x="657" y="278"/>
                    <a:pt x="565" y="183"/>
                    <a:pt x="437" y="183"/>
                  </a:cubicBezTo>
                  <a:lnTo>
                    <a:pt x="437" y="183"/>
                  </a:lnTo>
                  <a:cubicBezTo>
                    <a:pt x="313" y="183"/>
                    <a:pt x="189" y="278"/>
                    <a:pt x="189" y="278"/>
                  </a:cubicBezTo>
                  <a:lnTo>
                    <a:pt x="189" y="278"/>
                  </a:lnTo>
                  <a:lnTo>
                    <a:pt x="120" y="249"/>
                  </a:lnTo>
                  <a:lnTo>
                    <a:pt x="120" y="333"/>
                  </a:lnTo>
                  <a:lnTo>
                    <a:pt x="120" y="333"/>
                  </a:lnTo>
                  <a:cubicBezTo>
                    <a:pt x="131" y="337"/>
                    <a:pt x="139" y="347"/>
                    <a:pt x="139" y="359"/>
                  </a:cubicBezTo>
                  <a:lnTo>
                    <a:pt x="139" y="359"/>
                  </a:lnTo>
                  <a:cubicBezTo>
                    <a:pt x="139" y="372"/>
                    <a:pt x="131" y="382"/>
                    <a:pt x="120" y="385"/>
                  </a:cubicBezTo>
                  <a:lnTo>
                    <a:pt x="120" y="385"/>
                  </a:lnTo>
                  <a:lnTo>
                    <a:pt x="140" y="442"/>
                  </a:lnTo>
                  <a:lnTo>
                    <a:pt x="80" y="442"/>
                  </a:lnTo>
                  <a:lnTo>
                    <a:pt x="101" y="385"/>
                  </a:lnTo>
                  <a:lnTo>
                    <a:pt x="101" y="385"/>
                  </a:lnTo>
                  <a:cubicBezTo>
                    <a:pt x="91" y="381"/>
                    <a:pt x="84" y="371"/>
                    <a:pt x="84" y="359"/>
                  </a:cubicBezTo>
                  <a:lnTo>
                    <a:pt x="84" y="359"/>
                  </a:lnTo>
                  <a:cubicBezTo>
                    <a:pt x="84" y="348"/>
                    <a:pt x="91" y="338"/>
                    <a:pt x="100" y="334"/>
                  </a:cubicBezTo>
                  <a:lnTo>
                    <a:pt x="100" y="334"/>
                  </a:lnTo>
                  <a:lnTo>
                    <a:pt x="100" y="240"/>
                  </a:lnTo>
                  <a:lnTo>
                    <a:pt x="0" y="198"/>
                  </a:lnTo>
                  <a:lnTo>
                    <a:pt x="442" y="0"/>
                  </a:lnTo>
                  <a:lnTo>
                    <a:pt x="849" y="201"/>
                  </a:lnTo>
                  <a:lnTo>
                    <a:pt x="657" y="278"/>
                  </a:lnTo>
                  <a:close/>
                  <a:moveTo>
                    <a:pt x="432" y="231"/>
                  </a:moveTo>
                  <a:cubicBezTo>
                    <a:pt x="561" y="231"/>
                    <a:pt x="623" y="299"/>
                    <a:pt x="623" y="299"/>
                  </a:cubicBezTo>
                  <a:lnTo>
                    <a:pt x="623" y="299"/>
                  </a:lnTo>
                  <a:lnTo>
                    <a:pt x="623" y="440"/>
                  </a:lnTo>
                  <a:lnTo>
                    <a:pt x="623" y="440"/>
                  </a:lnTo>
                  <a:cubicBezTo>
                    <a:pt x="623" y="440"/>
                    <a:pt x="558" y="493"/>
                    <a:pt x="422" y="493"/>
                  </a:cubicBezTo>
                  <a:lnTo>
                    <a:pt x="422" y="493"/>
                  </a:lnTo>
                  <a:cubicBezTo>
                    <a:pt x="286" y="493"/>
                    <a:pt x="241" y="440"/>
                    <a:pt x="241" y="440"/>
                  </a:cubicBezTo>
                  <a:lnTo>
                    <a:pt x="241" y="440"/>
                  </a:lnTo>
                  <a:lnTo>
                    <a:pt x="241" y="299"/>
                  </a:lnTo>
                  <a:lnTo>
                    <a:pt x="241" y="299"/>
                  </a:lnTo>
                  <a:cubicBezTo>
                    <a:pt x="241" y="299"/>
                    <a:pt x="304" y="231"/>
                    <a:pt x="432" y="231"/>
                  </a:cubicBezTo>
                  <a:moveTo>
                    <a:pt x="430" y="462"/>
                  </a:moveTo>
                  <a:cubicBezTo>
                    <a:pt x="519" y="462"/>
                    <a:pt x="591" y="444"/>
                    <a:pt x="591" y="422"/>
                  </a:cubicBezTo>
                  <a:lnTo>
                    <a:pt x="591" y="422"/>
                  </a:lnTo>
                  <a:cubicBezTo>
                    <a:pt x="591" y="400"/>
                    <a:pt x="519" y="382"/>
                    <a:pt x="430" y="382"/>
                  </a:cubicBezTo>
                  <a:lnTo>
                    <a:pt x="430" y="382"/>
                  </a:lnTo>
                  <a:cubicBezTo>
                    <a:pt x="341" y="382"/>
                    <a:pt x="269" y="400"/>
                    <a:pt x="269" y="422"/>
                  </a:cubicBezTo>
                  <a:lnTo>
                    <a:pt x="269" y="422"/>
                  </a:lnTo>
                  <a:cubicBezTo>
                    <a:pt x="269" y="444"/>
                    <a:pt x="341" y="462"/>
                    <a:pt x="430" y="462"/>
                  </a:cubicBezTo>
                </a:path>
              </a:pathLst>
            </a:custGeom>
            <a:solidFill>
              <a:srgbClr val="F4F7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51" name="rect"/>
          <p:cNvSpPr/>
          <p:nvPr/>
        </p:nvSpPr>
        <p:spPr>
          <a:xfrm>
            <a:off x="10256083" y="2571731"/>
            <a:ext cx="19050" cy="961926"/>
          </a:xfrm>
          <a:prstGeom prst="rect">
            <a:avLst/>
          </a:pr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72" name="group 72"/>
          <p:cNvGrpSpPr/>
          <p:nvPr/>
        </p:nvGrpSpPr>
        <p:grpSpPr>
          <a:xfrm rot="21600000">
            <a:off x="9900598" y="1852615"/>
            <a:ext cx="742789" cy="742788"/>
            <a:chExt cx="742789" cy="742788"/>
          </a:xfrm>
        </p:grpSpPr>
        <p:sp>
          <p:nvSpPr>
            <p:cNvPr id="252" name="path"/>
            <p:cNvSpPr/>
            <p:nvPr/>
          </p:nvSpPr>
          <p:spPr>
            <a:xfrm>
              <a:off x="0" y="0"/>
              <a:ext cx="742789" cy="742788"/>
            </a:xfrm>
            <a:custGeom>
              <a:rect l="0" t="0" r="0" b="0"/>
              <a:pathLst>
                <a:path w="1169" h="1169">
                  <a:moveTo>
                    <a:pt x="0" y="584"/>
                  </a:moveTo>
                  <a:cubicBezTo>
                    <a:pt x="0" y="261"/>
                    <a:pt x="261" y="0"/>
                    <a:pt x="584" y="0"/>
                  </a:cubicBezTo>
                  <a:lnTo>
                    <a:pt x="584" y="0"/>
                  </a:lnTo>
                  <a:lnTo>
                    <a:pt x="584" y="0"/>
                  </a:lnTo>
                  <a:lnTo>
                    <a:pt x="584" y="0"/>
                  </a:lnTo>
                  <a:cubicBezTo>
                    <a:pt x="907" y="0"/>
                    <a:pt x="1169" y="261"/>
                    <a:pt x="1169" y="584"/>
                  </a:cubicBezTo>
                  <a:lnTo>
                    <a:pt x="1169" y="584"/>
                  </a:lnTo>
                  <a:cubicBezTo>
                    <a:pt x="1169" y="584"/>
                    <a:pt x="1169" y="584"/>
                    <a:pt x="1169" y="584"/>
                  </a:cubicBezTo>
                  <a:lnTo>
                    <a:pt x="1169" y="584"/>
                  </a:lnTo>
                  <a:lnTo>
                    <a:pt x="1169" y="584"/>
                  </a:lnTo>
                  <a:lnTo>
                    <a:pt x="1169" y="584"/>
                  </a:lnTo>
                  <a:cubicBezTo>
                    <a:pt x="1169" y="907"/>
                    <a:pt x="907" y="1169"/>
                    <a:pt x="584" y="1169"/>
                  </a:cubicBezTo>
                  <a:lnTo>
                    <a:pt x="584" y="1169"/>
                  </a:lnTo>
                  <a:lnTo>
                    <a:pt x="584" y="1169"/>
                  </a:lnTo>
                  <a:lnTo>
                    <a:pt x="584" y="1169"/>
                  </a:lnTo>
                  <a:cubicBezTo>
                    <a:pt x="261" y="1169"/>
                    <a:pt x="0" y="907"/>
                    <a:pt x="0" y="584"/>
                  </a:cubicBezTo>
                  <a:lnTo>
                    <a:pt x="0" y="584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3" name="path"/>
            <p:cNvSpPr/>
            <p:nvPr/>
          </p:nvSpPr>
          <p:spPr>
            <a:xfrm>
              <a:off x="175221" y="211817"/>
              <a:ext cx="383874" cy="335888"/>
            </a:xfrm>
            <a:custGeom>
              <a:rect l="0" t="0" r="0" b="0"/>
              <a:pathLst>
                <a:path w="604" h="528">
                  <a:moveTo>
                    <a:pt x="0" y="377"/>
                  </a:moveTo>
                  <a:lnTo>
                    <a:pt x="302" y="453"/>
                  </a:lnTo>
                  <a:lnTo>
                    <a:pt x="604" y="377"/>
                  </a:lnTo>
                  <a:lnTo>
                    <a:pt x="604" y="453"/>
                  </a:lnTo>
                  <a:lnTo>
                    <a:pt x="302" y="528"/>
                  </a:lnTo>
                  <a:lnTo>
                    <a:pt x="0" y="453"/>
                  </a:lnTo>
                  <a:lnTo>
                    <a:pt x="0" y="377"/>
                  </a:lnTo>
                  <a:close/>
                  <a:moveTo>
                    <a:pt x="0" y="226"/>
                  </a:moveTo>
                  <a:lnTo>
                    <a:pt x="302" y="302"/>
                  </a:lnTo>
                  <a:lnTo>
                    <a:pt x="604" y="226"/>
                  </a:lnTo>
                  <a:lnTo>
                    <a:pt x="604" y="302"/>
                  </a:lnTo>
                  <a:lnTo>
                    <a:pt x="302" y="377"/>
                  </a:lnTo>
                  <a:lnTo>
                    <a:pt x="0" y="302"/>
                  </a:lnTo>
                  <a:lnTo>
                    <a:pt x="0" y="226"/>
                  </a:lnTo>
                  <a:close/>
                  <a:moveTo>
                    <a:pt x="0" y="75"/>
                  </a:moveTo>
                  <a:lnTo>
                    <a:pt x="302" y="0"/>
                  </a:lnTo>
                  <a:lnTo>
                    <a:pt x="604" y="75"/>
                  </a:lnTo>
                  <a:lnTo>
                    <a:pt x="604" y="151"/>
                  </a:lnTo>
                  <a:lnTo>
                    <a:pt x="302" y="226"/>
                  </a:lnTo>
                  <a:lnTo>
                    <a:pt x="0" y="151"/>
                  </a:lnTo>
                  <a:lnTo>
                    <a:pt x="0" y="75"/>
                  </a:lnTo>
                  <a:close/>
                </a:path>
              </a:pathLst>
            </a:custGeom>
            <a:solidFill>
              <a:srgbClr val="F4F7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74" name="group 74"/>
          <p:cNvGrpSpPr/>
          <p:nvPr/>
        </p:nvGrpSpPr>
        <p:grpSpPr>
          <a:xfrm rot="21600000">
            <a:off x="5707716" y="1852615"/>
            <a:ext cx="742789" cy="742788"/>
            <a:chExt cx="742789" cy="742788"/>
          </a:xfrm>
        </p:grpSpPr>
        <p:sp>
          <p:nvSpPr>
            <p:cNvPr id="254" name="path"/>
            <p:cNvSpPr/>
            <p:nvPr/>
          </p:nvSpPr>
          <p:spPr>
            <a:xfrm>
              <a:off x="0" y="0"/>
              <a:ext cx="742789" cy="742788"/>
            </a:xfrm>
            <a:custGeom>
              <a:rect l="0" t="0" r="0" b="0"/>
              <a:pathLst>
                <a:path w="1169" h="1169">
                  <a:moveTo>
                    <a:pt x="0" y="584"/>
                  </a:moveTo>
                  <a:cubicBezTo>
                    <a:pt x="0" y="261"/>
                    <a:pt x="261" y="0"/>
                    <a:pt x="584" y="0"/>
                  </a:cubicBezTo>
                  <a:lnTo>
                    <a:pt x="584" y="0"/>
                  </a:lnTo>
                  <a:lnTo>
                    <a:pt x="584" y="0"/>
                  </a:lnTo>
                  <a:lnTo>
                    <a:pt x="584" y="0"/>
                  </a:lnTo>
                  <a:cubicBezTo>
                    <a:pt x="907" y="0"/>
                    <a:pt x="1169" y="261"/>
                    <a:pt x="1169" y="584"/>
                  </a:cubicBezTo>
                  <a:lnTo>
                    <a:pt x="1169" y="584"/>
                  </a:lnTo>
                  <a:cubicBezTo>
                    <a:pt x="1169" y="584"/>
                    <a:pt x="1169" y="584"/>
                    <a:pt x="1169" y="584"/>
                  </a:cubicBezTo>
                  <a:lnTo>
                    <a:pt x="1169" y="584"/>
                  </a:lnTo>
                  <a:lnTo>
                    <a:pt x="1169" y="584"/>
                  </a:lnTo>
                  <a:lnTo>
                    <a:pt x="1169" y="584"/>
                  </a:lnTo>
                  <a:cubicBezTo>
                    <a:pt x="1169" y="907"/>
                    <a:pt x="907" y="1169"/>
                    <a:pt x="584" y="1169"/>
                  </a:cubicBezTo>
                  <a:lnTo>
                    <a:pt x="584" y="1169"/>
                  </a:lnTo>
                  <a:lnTo>
                    <a:pt x="584" y="1169"/>
                  </a:lnTo>
                  <a:lnTo>
                    <a:pt x="584" y="1169"/>
                  </a:lnTo>
                  <a:cubicBezTo>
                    <a:pt x="261" y="1169"/>
                    <a:pt x="0" y="907"/>
                    <a:pt x="0" y="584"/>
                  </a:cubicBezTo>
                  <a:lnTo>
                    <a:pt x="0" y="584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5" name="path"/>
            <p:cNvSpPr/>
            <p:nvPr/>
          </p:nvSpPr>
          <p:spPr>
            <a:xfrm>
              <a:off x="177210" y="193726"/>
              <a:ext cx="381393" cy="367234"/>
            </a:xfrm>
            <a:custGeom>
              <a:rect l="0" t="0" r="0" b="0"/>
              <a:pathLst>
                <a:path w="600" h="578">
                  <a:moveTo>
                    <a:pt x="299" y="0"/>
                  </a:moveTo>
                  <a:lnTo>
                    <a:pt x="1" y="128"/>
                  </a:lnTo>
                  <a:lnTo>
                    <a:pt x="299" y="255"/>
                  </a:lnTo>
                  <a:lnTo>
                    <a:pt x="600" y="127"/>
                  </a:lnTo>
                  <a:lnTo>
                    <a:pt x="299" y="0"/>
                  </a:lnTo>
                  <a:close/>
                  <a:moveTo>
                    <a:pt x="311" y="271"/>
                  </a:moveTo>
                  <a:lnTo>
                    <a:pt x="311" y="578"/>
                  </a:lnTo>
                  <a:lnTo>
                    <a:pt x="600" y="441"/>
                  </a:lnTo>
                  <a:lnTo>
                    <a:pt x="600" y="148"/>
                  </a:lnTo>
                  <a:lnTo>
                    <a:pt x="311" y="271"/>
                  </a:lnTo>
                  <a:close/>
                  <a:moveTo>
                    <a:pt x="0" y="441"/>
                  </a:moveTo>
                  <a:lnTo>
                    <a:pt x="290" y="578"/>
                  </a:lnTo>
                  <a:lnTo>
                    <a:pt x="290" y="271"/>
                  </a:lnTo>
                  <a:lnTo>
                    <a:pt x="0" y="148"/>
                  </a:lnTo>
                  <a:lnTo>
                    <a:pt x="0" y="441"/>
                  </a:lnTo>
                  <a:close/>
                </a:path>
              </a:pathLst>
            </a:custGeom>
            <a:solidFill>
              <a:srgbClr val="F4F7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56" name="rect"/>
          <p:cNvSpPr/>
          <p:nvPr/>
        </p:nvSpPr>
        <p:spPr>
          <a:xfrm>
            <a:off x="1810942" y="2574173"/>
            <a:ext cx="19050" cy="970186"/>
          </a:xfrm>
          <a:prstGeom prst="rect">
            <a:avLst/>
          </a:pr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7" name="path"/>
          <p:cNvSpPr/>
          <p:nvPr/>
        </p:nvSpPr>
        <p:spPr>
          <a:xfrm>
            <a:off x="1449073" y="1852615"/>
            <a:ext cx="742789" cy="742788"/>
          </a:xfrm>
          <a:custGeom>
            <a:rect l="0" t="0" r="0" b="0"/>
            <a:pathLst>
              <a:path w="1169" h="1169">
                <a:moveTo>
                  <a:pt x="0" y="584"/>
                </a:moveTo>
                <a:cubicBezTo>
                  <a:pt x="0" y="261"/>
                  <a:pt x="261" y="0"/>
                  <a:pt x="584" y="0"/>
                </a:cubicBezTo>
                <a:lnTo>
                  <a:pt x="584" y="0"/>
                </a:lnTo>
                <a:lnTo>
                  <a:pt x="584" y="0"/>
                </a:lnTo>
                <a:lnTo>
                  <a:pt x="584" y="0"/>
                </a:lnTo>
                <a:cubicBezTo>
                  <a:pt x="907" y="0"/>
                  <a:pt x="1169" y="261"/>
                  <a:pt x="1169" y="584"/>
                </a:cubicBezTo>
                <a:lnTo>
                  <a:pt x="1169" y="584"/>
                </a:lnTo>
                <a:cubicBezTo>
                  <a:pt x="1169" y="584"/>
                  <a:pt x="1169" y="584"/>
                  <a:pt x="1169" y="584"/>
                </a:cubicBezTo>
                <a:lnTo>
                  <a:pt x="1169" y="584"/>
                </a:lnTo>
                <a:lnTo>
                  <a:pt x="1169" y="584"/>
                </a:lnTo>
                <a:lnTo>
                  <a:pt x="1169" y="584"/>
                </a:lnTo>
                <a:cubicBezTo>
                  <a:pt x="1169" y="907"/>
                  <a:pt x="907" y="1169"/>
                  <a:pt x="584" y="1169"/>
                </a:cubicBezTo>
                <a:lnTo>
                  <a:pt x="584" y="1169"/>
                </a:lnTo>
                <a:lnTo>
                  <a:pt x="584" y="1169"/>
                </a:lnTo>
                <a:lnTo>
                  <a:pt x="584" y="1169"/>
                </a:lnTo>
                <a:cubicBezTo>
                  <a:pt x="261" y="1169"/>
                  <a:pt x="0" y="907"/>
                  <a:pt x="0" y="584"/>
                </a:cubicBezTo>
                <a:lnTo>
                  <a:pt x="0" y="584"/>
                </a:lnTo>
                <a:close/>
              </a:path>
            </a:pathLst>
          </a:cu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8" name="path"/>
          <p:cNvSpPr/>
          <p:nvPr/>
        </p:nvSpPr>
        <p:spPr>
          <a:xfrm>
            <a:off x="1640033" y="2043386"/>
            <a:ext cx="356541" cy="356542"/>
          </a:xfrm>
          <a:custGeom>
            <a:rect l="0" t="0" r="0" b="0"/>
            <a:pathLst>
              <a:path w="561" h="561">
                <a:moveTo>
                  <a:pt x="0" y="168"/>
                </a:moveTo>
                <a:lnTo>
                  <a:pt x="280" y="0"/>
                </a:lnTo>
                <a:lnTo>
                  <a:pt x="561" y="168"/>
                </a:lnTo>
                <a:lnTo>
                  <a:pt x="561" y="224"/>
                </a:lnTo>
                <a:lnTo>
                  <a:pt x="0" y="224"/>
                </a:lnTo>
                <a:lnTo>
                  <a:pt x="0" y="168"/>
                </a:lnTo>
                <a:close/>
                <a:moveTo>
                  <a:pt x="0" y="505"/>
                </a:moveTo>
                <a:lnTo>
                  <a:pt x="561" y="505"/>
                </a:lnTo>
                <a:lnTo>
                  <a:pt x="561" y="561"/>
                </a:lnTo>
                <a:lnTo>
                  <a:pt x="0" y="561"/>
                </a:lnTo>
                <a:lnTo>
                  <a:pt x="0" y="505"/>
                </a:lnTo>
                <a:close/>
                <a:moveTo>
                  <a:pt x="56" y="449"/>
                </a:moveTo>
                <a:lnTo>
                  <a:pt x="505" y="449"/>
                </a:lnTo>
                <a:lnTo>
                  <a:pt x="505" y="505"/>
                </a:lnTo>
                <a:lnTo>
                  <a:pt x="56" y="505"/>
                </a:lnTo>
                <a:lnTo>
                  <a:pt x="56" y="449"/>
                </a:lnTo>
                <a:close/>
                <a:moveTo>
                  <a:pt x="56" y="224"/>
                </a:moveTo>
                <a:lnTo>
                  <a:pt x="168" y="224"/>
                </a:lnTo>
                <a:lnTo>
                  <a:pt x="168" y="449"/>
                </a:lnTo>
                <a:lnTo>
                  <a:pt x="56" y="449"/>
                </a:lnTo>
                <a:lnTo>
                  <a:pt x="56" y="224"/>
                </a:lnTo>
                <a:close/>
                <a:moveTo>
                  <a:pt x="224" y="224"/>
                </a:moveTo>
                <a:lnTo>
                  <a:pt x="336" y="224"/>
                </a:lnTo>
                <a:lnTo>
                  <a:pt x="336" y="449"/>
                </a:lnTo>
                <a:lnTo>
                  <a:pt x="224" y="449"/>
                </a:lnTo>
                <a:lnTo>
                  <a:pt x="224" y="224"/>
                </a:lnTo>
                <a:close/>
                <a:moveTo>
                  <a:pt x="393" y="224"/>
                </a:moveTo>
                <a:lnTo>
                  <a:pt x="505" y="224"/>
                </a:lnTo>
                <a:lnTo>
                  <a:pt x="505" y="449"/>
                </a:lnTo>
                <a:lnTo>
                  <a:pt x="393" y="449"/>
                </a:lnTo>
                <a:lnTo>
                  <a:pt x="393" y="224"/>
                </a:lnTo>
                <a:close/>
              </a:path>
            </a:pathLst>
          </a:custGeom>
          <a:solidFill>
            <a:srgbClr val="F4F7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9" name="rect"/>
          <p:cNvSpPr/>
          <p:nvPr/>
        </p:nvSpPr>
        <p:spPr>
          <a:xfrm>
            <a:off x="6051991" y="2590939"/>
            <a:ext cx="19050" cy="961926"/>
          </a:xfrm>
          <a:prstGeom prst="rect">
            <a:avLst/>
          </a:pr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0" name="picture 26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61" name="textbox 261"/>
          <p:cNvSpPr/>
          <p:nvPr/>
        </p:nvSpPr>
        <p:spPr>
          <a:xfrm>
            <a:off x="3180794" y="3550039"/>
            <a:ext cx="5842634" cy="5556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5643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工程结算审计的内容和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</a:t>
            </a:r>
            <a:endParaRPr lang="Microsoft YaHei" altLang="Microsoft YaHei" sz="3800"/>
          </a:p>
        </p:txBody>
      </p:sp>
      <p:sp>
        <p:nvSpPr>
          <p:cNvPr id="262" name="textbox 262"/>
          <p:cNvSpPr/>
          <p:nvPr/>
        </p:nvSpPr>
        <p:spPr>
          <a:xfrm>
            <a:off x="5501980" y="935318"/>
            <a:ext cx="1213485" cy="1416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31784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7600"/>
          </a:p>
          <a:p>
            <a:pPr algn="l" rtl="0" eaLnBrk="0">
              <a:lnSpc>
                <a:spcPct val="104000"/>
              </a:lnSpc>
            </a:pPr>
            <a:endParaRPr lang="Arial" altLang="Arial" sz="1300"/>
          </a:p>
          <a:p>
            <a:pPr marL="12700" algn="l" rtl="0" eaLnBrk="0">
              <a:lnSpc>
                <a:spcPct val="85000"/>
              </a:lnSpc>
              <a:spcBef>
                <a:spcPts val="4"/>
              </a:spcBef>
            </a:pP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76" name="group 76"/>
          <p:cNvGrpSpPr/>
          <p:nvPr/>
        </p:nvGrpSpPr>
        <p:grpSpPr>
          <a:xfrm rot="21600000">
            <a:off x="731629" y="1383702"/>
            <a:ext cx="10728737" cy="4157307"/>
            <a:chExt cx="10728737" cy="4157307"/>
          </a:xfrm>
        </p:grpSpPr>
        <p:sp>
          <p:nvSpPr>
            <p:cNvPr id="264" name="path"/>
            <p:cNvSpPr/>
            <p:nvPr/>
          </p:nvSpPr>
          <p:spPr>
            <a:xfrm>
              <a:off x="0" y="359028"/>
              <a:ext cx="3798276" cy="3798278"/>
            </a:xfrm>
            <a:custGeom>
              <a:rect l="0" t="0" r="0" b="0"/>
              <a:pathLst>
                <a:path w="5981" h="5981">
                  <a:moveTo>
                    <a:pt x="0" y="2990"/>
                  </a:moveTo>
                  <a:cubicBezTo>
                    <a:pt x="0" y="1339"/>
                    <a:pt x="1339" y="0"/>
                    <a:pt x="2990" y="0"/>
                  </a:cubicBezTo>
                  <a:lnTo>
                    <a:pt x="2990" y="0"/>
                  </a:lnTo>
                  <a:lnTo>
                    <a:pt x="2990" y="0"/>
                  </a:lnTo>
                  <a:lnTo>
                    <a:pt x="2990" y="0"/>
                  </a:lnTo>
                  <a:cubicBezTo>
                    <a:pt x="4642" y="0"/>
                    <a:pt x="5981" y="1339"/>
                    <a:pt x="5981" y="2990"/>
                  </a:cubicBezTo>
                  <a:lnTo>
                    <a:pt x="5981" y="2990"/>
                  </a:lnTo>
                  <a:cubicBezTo>
                    <a:pt x="5981" y="2990"/>
                    <a:pt x="5981" y="2990"/>
                    <a:pt x="5981" y="2990"/>
                  </a:cubicBezTo>
                  <a:lnTo>
                    <a:pt x="5981" y="2990"/>
                  </a:lnTo>
                  <a:lnTo>
                    <a:pt x="5981" y="2990"/>
                  </a:lnTo>
                  <a:lnTo>
                    <a:pt x="5981" y="2990"/>
                  </a:lnTo>
                  <a:cubicBezTo>
                    <a:pt x="5981" y="4642"/>
                    <a:pt x="4642" y="5981"/>
                    <a:pt x="2990" y="5981"/>
                  </a:cubicBezTo>
                  <a:lnTo>
                    <a:pt x="2990" y="5981"/>
                  </a:lnTo>
                  <a:lnTo>
                    <a:pt x="2990" y="5981"/>
                  </a:lnTo>
                  <a:lnTo>
                    <a:pt x="2990" y="5981"/>
                  </a:lnTo>
                  <a:cubicBezTo>
                    <a:pt x="1339" y="5981"/>
                    <a:pt x="0" y="4642"/>
                    <a:pt x="0" y="2990"/>
                  </a:cubicBezTo>
                  <a:lnTo>
                    <a:pt x="0" y="2990"/>
                  </a:lnTo>
                  <a:close/>
                </a:path>
              </a:pathLst>
            </a:custGeom>
            <a:solidFill>
              <a:srgbClr val="4454D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5" name="path"/>
            <p:cNvSpPr/>
            <p:nvPr/>
          </p:nvSpPr>
          <p:spPr>
            <a:xfrm>
              <a:off x="2328358" y="0"/>
              <a:ext cx="1133474" cy="1133475"/>
            </a:xfrm>
            <a:custGeom>
              <a:rect l="0" t="0" r="0" b="0"/>
              <a:pathLst>
                <a:path w="1784" h="1785">
                  <a:moveTo>
                    <a:pt x="0" y="892"/>
                  </a:moveTo>
                  <a:cubicBezTo>
                    <a:pt x="0" y="399"/>
                    <a:pt x="399" y="0"/>
                    <a:pt x="892" y="0"/>
                  </a:cubicBezTo>
                  <a:lnTo>
                    <a:pt x="892" y="0"/>
                  </a:lnTo>
                  <a:lnTo>
                    <a:pt x="892" y="0"/>
                  </a:lnTo>
                  <a:lnTo>
                    <a:pt x="892" y="0"/>
                  </a:lnTo>
                  <a:cubicBezTo>
                    <a:pt x="1385" y="0"/>
                    <a:pt x="1784" y="399"/>
                    <a:pt x="1784" y="892"/>
                  </a:cubicBezTo>
                  <a:lnTo>
                    <a:pt x="1784" y="892"/>
                  </a:lnTo>
                  <a:cubicBezTo>
                    <a:pt x="1784" y="892"/>
                    <a:pt x="1784" y="892"/>
                    <a:pt x="1784" y="892"/>
                  </a:cubicBezTo>
                  <a:lnTo>
                    <a:pt x="1784" y="892"/>
                  </a:lnTo>
                  <a:lnTo>
                    <a:pt x="1784" y="892"/>
                  </a:lnTo>
                  <a:lnTo>
                    <a:pt x="1784" y="892"/>
                  </a:lnTo>
                  <a:cubicBezTo>
                    <a:pt x="1784" y="1385"/>
                    <a:pt x="1385" y="1785"/>
                    <a:pt x="892" y="1785"/>
                  </a:cubicBezTo>
                  <a:lnTo>
                    <a:pt x="892" y="1785"/>
                  </a:lnTo>
                  <a:lnTo>
                    <a:pt x="892" y="1785"/>
                  </a:lnTo>
                  <a:lnTo>
                    <a:pt x="892" y="1785"/>
                  </a:lnTo>
                  <a:cubicBezTo>
                    <a:pt x="399" y="1785"/>
                    <a:pt x="0" y="1385"/>
                    <a:pt x="0" y="892"/>
                  </a:cubicBezTo>
                  <a:lnTo>
                    <a:pt x="0" y="892"/>
                  </a:lnTo>
                  <a:close/>
                </a:path>
              </a:pathLst>
            </a:custGeom>
            <a:solidFill>
              <a:srgbClr val="F4F7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6" name="path"/>
            <p:cNvSpPr/>
            <p:nvPr/>
          </p:nvSpPr>
          <p:spPr>
            <a:xfrm>
              <a:off x="6930459" y="359028"/>
              <a:ext cx="3798277" cy="3798278"/>
            </a:xfrm>
            <a:custGeom>
              <a:rect l="0" t="0" r="0" b="0"/>
              <a:pathLst>
                <a:path w="5981" h="5981">
                  <a:moveTo>
                    <a:pt x="0" y="2990"/>
                  </a:moveTo>
                  <a:cubicBezTo>
                    <a:pt x="0" y="1339"/>
                    <a:pt x="1339" y="0"/>
                    <a:pt x="2990" y="0"/>
                  </a:cubicBezTo>
                  <a:lnTo>
                    <a:pt x="2990" y="0"/>
                  </a:lnTo>
                  <a:lnTo>
                    <a:pt x="2990" y="0"/>
                  </a:lnTo>
                  <a:lnTo>
                    <a:pt x="2990" y="0"/>
                  </a:lnTo>
                  <a:cubicBezTo>
                    <a:pt x="4642" y="0"/>
                    <a:pt x="5981" y="1339"/>
                    <a:pt x="5981" y="2990"/>
                  </a:cubicBezTo>
                  <a:lnTo>
                    <a:pt x="5981" y="2990"/>
                  </a:lnTo>
                  <a:cubicBezTo>
                    <a:pt x="5981" y="2990"/>
                    <a:pt x="5981" y="2990"/>
                    <a:pt x="5981" y="2990"/>
                  </a:cubicBezTo>
                  <a:lnTo>
                    <a:pt x="5981" y="2990"/>
                  </a:lnTo>
                  <a:lnTo>
                    <a:pt x="5981" y="2990"/>
                  </a:lnTo>
                  <a:lnTo>
                    <a:pt x="5981" y="2990"/>
                  </a:lnTo>
                  <a:cubicBezTo>
                    <a:pt x="5981" y="4642"/>
                    <a:pt x="4642" y="5981"/>
                    <a:pt x="2990" y="5981"/>
                  </a:cubicBezTo>
                  <a:lnTo>
                    <a:pt x="2990" y="5981"/>
                  </a:lnTo>
                  <a:lnTo>
                    <a:pt x="2990" y="5981"/>
                  </a:lnTo>
                  <a:lnTo>
                    <a:pt x="2990" y="5981"/>
                  </a:lnTo>
                  <a:cubicBezTo>
                    <a:pt x="1339" y="5981"/>
                    <a:pt x="0" y="4642"/>
                    <a:pt x="0" y="2990"/>
                  </a:cubicBezTo>
                  <a:lnTo>
                    <a:pt x="0" y="2990"/>
                  </a:lnTo>
                  <a:close/>
                </a:path>
              </a:pathLst>
            </a:custGeom>
            <a:solidFill>
              <a:srgbClr val="4454D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7" name="path"/>
            <p:cNvSpPr/>
            <p:nvPr/>
          </p:nvSpPr>
          <p:spPr>
            <a:xfrm>
              <a:off x="3465230" y="359028"/>
              <a:ext cx="3798277" cy="3798278"/>
            </a:xfrm>
            <a:custGeom>
              <a:rect l="0" t="0" r="0" b="0"/>
              <a:pathLst>
                <a:path w="5981" h="5981">
                  <a:moveTo>
                    <a:pt x="0" y="2990"/>
                  </a:moveTo>
                  <a:cubicBezTo>
                    <a:pt x="0" y="1339"/>
                    <a:pt x="1339" y="0"/>
                    <a:pt x="2990" y="0"/>
                  </a:cubicBezTo>
                  <a:lnTo>
                    <a:pt x="2990" y="0"/>
                  </a:lnTo>
                  <a:lnTo>
                    <a:pt x="2990" y="0"/>
                  </a:lnTo>
                  <a:lnTo>
                    <a:pt x="2990" y="0"/>
                  </a:lnTo>
                  <a:cubicBezTo>
                    <a:pt x="4642" y="0"/>
                    <a:pt x="5981" y="1339"/>
                    <a:pt x="5981" y="2990"/>
                  </a:cubicBezTo>
                  <a:lnTo>
                    <a:pt x="5981" y="2990"/>
                  </a:lnTo>
                  <a:cubicBezTo>
                    <a:pt x="5981" y="2990"/>
                    <a:pt x="5981" y="2990"/>
                    <a:pt x="5981" y="2990"/>
                  </a:cubicBezTo>
                  <a:lnTo>
                    <a:pt x="5981" y="2990"/>
                  </a:lnTo>
                  <a:lnTo>
                    <a:pt x="5981" y="2990"/>
                  </a:lnTo>
                  <a:lnTo>
                    <a:pt x="5981" y="2990"/>
                  </a:lnTo>
                  <a:cubicBezTo>
                    <a:pt x="5981" y="4642"/>
                    <a:pt x="4642" y="5981"/>
                    <a:pt x="2990" y="5981"/>
                  </a:cubicBezTo>
                  <a:lnTo>
                    <a:pt x="2990" y="5981"/>
                  </a:lnTo>
                  <a:lnTo>
                    <a:pt x="2990" y="5981"/>
                  </a:lnTo>
                  <a:lnTo>
                    <a:pt x="2990" y="5981"/>
                  </a:lnTo>
                  <a:cubicBezTo>
                    <a:pt x="1339" y="5981"/>
                    <a:pt x="0" y="4642"/>
                    <a:pt x="0" y="2990"/>
                  </a:cubicBezTo>
                  <a:lnTo>
                    <a:pt x="0" y="2990"/>
                  </a:lnTo>
                  <a:close/>
                </a:path>
              </a:pathLst>
            </a:custGeom>
            <a:solidFill>
              <a:srgbClr val="DCEA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8" name="path"/>
            <p:cNvSpPr/>
            <p:nvPr/>
          </p:nvSpPr>
          <p:spPr>
            <a:xfrm>
              <a:off x="2395034" y="66675"/>
              <a:ext cx="1000124" cy="1000125"/>
            </a:xfrm>
            <a:custGeom>
              <a:rect l="0" t="0" r="0" b="0"/>
              <a:pathLst>
                <a:path w="1574" h="1575">
                  <a:moveTo>
                    <a:pt x="0" y="787"/>
                  </a:moveTo>
                  <a:cubicBezTo>
                    <a:pt x="0" y="352"/>
                    <a:pt x="352" y="0"/>
                    <a:pt x="787" y="0"/>
                  </a:cubicBezTo>
                  <a:lnTo>
                    <a:pt x="787" y="0"/>
                  </a:lnTo>
                  <a:lnTo>
                    <a:pt x="787" y="0"/>
                  </a:lnTo>
                  <a:lnTo>
                    <a:pt x="787" y="0"/>
                  </a:lnTo>
                  <a:cubicBezTo>
                    <a:pt x="1222" y="0"/>
                    <a:pt x="1574" y="352"/>
                    <a:pt x="1574" y="787"/>
                  </a:cubicBezTo>
                  <a:lnTo>
                    <a:pt x="1574" y="787"/>
                  </a:lnTo>
                  <a:cubicBezTo>
                    <a:pt x="1574" y="787"/>
                    <a:pt x="1574" y="787"/>
                    <a:pt x="1574" y="787"/>
                  </a:cubicBezTo>
                  <a:lnTo>
                    <a:pt x="1574" y="787"/>
                  </a:lnTo>
                  <a:lnTo>
                    <a:pt x="1574" y="787"/>
                  </a:lnTo>
                  <a:lnTo>
                    <a:pt x="1574" y="787"/>
                  </a:lnTo>
                  <a:cubicBezTo>
                    <a:pt x="1574" y="1222"/>
                    <a:pt x="1222" y="1575"/>
                    <a:pt x="787" y="1575"/>
                  </a:cubicBezTo>
                  <a:lnTo>
                    <a:pt x="787" y="1575"/>
                  </a:lnTo>
                  <a:lnTo>
                    <a:pt x="787" y="1575"/>
                  </a:lnTo>
                  <a:lnTo>
                    <a:pt x="787" y="1575"/>
                  </a:lnTo>
                  <a:cubicBezTo>
                    <a:pt x="352" y="1575"/>
                    <a:pt x="0" y="1222"/>
                    <a:pt x="0" y="787"/>
                  </a:cubicBezTo>
                  <a:lnTo>
                    <a:pt x="0" y="787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9" name="path"/>
            <p:cNvSpPr/>
            <p:nvPr/>
          </p:nvSpPr>
          <p:spPr>
            <a:xfrm>
              <a:off x="6069528" y="0"/>
              <a:ext cx="1133475" cy="1133475"/>
            </a:xfrm>
            <a:custGeom>
              <a:rect l="0" t="0" r="0" b="0"/>
              <a:pathLst>
                <a:path w="1785" h="1785">
                  <a:moveTo>
                    <a:pt x="0" y="892"/>
                  </a:moveTo>
                  <a:cubicBezTo>
                    <a:pt x="0" y="399"/>
                    <a:pt x="399" y="0"/>
                    <a:pt x="892" y="0"/>
                  </a:cubicBezTo>
                  <a:lnTo>
                    <a:pt x="892" y="0"/>
                  </a:lnTo>
                  <a:lnTo>
                    <a:pt x="892" y="0"/>
                  </a:lnTo>
                  <a:lnTo>
                    <a:pt x="892" y="0"/>
                  </a:lnTo>
                  <a:cubicBezTo>
                    <a:pt x="1385" y="0"/>
                    <a:pt x="1785" y="399"/>
                    <a:pt x="1785" y="892"/>
                  </a:cubicBezTo>
                  <a:lnTo>
                    <a:pt x="1785" y="892"/>
                  </a:lnTo>
                  <a:cubicBezTo>
                    <a:pt x="1785" y="892"/>
                    <a:pt x="1785" y="892"/>
                    <a:pt x="1785" y="892"/>
                  </a:cubicBezTo>
                  <a:lnTo>
                    <a:pt x="1785" y="892"/>
                  </a:lnTo>
                  <a:lnTo>
                    <a:pt x="1785" y="892"/>
                  </a:lnTo>
                  <a:lnTo>
                    <a:pt x="1785" y="892"/>
                  </a:lnTo>
                  <a:cubicBezTo>
                    <a:pt x="1785" y="1385"/>
                    <a:pt x="1385" y="1785"/>
                    <a:pt x="892" y="1785"/>
                  </a:cubicBezTo>
                  <a:lnTo>
                    <a:pt x="892" y="1785"/>
                  </a:lnTo>
                  <a:lnTo>
                    <a:pt x="892" y="1785"/>
                  </a:lnTo>
                  <a:lnTo>
                    <a:pt x="892" y="1785"/>
                  </a:lnTo>
                  <a:cubicBezTo>
                    <a:pt x="399" y="1785"/>
                    <a:pt x="0" y="1385"/>
                    <a:pt x="0" y="892"/>
                  </a:cubicBezTo>
                  <a:lnTo>
                    <a:pt x="0" y="892"/>
                  </a:lnTo>
                  <a:close/>
                </a:path>
              </a:pathLst>
            </a:custGeom>
            <a:solidFill>
              <a:srgbClr val="F4F7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0" name="path"/>
            <p:cNvSpPr/>
            <p:nvPr/>
          </p:nvSpPr>
          <p:spPr>
            <a:xfrm>
              <a:off x="6136203" y="66675"/>
              <a:ext cx="1000125" cy="1000125"/>
            </a:xfrm>
            <a:custGeom>
              <a:rect l="0" t="0" r="0" b="0"/>
              <a:pathLst>
                <a:path w="1575" h="1575">
                  <a:moveTo>
                    <a:pt x="0" y="787"/>
                  </a:moveTo>
                  <a:cubicBezTo>
                    <a:pt x="0" y="352"/>
                    <a:pt x="352" y="0"/>
                    <a:pt x="787" y="0"/>
                  </a:cubicBezTo>
                  <a:lnTo>
                    <a:pt x="787" y="0"/>
                  </a:lnTo>
                  <a:lnTo>
                    <a:pt x="787" y="0"/>
                  </a:lnTo>
                  <a:lnTo>
                    <a:pt x="787" y="0"/>
                  </a:lnTo>
                  <a:cubicBezTo>
                    <a:pt x="1222" y="0"/>
                    <a:pt x="1575" y="352"/>
                    <a:pt x="1575" y="787"/>
                  </a:cubicBezTo>
                  <a:lnTo>
                    <a:pt x="1575" y="787"/>
                  </a:lnTo>
                  <a:cubicBezTo>
                    <a:pt x="1575" y="787"/>
                    <a:pt x="1575" y="787"/>
                    <a:pt x="1575" y="787"/>
                  </a:cubicBezTo>
                  <a:lnTo>
                    <a:pt x="1575" y="787"/>
                  </a:lnTo>
                  <a:lnTo>
                    <a:pt x="1575" y="787"/>
                  </a:lnTo>
                  <a:lnTo>
                    <a:pt x="1575" y="787"/>
                  </a:lnTo>
                  <a:cubicBezTo>
                    <a:pt x="1575" y="1222"/>
                    <a:pt x="1222" y="1575"/>
                    <a:pt x="787" y="1575"/>
                  </a:cubicBezTo>
                  <a:lnTo>
                    <a:pt x="787" y="1575"/>
                  </a:lnTo>
                  <a:lnTo>
                    <a:pt x="787" y="1575"/>
                  </a:lnTo>
                  <a:lnTo>
                    <a:pt x="787" y="1575"/>
                  </a:lnTo>
                  <a:cubicBezTo>
                    <a:pt x="352" y="1575"/>
                    <a:pt x="0" y="1222"/>
                    <a:pt x="0" y="787"/>
                  </a:cubicBezTo>
                  <a:lnTo>
                    <a:pt x="0" y="787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1" name="path"/>
            <p:cNvSpPr/>
            <p:nvPr/>
          </p:nvSpPr>
          <p:spPr>
            <a:xfrm>
              <a:off x="9506020" y="0"/>
              <a:ext cx="1133475" cy="1133475"/>
            </a:xfrm>
            <a:custGeom>
              <a:rect l="0" t="0" r="0" b="0"/>
              <a:pathLst>
                <a:path w="1785" h="1785">
                  <a:moveTo>
                    <a:pt x="0" y="892"/>
                  </a:moveTo>
                  <a:cubicBezTo>
                    <a:pt x="0" y="399"/>
                    <a:pt x="399" y="0"/>
                    <a:pt x="892" y="0"/>
                  </a:cubicBezTo>
                  <a:lnTo>
                    <a:pt x="892" y="0"/>
                  </a:lnTo>
                  <a:lnTo>
                    <a:pt x="892" y="0"/>
                  </a:lnTo>
                  <a:lnTo>
                    <a:pt x="892" y="0"/>
                  </a:lnTo>
                  <a:cubicBezTo>
                    <a:pt x="1385" y="0"/>
                    <a:pt x="1785" y="399"/>
                    <a:pt x="1785" y="892"/>
                  </a:cubicBezTo>
                  <a:lnTo>
                    <a:pt x="1785" y="892"/>
                  </a:lnTo>
                  <a:cubicBezTo>
                    <a:pt x="1785" y="892"/>
                    <a:pt x="1785" y="892"/>
                    <a:pt x="1785" y="892"/>
                  </a:cubicBezTo>
                  <a:lnTo>
                    <a:pt x="1785" y="892"/>
                  </a:lnTo>
                  <a:lnTo>
                    <a:pt x="1784" y="892"/>
                  </a:lnTo>
                  <a:lnTo>
                    <a:pt x="1784" y="892"/>
                  </a:lnTo>
                  <a:cubicBezTo>
                    <a:pt x="1784" y="1385"/>
                    <a:pt x="1385" y="1785"/>
                    <a:pt x="892" y="1785"/>
                  </a:cubicBezTo>
                  <a:lnTo>
                    <a:pt x="892" y="1785"/>
                  </a:lnTo>
                  <a:lnTo>
                    <a:pt x="892" y="1785"/>
                  </a:lnTo>
                  <a:lnTo>
                    <a:pt x="892" y="1785"/>
                  </a:lnTo>
                  <a:cubicBezTo>
                    <a:pt x="399" y="1785"/>
                    <a:pt x="0" y="1385"/>
                    <a:pt x="0" y="892"/>
                  </a:cubicBezTo>
                  <a:lnTo>
                    <a:pt x="0" y="892"/>
                  </a:lnTo>
                  <a:close/>
                </a:path>
              </a:pathLst>
            </a:custGeom>
            <a:solidFill>
              <a:srgbClr val="F4F7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2" name="path"/>
            <p:cNvSpPr/>
            <p:nvPr/>
          </p:nvSpPr>
          <p:spPr>
            <a:xfrm>
              <a:off x="9572695" y="66675"/>
              <a:ext cx="1000125" cy="1000125"/>
            </a:xfrm>
            <a:custGeom>
              <a:rect l="0" t="0" r="0" b="0"/>
              <a:pathLst>
                <a:path w="1575" h="1575">
                  <a:moveTo>
                    <a:pt x="0" y="787"/>
                  </a:moveTo>
                  <a:cubicBezTo>
                    <a:pt x="0" y="352"/>
                    <a:pt x="352" y="0"/>
                    <a:pt x="787" y="0"/>
                  </a:cubicBezTo>
                  <a:lnTo>
                    <a:pt x="787" y="0"/>
                  </a:lnTo>
                  <a:lnTo>
                    <a:pt x="787" y="0"/>
                  </a:lnTo>
                  <a:lnTo>
                    <a:pt x="787" y="0"/>
                  </a:lnTo>
                  <a:cubicBezTo>
                    <a:pt x="1222" y="0"/>
                    <a:pt x="1575" y="352"/>
                    <a:pt x="1575" y="787"/>
                  </a:cubicBezTo>
                  <a:lnTo>
                    <a:pt x="1575" y="787"/>
                  </a:lnTo>
                  <a:cubicBezTo>
                    <a:pt x="1575" y="787"/>
                    <a:pt x="1575" y="787"/>
                    <a:pt x="1575" y="787"/>
                  </a:cubicBezTo>
                  <a:lnTo>
                    <a:pt x="1575" y="787"/>
                  </a:lnTo>
                  <a:lnTo>
                    <a:pt x="1574" y="787"/>
                  </a:lnTo>
                  <a:lnTo>
                    <a:pt x="1574" y="787"/>
                  </a:lnTo>
                  <a:cubicBezTo>
                    <a:pt x="1574" y="1222"/>
                    <a:pt x="1222" y="1575"/>
                    <a:pt x="787" y="1575"/>
                  </a:cubicBezTo>
                  <a:lnTo>
                    <a:pt x="787" y="1575"/>
                  </a:lnTo>
                  <a:lnTo>
                    <a:pt x="787" y="1575"/>
                  </a:lnTo>
                  <a:lnTo>
                    <a:pt x="787" y="1575"/>
                  </a:lnTo>
                  <a:cubicBezTo>
                    <a:pt x="352" y="1575"/>
                    <a:pt x="0" y="1222"/>
                    <a:pt x="0" y="787"/>
                  </a:cubicBezTo>
                  <a:lnTo>
                    <a:pt x="0" y="787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73" name="textbox 273"/>
          <p:cNvSpPr/>
          <p:nvPr/>
        </p:nvSpPr>
        <p:spPr>
          <a:xfrm>
            <a:off x="4820832" y="1754173"/>
            <a:ext cx="2838450" cy="2857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58"/>
              </a:lnSpc>
            </a:pPr>
            <a:endParaRPr lang="Arial" altLang="Arial" sz="100"/>
          </a:p>
          <a:p>
            <a:pPr algn="r" rtl="0" eaLnBrk="0">
              <a:lnSpc>
                <a:spcPct val="86000"/>
              </a:lnSpc>
            </a:pPr>
            <a:r>
              <a:rPr sz="3400" spc="7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DCEA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4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DCEA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34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marL="14547" algn="l" rtl="0" eaLnBrk="0">
              <a:lnSpc>
                <a:spcPct val="91000"/>
              </a:lnSpc>
              <a:spcBef>
                <a:spcPts val="695"/>
              </a:spcBef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42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合同合规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42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42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审查</a:t>
            </a:r>
            <a:endParaRPr lang="Microsoft YaHei" altLang="Microsoft YaHei" sz="23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12700" indent="380" algn="l" rtl="0" eaLnBrk="0">
              <a:lnSpc>
                <a:spcPct val="141000"/>
              </a:lnSpc>
              <a:spcBef>
                <a:spcPts val="2"/>
              </a:spcBef>
            </a:pPr>
            <a:r>
              <a:rPr sz="1500" spc="-10">
                <a:solidFill>
                  <a:srgbClr val="0042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核实合</a:t>
            </a:r>
            <a:r>
              <a:rPr sz="1500" spc="0">
                <a:solidFill>
                  <a:srgbClr val="0042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同是否符合国家法律法规   </a:t>
            </a:r>
            <a:r>
              <a:rPr sz="1500" spc="-10">
                <a:solidFill>
                  <a:srgbClr val="0042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和行</a:t>
            </a:r>
            <a:r>
              <a:rPr sz="1500" spc="0">
                <a:solidFill>
                  <a:srgbClr val="0042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业规定，以及是否符合公司   </a:t>
            </a:r>
            <a:r>
              <a:rPr sz="1500" spc="-40">
                <a:solidFill>
                  <a:srgbClr val="0042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内部规章制度</a:t>
            </a:r>
            <a:r>
              <a:rPr sz="1500" spc="-30">
                <a:solidFill>
                  <a:srgbClr val="0042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74" name="textbox 274"/>
          <p:cNvSpPr/>
          <p:nvPr/>
        </p:nvSpPr>
        <p:spPr>
          <a:xfrm>
            <a:off x="8340637" y="1754173"/>
            <a:ext cx="2764789" cy="2857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58"/>
              </a:lnSpc>
            </a:pPr>
            <a:endParaRPr lang="Arial" altLang="Arial" sz="100"/>
          </a:p>
          <a:p>
            <a:pPr algn="r" rtl="0" eaLnBrk="0">
              <a:lnSpc>
                <a:spcPct val="86000"/>
              </a:lnSpc>
            </a:pPr>
            <a:r>
              <a:rPr sz="3400" spc="7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DCEA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4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DCEA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34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marL="14168" algn="l" rtl="0" eaLnBrk="0">
              <a:lnSpc>
                <a:spcPct val="91000"/>
              </a:lnSpc>
              <a:spcBef>
                <a:spcPts val="690"/>
              </a:spcBef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合同合理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审查</a:t>
            </a:r>
            <a:endParaRPr lang="Microsoft YaHei" altLang="Microsoft YaHei" sz="23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marL="12700" indent="380" algn="l" rtl="0" eaLnBrk="0">
              <a:lnSpc>
                <a:spcPct val="141000"/>
              </a:lnSpc>
              <a:spcBef>
                <a:spcPts val="2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评估合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同条款的合理性，包括价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格、工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期、质量标准等，确保合 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同条款公平、公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正。</a:t>
            </a:r>
            <a:endParaRPr lang="Microsoft YaHei" altLang="Microsoft YaHei" sz="1500"/>
          </a:p>
        </p:txBody>
      </p:sp>
      <p:sp>
        <p:nvSpPr>
          <p:cNvPr id="275" name="textbox 275"/>
          <p:cNvSpPr/>
          <p:nvPr/>
        </p:nvSpPr>
        <p:spPr>
          <a:xfrm>
            <a:off x="1282869" y="1738708"/>
            <a:ext cx="2691129" cy="28733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959"/>
              </a:lnSpc>
            </a:pPr>
            <a:endParaRPr lang="Arial" altLang="Arial" sz="100"/>
          </a:p>
          <a:p>
            <a:pPr algn="r" rtl="0" eaLnBrk="0">
              <a:lnSpc>
                <a:spcPct val="86000"/>
              </a:lnSpc>
            </a:pPr>
            <a:r>
              <a:rPr sz="3400" spc="7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DCEA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4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DCEA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3400"/>
          </a:p>
          <a:p>
            <a:pPr algn="l" rtl="0" eaLnBrk="0">
              <a:lnSpc>
                <a:spcPct val="134000"/>
              </a:lnSpc>
            </a:pPr>
            <a:endParaRPr lang="Arial" altLang="Arial" sz="1000"/>
          </a:p>
          <a:p>
            <a:pPr algn="l" rtl="0" eaLnBrk="0">
              <a:lnSpc>
                <a:spcPct val="135000"/>
              </a:lnSpc>
            </a:pPr>
            <a:endParaRPr lang="Arial" altLang="Arial" sz="1000"/>
          </a:p>
          <a:p>
            <a:pPr marL="15499" algn="l" rtl="0" eaLnBrk="0">
              <a:lnSpc>
                <a:spcPct val="92000"/>
              </a:lnSpc>
              <a:spcBef>
                <a:spcPts val="691"/>
              </a:spcBef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合同完整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审查</a:t>
            </a:r>
            <a:endParaRPr lang="Microsoft YaHei" altLang="Microsoft YaHei" sz="23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12700" indent="1142" algn="l" rtl="0" eaLnBrk="0">
              <a:lnSpc>
                <a:spcPct val="141000"/>
              </a:lnSpc>
              <a:spcBef>
                <a:spcPts val="2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合同内容是否完整，包括工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程范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围、工期、质量标准、付款 </a:t>
            </a:r>
            <a:r>
              <a:rPr sz="15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方式等</a:t>
            </a: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76" name="textbox 276"/>
          <p:cNvSpPr/>
          <p:nvPr/>
        </p:nvSpPr>
        <p:spPr>
          <a:xfrm>
            <a:off x="442263" y="318468"/>
            <a:ext cx="3075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81684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合同条款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审查</a:t>
            </a:r>
            <a:endParaRPr lang="Microsoft YaHei" altLang="Microsoft YaHei" sz="3000"/>
          </a:p>
        </p:txBody>
      </p:sp>
      <p:grpSp>
        <p:nvGrpSpPr>
          <p:cNvPr id="78" name="group 7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7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97" name="rect"/>
          <p:cNvSpPr/>
          <p:nvPr/>
        </p:nvSpPr>
        <p:spPr>
          <a:xfrm>
            <a:off x="454962" y="6318934"/>
            <a:ext cx="805750" cy="122999"/>
          </a:xfrm>
          <a:prstGeom prst="rect">
            <a:avLst/>
          </a:pr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8" name="rect"/>
          <p:cNvSpPr/>
          <p:nvPr/>
        </p:nvSpPr>
        <p:spPr>
          <a:xfrm>
            <a:off x="1209342" y="6386020"/>
            <a:ext cx="10991852" cy="14288"/>
          </a:xfrm>
          <a:prstGeom prst="rect">
            <a:avLst/>
          </a:pr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9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80" name="group 80"/>
          <p:cNvGrpSpPr/>
          <p:nvPr/>
        </p:nvGrpSpPr>
        <p:grpSpPr>
          <a:xfrm rot="21600000">
            <a:off x="5221803" y="2703177"/>
            <a:ext cx="1655833" cy="572510"/>
            <a:chExt cx="1655833" cy="572510"/>
          </a:xfrm>
        </p:grpSpPr>
        <p:sp>
          <p:nvSpPr>
            <p:cNvPr id="300" name="path"/>
            <p:cNvSpPr/>
            <p:nvPr/>
          </p:nvSpPr>
          <p:spPr>
            <a:xfrm>
              <a:off x="5136" y="8021"/>
              <a:ext cx="869058" cy="556467"/>
            </a:xfrm>
            <a:custGeom>
              <a:rect l="0" t="0" r="0" b="0"/>
              <a:pathLst>
                <a:path w="1368" h="876">
                  <a:moveTo>
                    <a:pt x="1368" y="876"/>
                  </a:moveTo>
                  <a:lnTo>
                    <a:pt x="0" y="0"/>
                  </a:lnTo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1" name="path"/>
            <p:cNvSpPr/>
            <p:nvPr/>
          </p:nvSpPr>
          <p:spPr>
            <a:xfrm>
              <a:off x="0" y="0"/>
              <a:ext cx="879330" cy="572510"/>
            </a:xfrm>
            <a:custGeom>
              <a:rect l="0" t="0" r="0" b="0"/>
              <a:pathLst>
                <a:path w="1384" h="901">
                  <a:moveTo>
                    <a:pt x="1376" y="888"/>
                  </a:moveTo>
                  <a:lnTo>
                    <a:pt x="8" y="12"/>
                  </a:lnTo>
                </a:path>
              </a:pathLst>
            </a:custGeom>
            <a:noFill/>
            <a:ln w="19050" cap="flat">
              <a:solidFill>
                <a:srgbClr val="5196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2" name="path"/>
            <p:cNvSpPr/>
            <p:nvPr/>
          </p:nvSpPr>
          <p:spPr>
            <a:xfrm>
              <a:off x="863996" y="83882"/>
              <a:ext cx="787047" cy="457876"/>
            </a:xfrm>
            <a:custGeom>
              <a:rect l="0" t="0" r="0" b="0"/>
              <a:pathLst>
                <a:path w="1239" h="721">
                  <a:moveTo>
                    <a:pt x="1239" y="0"/>
                  </a:moveTo>
                  <a:lnTo>
                    <a:pt x="0" y="721"/>
                  </a:lnTo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3" name="path"/>
            <p:cNvSpPr/>
            <p:nvPr/>
          </p:nvSpPr>
          <p:spPr>
            <a:xfrm>
              <a:off x="859206" y="75649"/>
              <a:ext cx="796626" cy="474343"/>
            </a:xfrm>
            <a:custGeom>
              <a:rect l="0" t="0" r="0" b="0"/>
              <a:pathLst>
                <a:path w="1254" h="746">
                  <a:moveTo>
                    <a:pt x="1246" y="12"/>
                  </a:moveTo>
                  <a:lnTo>
                    <a:pt x="7" y="734"/>
                  </a:lnTo>
                </a:path>
              </a:pathLst>
            </a:custGeom>
            <a:noFill/>
            <a:ln w="19050" cap="flat">
              <a:solidFill>
                <a:srgbClr val="5196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04" name="rect"/>
          <p:cNvSpPr/>
          <p:nvPr/>
        </p:nvSpPr>
        <p:spPr>
          <a:xfrm>
            <a:off x="6086475" y="3252175"/>
            <a:ext cx="19050" cy="1146048"/>
          </a:xfrm>
          <a:prstGeom prst="rect">
            <a:avLst/>
          </a:pr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5" name="path"/>
          <p:cNvSpPr/>
          <p:nvPr/>
        </p:nvSpPr>
        <p:spPr>
          <a:xfrm>
            <a:off x="2304287" y="4201902"/>
            <a:ext cx="7583426" cy="1744811"/>
          </a:xfrm>
          <a:custGeom>
            <a:rect l="0" t="0" r="0" b="0"/>
            <a:pathLst>
              <a:path w="11942" h="2747">
                <a:moveTo>
                  <a:pt x="0" y="0"/>
                </a:moveTo>
                <a:lnTo>
                  <a:pt x="11245" y="0"/>
                </a:lnTo>
                <a:lnTo>
                  <a:pt x="11942" y="697"/>
                </a:lnTo>
                <a:lnTo>
                  <a:pt x="11942" y="2747"/>
                </a:lnTo>
                <a:lnTo>
                  <a:pt x="0" y="2747"/>
                </a:lnTo>
                <a:lnTo>
                  <a:pt x="0" y="0"/>
                </a:lnTo>
                <a:close/>
              </a:path>
              <a:path w="11942" h="2747">
                <a:moveTo>
                  <a:pt x="11942" y="0"/>
                </a:moveTo>
                <a:lnTo>
                  <a:pt x="11942" y="443"/>
                </a:lnTo>
                <a:lnTo>
                  <a:pt x="11498" y="0"/>
                </a:lnTo>
                <a:lnTo>
                  <a:pt x="11942" y="0"/>
                </a:lnTo>
                <a:close/>
              </a:path>
            </a:pathLst>
          </a:custGeom>
          <a:solidFill>
            <a:srgbClr val="0064F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82" name="group 82"/>
          <p:cNvGrpSpPr/>
          <p:nvPr/>
        </p:nvGrpSpPr>
        <p:grpSpPr>
          <a:xfrm rot="21600000">
            <a:off x="654974" y="1746676"/>
            <a:ext cx="4692566" cy="1777322"/>
            <a:chExt cx="4692566" cy="1777322"/>
          </a:xfrm>
        </p:grpSpPr>
        <p:sp>
          <p:nvSpPr>
            <p:cNvPr id="306" name="rect"/>
            <p:cNvSpPr/>
            <p:nvPr/>
          </p:nvSpPr>
          <p:spPr>
            <a:xfrm>
              <a:off x="0" y="0"/>
              <a:ext cx="4692565" cy="1777322"/>
            </a:xfrm>
            <a:prstGeom prst="rect">
              <a:avLst/>
            </a:pr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7" name="textbox 307"/>
            <p:cNvSpPr/>
            <p:nvPr/>
          </p:nvSpPr>
          <p:spPr>
            <a:xfrm>
              <a:off x="347043" y="325466"/>
              <a:ext cx="3987165" cy="78485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6035"/>
                </a:lnSpc>
              </a:pPr>
              <a:endParaRPr lang="Arial" altLang="Arial" sz="100"/>
            </a:p>
            <a:p>
              <a:pPr marL="13423" algn="l" rtl="0" eaLnBrk="0">
                <a:lnSpc>
                  <a:spcPct val="91000"/>
                </a:lnSpc>
              </a:pPr>
              <a:r>
                <a:rPr sz="2100" spc="-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现场</a:t>
              </a:r>
              <a:r>
                <a:rPr sz="21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勘查</a:t>
              </a:r>
              <a:endParaRPr lang="Microsoft YaHei" altLang="Microsoft YaHei" sz="2100"/>
            </a:p>
            <a:p>
              <a:pPr algn="l" rtl="0" eaLnBrk="0">
                <a:lnSpc>
                  <a:spcPct val="133000"/>
                </a:lnSpc>
              </a:pPr>
              <a:endParaRPr lang="Arial" altLang="Arial" sz="1000"/>
            </a:p>
            <a:p>
              <a:pPr algn="l" rtl="0" eaLnBrk="0">
                <a:lnSpc>
                  <a:spcPct val="127000"/>
                </a:lnSpc>
              </a:pPr>
              <a:endParaRPr lang="Arial" altLang="Arial" sz="300"/>
            </a:p>
            <a:p>
              <a:pPr marL="12700" algn="l" rtl="0" eaLnBrk="0">
                <a:lnSpc>
                  <a:spcPct val="91000"/>
                </a:lnSpc>
                <a:spcBef>
                  <a:spcPts val="3"/>
                </a:spcBef>
              </a:pPr>
              <a:r>
                <a:rPr sz="15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对施工现场进行实地勘查，了解工程实际情况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sp>
          <p:nvSpPr>
            <p:cNvPr id="308" name="path"/>
            <p:cNvSpPr/>
            <p:nvPr/>
          </p:nvSpPr>
          <p:spPr>
            <a:xfrm>
              <a:off x="4410795" y="0"/>
              <a:ext cx="281770" cy="281770"/>
            </a:xfrm>
            <a:custGeom>
              <a:rect l="0" t="0" r="0" b="0"/>
              <a:pathLst>
                <a:path w="442" h="442">
                  <a:moveTo>
                    <a:pt x="443" y="0"/>
                  </a:moveTo>
                  <a:lnTo>
                    <a:pt x="443" y="443"/>
                  </a:lnTo>
                  <a:lnTo>
                    <a:pt x="0" y="0"/>
                  </a:lnTo>
                  <a:lnTo>
                    <a:pt x="443" y="0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09" name="path"/>
          <p:cNvSpPr/>
          <p:nvPr/>
        </p:nvSpPr>
        <p:spPr>
          <a:xfrm>
            <a:off x="6862009" y="1746676"/>
            <a:ext cx="4692565" cy="1777322"/>
          </a:xfrm>
          <a:custGeom>
            <a:rect l="0" t="0" r="0" b="0"/>
            <a:pathLst>
              <a:path w="7389" h="2798">
                <a:moveTo>
                  <a:pt x="0" y="0"/>
                </a:moveTo>
                <a:lnTo>
                  <a:pt x="6667" y="0"/>
                </a:lnTo>
                <a:lnTo>
                  <a:pt x="7389" y="722"/>
                </a:lnTo>
                <a:lnTo>
                  <a:pt x="7389" y="2798"/>
                </a:lnTo>
                <a:lnTo>
                  <a:pt x="0" y="2798"/>
                </a:lnTo>
                <a:lnTo>
                  <a:pt x="0" y="0"/>
                </a:lnTo>
                <a:close/>
              </a:path>
              <a:path w="7389" h="2798">
                <a:moveTo>
                  <a:pt x="7389" y="0"/>
                </a:moveTo>
                <a:lnTo>
                  <a:pt x="7389" y="443"/>
                </a:lnTo>
                <a:lnTo>
                  <a:pt x="6946" y="0"/>
                </a:lnTo>
                <a:lnTo>
                  <a:pt x="7389" y="0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0" name="textbox 310"/>
          <p:cNvSpPr/>
          <p:nvPr/>
        </p:nvSpPr>
        <p:spPr>
          <a:xfrm>
            <a:off x="7198556" y="2623762"/>
            <a:ext cx="3834765" cy="5073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882"/>
              </a:lnSpc>
            </a:pPr>
            <a:endParaRPr lang="Arial" altLang="Arial" sz="100"/>
          </a:p>
          <a:p>
            <a:pPr marL="27749" indent="-15049" algn="l" rtl="0" eaLnBrk="0">
              <a:lnSpc>
                <a:spcPct val="105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施工单位报送的工程量清单与招标文件、合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同中的工程量清单进行核对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311" name="textbox 311"/>
          <p:cNvSpPr/>
          <p:nvPr/>
        </p:nvSpPr>
        <p:spPr>
          <a:xfrm>
            <a:off x="442263" y="318468"/>
            <a:ext cx="2694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5494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工程量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核实</a:t>
            </a:r>
            <a:endParaRPr lang="Microsoft YaHei" altLang="Microsoft YaHei" sz="3000"/>
          </a:p>
        </p:txBody>
      </p:sp>
      <p:grpSp>
        <p:nvGrpSpPr>
          <p:cNvPr id="84" name="group 8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31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86" name="group 86"/>
          <p:cNvGrpSpPr/>
          <p:nvPr/>
        </p:nvGrpSpPr>
        <p:grpSpPr>
          <a:xfrm rot="21600000">
            <a:off x="5575254" y="2695564"/>
            <a:ext cx="1041486" cy="1064453"/>
            <a:chExt cx="1041486" cy="1064453"/>
          </a:xfrm>
        </p:grpSpPr>
        <p:sp>
          <p:nvSpPr>
            <p:cNvPr id="332" name="path"/>
            <p:cNvSpPr/>
            <p:nvPr/>
          </p:nvSpPr>
          <p:spPr>
            <a:xfrm>
              <a:off x="0" y="0"/>
              <a:ext cx="1041486" cy="1064453"/>
            </a:xfrm>
            <a:custGeom>
              <a:rect l="0" t="0" r="0" b="0"/>
              <a:pathLst>
                <a:path w="1640" h="1676">
                  <a:moveTo>
                    <a:pt x="0" y="838"/>
                  </a:moveTo>
                  <a:cubicBezTo>
                    <a:pt x="0" y="375"/>
                    <a:pt x="367" y="0"/>
                    <a:pt x="820" y="0"/>
                  </a:cubicBezTo>
                  <a:lnTo>
                    <a:pt x="820" y="0"/>
                  </a:lnTo>
                  <a:lnTo>
                    <a:pt x="820" y="0"/>
                  </a:lnTo>
                  <a:lnTo>
                    <a:pt x="820" y="0"/>
                  </a:lnTo>
                  <a:cubicBezTo>
                    <a:pt x="1272" y="0"/>
                    <a:pt x="1640" y="375"/>
                    <a:pt x="1640" y="838"/>
                  </a:cubicBezTo>
                  <a:lnTo>
                    <a:pt x="1640" y="838"/>
                  </a:lnTo>
                  <a:cubicBezTo>
                    <a:pt x="1640" y="838"/>
                    <a:pt x="1640" y="838"/>
                    <a:pt x="1640" y="838"/>
                  </a:cubicBezTo>
                  <a:lnTo>
                    <a:pt x="1640" y="838"/>
                  </a:lnTo>
                  <a:lnTo>
                    <a:pt x="1640" y="838"/>
                  </a:lnTo>
                  <a:lnTo>
                    <a:pt x="1640" y="838"/>
                  </a:lnTo>
                  <a:cubicBezTo>
                    <a:pt x="1640" y="1301"/>
                    <a:pt x="1272" y="1676"/>
                    <a:pt x="820" y="1676"/>
                  </a:cubicBezTo>
                  <a:lnTo>
                    <a:pt x="820" y="1676"/>
                  </a:lnTo>
                  <a:lnTo>
                    <a:pt x="820" y="1676"/>
                  </a:lnTo>
                  <a:lnTo>
                    <a:pt x="820" y="1676"/>
                  </a:lnTo>
                  <a:cubicBezTo>
                    <a:pt x="367" y="1676"/>
                    <a:pt x="0" y="1301"/>
                    <a:pt x="0" y="838"/>
                  </a:cubicBezTo>
                  <a:lnTo>
                    <a:pt x="0" y="838"/>
                  </a:lnTo>
                  <a:cubicBezTo>
                    <a:pt x="0" y="838"/>
                    <a:pt x="0" y="838"/>
                    <a:pt x="0" y="838"/>
                  </a:cubicBezTo>
                  <a:lnTo>
                    <a:pt x="0" y="838"/>
                  </a:lnTo>
                  <a:close/>
                </a:path>
              </a:pathLst>
            </a:custGeom>
            <a:solidFill>
              <a:srgbClr val="DCEA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3" name="path"/>
            <p:cNvSpPr/>
            <p:nvPr/>
          </p:nvSpPr>
          <p:spPr>
            <a:xfrm>
              <a:off x="117381" y="119968"/>
              <a:ext cx="806727" cy="824518"/>
            </a:xfrm>
            <a:custGeom>
              <a:rect l="0" t="0" r="0" b="0"/>
              <a:pathLst>
                <a:path w="1270" h="1298">
                  <a:moveTo>
                    <a:pt x="0" y="649"/>
                  </a:moveTo>
                  <a:cubicBezTo>
                    <a:pt x="0" y="290"/>
                    <a:pt x="284" y="0"/>
                    <a:pt x="635" y="0"/>
                  </a:cubicBezTo>
                  <a:lnTo>
                    <a:pt x="635" y="0"/>
                  </a:lnTo>
                  <a:lnTo>
                    <a:pt x="635" y="0"/>
                  </a:lnTo>
                  <a:lnTo>
                    <a:pt x="635" y="0"/>
                  </a:lnTo>
                  <a:cubicBezTo>
                    <a:pt x="986" y="0"/>
                    <a:pt x="1270" y="290"/>
                    <a:pt x="1270" y="649"/>
                  </a:cubicBezTo>
                  <a:lnTo>
                    <a:pt x="1270" y="649"/>
                  </a:lnTo>
                  <a:cubicBezTo>
                    <a:pt x="1270" y="649"/>
                    <a:pt x="1270" y="649"/>
                    <a:pt x="1270" y="649"/>
                  </a:cubicBezTo>
                  <a:lnTo>
                    <a:pt x="1270" y="649"/>
                  </a:lnTo>
                  <a:lnTo>
                    <a:pt x="1270" y="649"/>
                  </a:lnTo>
                  <a:lnTo>
                    <a:pt x="1270" y="649"/>
                  </a:lnTo>
                  <a:cubicBezTo>
                    <a:pt x="1270" y="1007"/>
                    <a:pt x="986" y="1298"/>
                    <a:pt x="635" y="1298"/>
                  </a:cubicBezTo>
                  <a:lnTo>
                    <a:pt x="635" y="1298"/>
                  </a:lnTo>
                  <a:cubicBezTo>
                    <a:pt x="284" y="1298"/>
                    <a:pt x="0" y="1007"/>
                    <a:pt x="0" y="649"/>
                  </a:cubicBezTo>
                  <a:lnTo>
                    <a:pt x="0" y="649"/>
                  </a:lnTo>
                  <a:cubicBezTo>
                    <a:pt x="0" y="649"/>
                    <a:pt x="0" y="649"/>
                    <a:pt x="0" y="649"/>
                  </a:cubicBezTo>
                  <a:lnTo>
                    <a:pt x="0" y="649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34" name="textbox 334"/>
          <p:cNvSpPr/>
          <p:nvPr/>
        </p:nvSpPr>
        <p:spPr>
          <a:xfrm>
            <a:off x="2675684" y="5062733"/>
            <a:ext cx="4558665" cy="2343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24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对工程量变更进行审查，核实变更的真实性和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理性。</a:t>
            </a:r>
            <a:endParaRPr lang="Microsoft YaHei" altLang="Microsoft YaHei" sz="1500"/>
          </a:p>
        </p:txBody>
      </p:sp>
      <p:sp>
        <p:nvSpPr>
          <p:cNvPr id="335" name="textbox 335"/>
          <p:cNvSpPr/>
          <p:nvPr/>
        </p:nvSpPr>
        <p:spPr>
          <a:xfrm>
            <a:off x="2679875" y="4536106"/>
            <a:ext cx="1885950" cy="3168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28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1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工程量变更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审查</a:t>
            </a:r>
            <a:endParaRPr lang="Microsoft YaHei" altLang="Microsoft YaHei" sz="2100"/>
          </a:p>
        </p:txBody>
      </p:sp>
      <p:sp>
        <p:nvSpPr>
          <p:cNvPr id="336" name="textbox 336"/>
          <p:cNvSpPr/>
          <p:nvPr/>
        </p:nvSpPr>
        <p:spPr>
          <a:xfrm>
            <a:off x="7204462" y="2086848"/>
            <a:ext cx="1885950" cy="3155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660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1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工程量清单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核对</a:t>
            </a:r>
            <a:endParaRPr lang="Microsoft YaHei" altLang="Microsoft YaHei" sz="2100"/>
          </a:p>
        </p:txBody>
      </p:sp>
      <p:sp>
        <p:nvSpPr>
          <p:cNvPr id="337" name="path"/>
          <p:cNvSpPr/>
          <p:nvPr/>
        </p:nvSpPr>
        <p:spPr>
          <a:xfrm>
            <a:off x="5885367" y="3055961"/>
            <a:ext cx="396240" cy="368046"/>
          </a:xfrm>
          <a:custGeom>
            <a:rect l="0" t="0" r="0" b="0"/>
            <a:pathLst>
              <a:path w="624" h="579">
                <a:moveTo>
                  <a:pt x="0" y="413"/>
                </a:moveTo>
                <a:lnTo>
                  <a:pt x="312" y="496"/>
                </a:lnTo>
                <a:lnTo>
                  <a:pt x="624" y="413"/>
                </a:lnTo>
                <a:lnTo>
                  <a:pt x="624" y="496"/>
                </a:lnTo>
                <a:lnTo>
                  <a:pt x="312" y="579"/>
                </a:lnTo>
                <a:lnTo>
                  <a:pt x="0" y="496"/>
                </a:lnTo>
                <a:lnTo>
                  <a:pt x="0" y="413"/>
                </a:lnTo>
                <a:close/>
                <a:moveTo>
                  <a:pt x="0" y="248"/>
                </a:moveTo>
                <a:lnTo>
                  <a:pt x="312" y="331"/>
                </a:lnTo>
                <a:lnTo>
                  <a:pt x="624" y="248"/>
                </a:lnTo>
                <a:lnTo>
                  <a:pt x="624" y="331"/>
                </a:lnTo>
                <a:lnTo>
                  <a:pt x="312" y="413"/>
                </a:lnTo>
                <a:lnTo>
                  <a:pt x="0" y="331"/>
                </a:lnTo>
                <a:lnTo>
                  <a:pt x="0" y="248"/>
                </a:lnTo>
                <a:close/>
                <a:moveTo>
                  <a:pt x="0" y="82"/>
                </a:moveTo>
                <a:lnTo>
                  <a:pt x="312" y="0"/>
                </a:lnTo>
                <a:lnTo>
                  <a:pt x="624" y="82"/>
                </a:lnTo>
                <a:lnTo>
                  <a:pt x="624" y="165"/>
                </a:lnTo>
                <a:lnTo>
                  <a:pt x="312" y="248"/>
                </a:lnTo>
                <a:lnTo>
                  <a:pt x="0" y="165"/>
                </a:lnTo>
                <a:lnTo>
                  <a:pt x="0" y="8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39" name="picture 33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095996" y="1153981"/>
            <a:ext cx="5194483" cy="5194482"/>
          </a:xfrm>
          <a:prstGeom prst="rect">
            <a:avLst/>
          </a:prstGeom>
        </p:spPr>
      </p:pic>
      <p:sp>
        <p:nvSpPr>
          <p:cNvPr id="340" name="textbox 340"/>
          <p:cNvSpPr/>
          <p:nvPr/>
        </p:nvSpPr>
        <p:spPr>
          <a:xfrm>
            <a:off x="1097278" y="378266"/>
            <a:ext cx="4024629" cy="55016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640"/>
              </a:lnSpc>
            </a:pPr>
            <a:endParaRPr lang="Arial" altLang="Arial" sz="100"/>
          </a:p>
          <a:p>
            <a:pPr marL="128246" algn="l" rtl="0" eaLnBrk="0">
              <a:lnSpc>
                <a:spcPct val="90000"/>
              </a:lnSpc>
            </a:pP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单价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</a:t>
            </a:r>
            <a:endParaRPr lang="Microsoft YaHei" altLang="Microsoft YaHei" sz="3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marL="15205" algn="l" rtl="0" eaLnBrk="0">
              <a:lnSpc>
                <a:spcPct val="91000"/>
              </a:lnSpc>
              <a:spcBef>
                <a:spcPts val="690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套用定额审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</a:t>
            </a:r>
            <a:endParaRPr lang="Microsoft YaHei" altLang="Microsoft YaHei" sz="2300"/>
          </a:p>
          <a:p>
            <a:pPr marL="13842" indent="190" algn="l" rtl="0" eaLnBrk="0">
              <a:lnSpc>
                <a:spcPct val="123000"/>
              </a:lnSpc>
              <a:spcBef>
                <a:spcPts val="1183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核实施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工单位套用的定额是否符合国家或地方规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定，以及是否与实际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况相符。</a:t>
            </a:r>
            <a:endParaRPr lang="Microsoft YaHei" altLang="Microsoft YaHei" sz="15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marL="16681" algn="l" rtl="0" eaLnBrk="0">
              <a:lnSpc>
                <a:spcPct val="91000"/>
              </a:lnSpc>
              <a:spcBef>
                <a:spcPts val="695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单价组成审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</a:t>
            </a:r>
            <a:endParaRPr lang="Microsoft YaHei" altLang="Microsoft YaHei" sz="2300"/>
          </a:p>
          <a:p>
            <a:pPr marL="13842" indent="7810" algn="l" rtl="0" eaLnBrk="0">
              <a:lnSpc>
                <a:spcPct val="123000"/>
              </a:lnSpc>
              <a:spcBef>
                <a:spcPts val="1174"/>
              </a:spcBef>
            </a:pP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审查单价组成是否合理，包括人工费、材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料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费、 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机械费等。</a:t>
            </a:r>
            <a:endParaRPr lang="Microsoft YaHei" altLang="Microsoft YaHei" sz="15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marL="16681" algn="l" rtl="0" eaLnBrk="0">
              <a:lnSpc>
                <a:spcPct val="91000"/>
              </a:lnSpc>
              <a:spcBef>
                <a:spcPts val="693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单价水平审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</a:t>
            </a:r>
            <a:endParaRPr lang="Microsoft YaHei" altLang="Microsoft YaHei" sz="2300"/>
          </a:p>
          <a:p>
            <a:pPr algn="l" rtl="0" eaLnBrk="0">
              <a:lnSpc>
                <a:spcPct val="108000"/>
              </a:lnSpc>
            </a:pPr>
            <a:endParaRPr lang="Arial" altLang="Arial" sz="900"/>
          </a:p>
          <a:p>
            <a:pPr algn="l" rtl="0" eaLnBrk="0">
              <a:lnSpc>
                <a:spcPct val="6527"/>
              </a:lnSpc>
            </a:pPr>
            <a:endParaRPr lang="Arial" altLang="Arial" sz="100"/>
          </a:p>
          <a:p>
            <a:pPr marL="12700" indent="8953" algn="l" rtl="0" eaLnBrk="0">
              <a:lnSpc>
                <a:spcPct val="12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比较类似工程项目的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单价水平，核实本工程单价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是否合理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341" name="path"/>
          <p:cNvSpPr/>
          <p:nvPr/>
        </p:nvSpPr>
        <p:spPr>
          <a:xfrm>
            <a:off x="763828" y="1628257"/>
            <a:ext cx="230515" cy="230516"/>
          </a:xfrm>
          <a:custGeom>
            <a:rect l="0" t="0" r="0" b="0"/>
            <a:pathLst>
              <a:path w="363" h="363">
                <a:moveTo>
                  <a:pt x="0" y="181"/>
                </a:moveTo>
                <a:cubicBezTo>
                  <a:pt x="0" y="81"/>
                  <a:pt x="81" y="0"/>
                  <a:pt x="181" y="0"/>
                </a:cubicBezTo>
                <a:lnTo>
                  <a:pt x="181" y="0"/>
                </a:lnTo>
                <a:lnTo>
                  <a:pt x="181" y="0"/>
                </a:lnTo>
                <a:lnTo>
                  <a:pt x="181" y="0"/>
                </a:lnTo>
                <a:cubicBezTo>
                  <a:pt x="281" y="0"/>
                  <a:pt x="363" y="81"/>
                  <a:pt x="363" y="181"/>
                </a:cubicBezTo>
                <a:lnTo>
                  <a:pt x="363" y="181"/>
                </a:lnTo>
                <a:cubicBezTo>
                  <a:pt x="363" y="181"/>
                  <a:pt x="363" y="181"/>
                  <a:pt x="363" y="181"/>
                </a:cubicBezTo>
                <a:lnTo>
                  <a:pt x="363" y="181"/>
                </a:lnTo>
                <a:lnTo>
                  <a:pt x="363" y="181"/>
                </a:lnTo>
                <a:lnTo>
                  <a:pt x="363" y="181"/>
                </a:lnTo>
                <a:cubicBezTo>
                  <a:pt x="363" y="281"/>
                  <a:pt x="281" y="363"/>
                  <a:pt x="181" y="363"/>
                </a:cubicBezTo>
                <a:lnTo>
                  <a:pt x="181" y="363"/>
                </a:lnTo>
                <a:lnTo>
                  <a:pt x="181" y="363"/>
                </a:lnTo>
                <a:lnTo>
                  <a:pt x="181" y="363"/>
                </a:lnTo>
                <a:cubicBezTo>
                  <a:pt x="81" y="363"/>
                  <a:pt x="0" y="281"/>
                  <a:pt x="0" y="181"/>
                </a:cubicBezTo>
                <a:lnTo>
                  <a:pt x="0" y="181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42" name="path"/>
          <p:cNvSpPr/>
          <p:nvPr/>
        </p:nvSpPr>
        <p:spPr>
          <a:xfrm>
            <a:off x="763828" y="3237600"/>
            <a:ext cx="230515" cy="230515"/>
          </a:xfrm>
          <a:custGeom>
            <a:rect l="0" t="0" r="0" b="0"/>
            <a:pathLst>
              <a:path w="363" h="363">
                <a:moveTo>
                  <a:pt x="0" y="181"/>
                </a:moveTo>
                <a:cubicBezTo>
                  <a:pt x="0" y="81"/>
                  <a:pt x="81" y="0"/>
                  <a:pt x="181" y="0"/>
                </a:cubicBezTo>
                <a:lnTo>
                  <a:pt x="181" y="0"/>
                </a:lnTo>
                <a:lnTo>
                  <a:pt x="181" y="0"/>
                </a:lnTo>
                <a:lnTo>
                  <a:pt x="181" y="0"/>
                </a:lnTo>
                <a:cubicBezTo>
                  <a:pt x="281" y="0"/>
                  <a:pt x="363" y="81"/>
                  <a:pt x="363" y="181"/>
                </a:cubicBezTo>
                <a:lnTo>
                  <a:pt x="363" y="181"/>
                </a:lnTo>
                <a:cubicBezTo>
                  <a:pt x="363" y="181"/>
                  <a:pt x="363" y="181"/>
                  <a:pt x="363" y="181"/>
                </a:cubicBezTo>
                <a:lnTo>
                  <a:pt x="363" y="181"/>
                </a:lnTo>
                <a:lnTo>
                  <a:pt x="363" y="181"/>
                </a:lnTo>
                <a:lnTo>
                  <a:pt x="363" y="181"/>
                </a:lnTo>
                <a:cubicBezTo>
                  <a:pt x="363" y="281"/>
                  <a:pt x="281" y="363"/>
                  <a:pt x="181" y="363"/>
                </a:cubicBezTo>
                <a:lnTo>
                  <a:pt x="181" y="363"/>
                </a:lnTo>
                <a:lnTo>
                  <a:pt x="181" y="363"/>
                </a:lnTo>
                <a:lnTo>
                  <a:pt x="181" y="363"/>
                </a:lnTo>
                <a:cubicBezTo>
                  <a:pt x="81" y="363"/>
                  <a:pt x="0" y="281"/>
                  <a:pt x="0" y="181"/>
                </a:cubicBezTo>
                <a:lnTo>
                  <a:pt x="0" y="181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43" name="path"/>
          <p:cNvSpPr/>
          <p:nvPr/>
        </p:nvSpPr>
        <p:spPr>
          <a:xfrm>
            <a:off x="763828" y="4874037"/>
            <a:ext cx="230515" cy="230515"/>
          </a:xfrm>
          <a:custGeom>
            <a:rect l="0" t="0" r="0" b="0"/>
            <a:pathLst>
              <a:path w="363" h="363">
                <a:moveTo>
                  <a:pt x="0" y="181"/>
                </a:moveTo>
                <a:cubicBezTo>
                  <a:pt x="0" y="81"/>
                  <a:pt x="81" y="0"/>
                  <a:pt x="181" y="0"/>
                </a:cubicBezTo>
                <a:lnTo>
                  <a:pt x="181" y="0"/>
                </a:lnTo>
                <a:lnTo>
                  <a:pt x="181" y="0"/>
                </a:lnTo>
                <a:lnTo>
                  <a:pt x="181" y="0"/>
                </a:lnTo>
                <a:cubicBezTo>
                  <a:pt x="281" y="0"/>
                  <a:pt x="363" y="81"/>
                  <a:pt x="363" y="181"/>
                </a:cubicBezTo>
                <a:lnTo>
                  <a:pt x="363" y="181"/>
                </a:lnTo>
                <a:cubicBezTo>
                  <a:pt x="363" y="181"/>
                  <a:pt x="363" y="181"/>
                  <a:pt x="363" y="181"/>
                </a:cubicBezTo>
                <a:lnTo>
                  <a:pt x="363" y="181"/>
                </a:lnTo>
                <a:lnTo>
                  <a:pt x="363" y="181"/>
                </a:lnTo>
                <a:lnTo>
                  <a:pt x="363" y="181"/>
                </a:lnTo>
                <a:cubicBezTo>
                  <a:pt x="363" y="281"/>
                  <a:pt x="281" y="363"/>
                  <a:pt x="181" y="363"/>
                </a:cubicBezTo>
                <a:lnTo>
                  <a:pt x="181" y="363"/>
                </a:lnTo>
                <a:lnTo>
                  <a:pt x="181" y="363"/>
                </a:lnTo>
                <a:lnTo>
                  <a:pt x="181" y="363"/>
                </a:lnTo>
                <a:cubicBezTo>
                  <a:pt x="81" y="363"/>
                  <a:pt x="0" y="281"/>
                  <a:pt x="0" y="181"/>
                </a:cubicBezTo>
                <a:lnTo>
                  <a:pt x="0" y="181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88" name="group 88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344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5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6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7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8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90" name="group 90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34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92" name="group 92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35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5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94" name="group 94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35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1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2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3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https://d.book118.com/208132011073006046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2024-09-27T11:50:01.289</cp:lastPrinted>
  <dcterms:created xsi:type="dcterms:W3CDTF">2024-09-27T03:50:01Z</dcterms:created>
  <dcterms:modified xsi:type="dcterms:W3CDTF">2024-09-27T03:50:02Z</dcterms:modified>
</cp:coreProperties>
</file>