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embeddedFontLst>
    <p:embeddedFont>
      <p:font typeface="EVIKEM+MS-UIGothic"/>
      <p:regular r:id="rId16"/>
    </p:embeddedFont>
    <p:embeddedFont>
      <p:font typeface="GIPUGT+PEQKOE+ArialMT"/>
      <p:regular r:id="rId17"/>
    </p:embeddedFont>
    <p:embeddedFont>
      <p:font typeface="MBKTMC+OJIUPI+MicrosoftYaHei-Bold"/>
      <p:regular r:id="rId18"/>
    </p:embeddedFont>
    <p:embeddedFont>
      <p:font typeface="SEGDTE+KFKFSD+MicrosoftYaHei"/>
      <p:regular r:id="rId19"/>
    </p:embeddedFont>
  </p:embeddedFontLst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font" Target="fonts/font1.fntdata" /><Relationship Id="rId17" Type="http://schemas.openxmlformats.org/officeDocument/2006/relationships/font" Target="fonts/font2.fntdata" /><Relationship Id="rId18" Type="http://schemas.openxmlformats.org/officeDocument/2006/relationships/font" Target="fonts/font3.fntdata" /><Relationship Id="rId19" Type="http://schemas.openxmlformats.org/officeDocument/2006/relationships/font" Target="fonts/font4.fntdata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45DD5D-88C8-4C05-B3E8-068D7D64D4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D1EBC4-BACC-4FBE-9EF5-F8754DBA92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E8AF6E-2E3E-4A37-8E27-9C7CC972EE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D21ADB-63FD-4F81-B484-0C94465069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0E507DF-1E64-4AE6-93E4-D04E648991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1193EDB-E616-4DF5-A512-ED5280827F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69C6338-B271-4D6A-B661-BDAC47CED8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F7B4F8-D0FB-4F12-881A-0076566697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FEF5B4-D92B-49F7-9135-351B29C43D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436D0F-18C4-4932-AF75-08390D80A7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2DE3CA-CC76-43B0-88A6-EDB37A0665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8143015032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479675" y="1949604"/>
            <a:ext cx="8310588" cy="25812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8D3300"/>
                </a:solidFill>
                <a:latin typeface="EVIKEM+MS-UIGothic"/>
                <a:cs typeface="EVIKEM+MS-UIGothic"/>
              </a:rPr>
              <a:t>面</a:t>
            </a:r>
            <a:r>
              <a:rPr sz="5150" spc="25">
                <a:solidFill>
                  <a:srgbClr val="8D3300"/>
                </a:solidFill>
                <a:latin typeface="SimSun"/>
                <a:cs typeface="SimSun"/>
              </a:rPr>
              <a:t>试</a:t>
            </a:r>
            <a:r>
              <a:rPr sz="5150" spc="25">
                <a:solidFill>
                  <a:srgbClr val="8D3300"/>
                </a:solidFill>
                <a:latin typeface="EVIKEM+MS-UIGothic"/>
                <a:cs typeface="EVIKEM+MS-UIGothic"/>
              </a:rPr>
              <a:t>常</a:t>
            </a:r>
            <a:r>
              <a:rPr sz="5150" spc="20">
                <a:solidFill>
                  <a:srgbClr val="8D3300"/>
                </a:solidFill>
                <a:latin typeface="SimSun"/>
                <a:cs typeface="SimSun"/>
              </a:rPr>
              <a:t>问</a:t>
            </a:r>
            <a:r>
              <a:rPr sz="5150" spc="25">
                <a:solidFill>
                  <a:srgbClr val="8D3300"/>
                </a:solidFill>
                <a:latin typeface="EVIKEM+MS-UIGothic"/>
                <a:cs typeface="EVIKEM+MS-UIGothic"/>
              </a:rPr>
              <a:t>的</a:t>
            </a:r>
            <a:r>
              <a:rPr sz="5150" spc="25">
                <a:solidFill>
                  <a:srgbClr val="8D3300"/>
                </a:solidFill>
                <a:latin typeface="SimSun"/>
                <a:cs typeface="SimSun"/>
              </a:rPr>
              <a:t>问题</a:t>
            </a:r>
            <a:r>
              <a:rPr sz="5150" spc="25">
                <a:solidFill>
                  <a:srgbClr val="8D3300"/>
                </a:solidFill>
                <a:latin typeface="EVIKEM+MS-UIGothic"/>
                <a:cs typeface="EVIKEM+MS-UIGothic"/>
              </a:rPr>
              <a:t>及其参考</a:t>
            </a:r>
          </a:p>
          <a:p>
            <a:pPr marL="2299970" marR="0">
              <a:lnSpc>
                <a:spcPts val="5150"/>
              </a:lnSpc>
              <a:spcBef>
                <a:spcPts val="2300"/>
              </a:spcBef>
              <a:spcAft>
                <a:spcPct val="0"/>
              </a:spcAft>
            </a:pPr>
            <a:r>
              <a:rPr sz="5150" spc="25">
                <a:solidFill>
                  <a:srgbClr val="8D3300"/>
                </a:solidFill>
                <a:latin typeface="EVIKEM+MS-UIGothic"/>
                <a:cs typeface="EVIKEM+MS-UIGothic"/>
              </a:rPr>
              <a:t>答案</a:t>
            </a:r>
            <a:r>
              <a:rPr sz="5150" spc="25">
                <a:solidFill>
                  <a:srgbClr val="8D3300"/>
                </a:solidFill>
                <a:latin typeface="SimSun"/>
                <a:cs typeface="SimSun"/>
              </a:rPr>
              <a:t>课</a:t>
            </a:r>
            <a:r>
              <a:rPr sz="5150">
                <a:solidFill>
                  <a:srgbClr val="8D3300"/>
                </a:solidFill>
                <a:latin typeface="EVIKEM+MS-UIGothic"/>
                <a:cs typeface="EVIKEM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646929" y="2217610"/>
            <a:ext cx="2490509" cy="297856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8D3300"/>
                </a:solidFill>
                <a:latin typeface="GIPUGT+PEQKOE+ArialMT"/>
                <a:cs typeface="GIPUGT+PEQKOE+ArialMT"/>
              </a:rPr>
              <a:t>•</a:t>
            </a:r>
            <a:r>
              <a:rPr sz="2450" spc="128">
                <a:solidFill>
                  <a:srgbClr val="8D33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8D3300"/>
                </a:solidFill>
                <a:latin typeface="EVIKEM+MS-UIGothic"/>
                <a:cs typeface="EVIKEM+MS-UIGothic"/>
              </a:rPr>
              <a:t>面</a:t>
            </a:r>
            <a:r>
              <a:rPr sz="2400">
                <a:solidFill>
                  <a:srgbClr val="8D3300"/>
                </a:solidFill>
                <a:latin typeface="SimSun"/>
                <a:cs typeface="SimSun"/>
              </a:rPr>
              <a:t>试</a:t>
            </a:r>
            <a:r>
              <a:rPr sz="2400">
                <a:solidFill>
                  <a:srgbClr val="8D3300"/>
                </a:solidFill>
                <a:latin typeface="EVIKEM+MS-UIGothic"/>
                <a:cs typeface="EVIKEM+MS-UIGothic"/>
              </a:rPr>
              <a:t>基本</a:t>
            </a:r>
            <a:r>
              <a:rPr sz="2400">
                <a:solidFill>
                  <a:srgbClr val="8D3300"/>
                </a:solidFill>
                <a:latin typeface="SimSun"/>
                <a:cs typeface="SimSun"/>
              </a:rPr>
              <a:t>问题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8D3300"/>
                </a:solidFill>
                <a:latin typeface="GIPUGT+PEQKOE+ArialMT"/>
                <a:cs typeface="GIPUGT+PEQKOE+ArialMT"/>
              </a:rPr>
              <a:t>•</a:t>
            </a:r>
            <a:r>
              <a:rPr sz="2450" spc="128">
                <a:solidFill>
                  <a:srgbClr val="8D33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8D3300"/>
                </a:solidFill>
                <a:latin typeface="SimSun"/>
                <a:cs typeface="SimSun"/>
              </a:rPr>
              <a:t>专业</a:t>
            </a:r>
            <a:r>
              <a:rPr sz="2400">
                <a:solidFill>
                  <a:srgbClr val="8D3300"/>
                </a:solidFill>
                <a:latin typeface="EVIKEM+MS-UIGothic"/>
                <a:cs typeface="EVIKEM+MS-UIGothic"/>
              </a:rPr>
              <a:t>技能</a:t>
            </a:r>
            <a:r>
              <a:rPr sz="2400">
                <a:solidFill>
                  <a:srgbClr val="8D3300"/>
                </a:solidFill>
                <a:latin typeface="SimSun"/>
                <a:cs typeface="SimSun"/>
              </a:rPr>
              <a:t>问题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8D3300"/>
                </a:solidFill>
                <a:latin typeface="GIPUGT+PEQKOE+ArialMT"/>
                <a:cs typeface="GIPUGT+PEQKOE+ArialMT"/>
              </a:rPr>
              <a:t>•</a:t>
            </a:r>
            <a:r>
              <a:rPr sz="2450" spc="128">
                <a:solidFill>
                  <a:srgbClr val="8D33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8D3300"/>
                </a:solidFill>
                <a:latin typeface="SimSun"/>
                <a:cs typeface="SimSun"/>
              </a:rPr>
              <a:t>团队协</a:t>
            </a:r>
            <a:r>
              <a:rPr sz="2400">
                <a:solidFill>
                  <a:srgbClr val="8D3300"/>
                </a:solidFill>
                <a:latin typeface="EVIKEM+MS-UIGothic"/>
                <a:cs typeface="EVIKEM+MS-UIGothic"/>
              </a:rPr>
              <a:t>作</a:t>
            </a:r>
            <a:r>
              <a:rPr sz="2400">
                <a:solidFill>
                  <a:srgbClr val="8D3300"/>
                </a:solidFill>
                <a:latin typeface="SimSun"/>
                <a:cs typeface="SimSun"/>
              </a:rPr>
              <a:t>问题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8D3300"/>
                </a:solidFill>
                <a:latin typeface="GIPUGT+PEQKOE+ArialMT"/>
                <a:cs typeface="GIPUGT+PEQKOE+ArialMT"/>
              </a:rPr>
              <a:t>•</a:t>
            </a:r>
            <a:r>
              <a:rPr sz="2450" spc="128">
                <a:solidFill>
                  <a:srgbClr val="8D33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8D3300"/>
                </a:solidFill>
                <a:latin typeface="EVIKEM+MS-UIGothic"/>
                <a:cs typeface="EVIKEM+MS-UIGothic"/>
              </a:rPr>
              <a:t>行</a:t>
            </a:r>
            <a:r>
              <a:rPr sz="2400">
                <a:solidFill>
                  <a:srgbClr val="8D3300"/>
                </a:solidFill>
                <a:latin typeface="SimSun"/>
                <a:cs typeface="SimSun"/>
              </a:rPr>
              <a:t>业</a:t>
            </a:r>
            <a:r>
              <a:rPr sz="2400">
                <a:solidFill>
                  <a:srgbClr val="8D3300"/>
                </a:solidFill>
                <a:latin typeface="EVIKEM+MS-UIGothic"/>
                <a:cs typeface="EVIKEM+MS-UIGothic"/>
              </a:rPr>
              <a:t>知</a:t>
            </a:r>
            <a:r>
              <a:rPr sz="2400">
                <a:solidFill>
                  <a:srgbClr val="8D3300"/>
                </a:solidFill>
                <a:latin typeface="SimSun"/>
                <a:cs typeface="SimSun"/>
              </a:rPr>
              <a:t>识问题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8D3300"/>
                </a:solidFill>
                <a:latin typeface="GIPUGT+PEQKOE+ArialMT"/>
                <a:cs typeface="GIPUGT+PEQKOE+ArialMT"/>
              </a:rPr>
              <a:t>•</a:t>
            </a:r>
            <a:r>
              <a:rPr sz="2450" spc="128">
                <a:solidFill>
                  <a:srgbClr val="8D33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8D3300"/>
                </a:solidFill>
                <a:latin typeface="EVIKEM+MS-UIGothic"/>
                <a:cs typeface="EVIKEM+MS-UIGothic"/>
              </a:rPr>
              <a:t>个人品</a:t>
            </a:r>
            <a:r>
              <a:rPr sz="2400">
                <a:solidFill>
                  <a:srgbClr val="8D3300"/>
                </a:solidFill>
                <a:latin typeface="SimSun"/>
                <a:cs typeface="SimSun"/>
              </a:rPr>
              <a:t>质问题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023110" y="2460363"/>
            <a:ext cx="2000250" cy="200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6300"/>
              </a:lnSpc>
              <a:spcBef>
                <a:spcPct val="0"/>
              </a:spcBef>
              <a:spcAft>
                <a:spcPct val="0"/>
              </a:spcAft>
            </a:pPr>
            <a:r>
              <a:rPr sz="6300">
                <a:solidFill>
                  <a:srgbClr val="8D3300"/>
                </a:solidFill>
                <a:latin typeface="EVIKEM+MS-UIGothic"/>
                <a:cs typeface="EVIKEM+MS-UIGothic"/>
              </a:rPr>
              <a:t>目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2023110" y="3557643"/>
            <a:ext cx="2000250" cy="200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6300"/>
              </a:lnSpc>
              <a:spcBef>
                <a:spcPct val="0"/>
              </a:spcBef>
              <a:spcAft>
                <a:spcPct val="0"/>
              </a:spcAft>
            </a:pPr>
            <a:r>
              <a:rPr sz="6300">
                <a:solidFill>
                  <a:srgbClr val="8D3300"/>
                </a:solidFill>
                <a:latin typeface="SimSun"/>
                <a:cs typeface="SimSun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96559" y="718964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8D3300"/>
                </a:solidFill>
                <a:latin typeface="MBKTMC+OJIUPI+MicrosoftYaHei-Bold"/>
                <a:cs typeface="MBKTMC+OJIUPI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497829" y="2073930"/>
            <a:ext cx="1482328" cy="4842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8D3300"/>
                </a:solidFill>
                <a:latin typeface="MBKTMC+OJIUPI+MicrosoftYaHei-Bold"/>
                <a:cs typeface="MBKTMC+OJIUPI+MicrosoftYaHei-Bold"/>
              </a:rPr>
              <a:t>CATALOGUE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354829" y="3584809"/>
            <a:ext cx="4349476" cy="1444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50"/>
              </a:lnSpc>
              <a:spcBef>
                <a:spcPct val="0"/>
              </a:spcBef>
              <a:spcAft>
                <a:spcPct val="0"/>
              </a:spcAft>
            </a:pPr>
            <a:r>
              <a:rPr sz="4550" spc="23">
                <a:solidFill>
                  <a:srgbClr val="8D3300"/>
                </a:solidFill>
                <a:latin typeface="EVIKEM+MS-UIGothic"/>
                <a:cs typeface="EVIKEM+MS-UIGothic"/>
              </a:rPr>
              <a:t>面</a:t>
            </a:r>
            <a:r>
              <a:rPr sz="4550" spc="27">
                <a:solidFill>
                  <a:srgbClr val="8D3300"/>
                </a:solidFill>
                <a:latin typeface="SimSun"/>
                <a:cs typeface="SimSun"/>
              </a:rPr>
              <a:t>试</a:t>
            </a:r>
            <a:r>
              <a:rPr sz="4550" spc="25">
                <a:solidFill>
                  <a:srgbClr val="8D3300"/>
                </a:solidFill>
                <a:latin typeface="EVIKEM+MS-UIGothic"/>
                <a:cs typeface="EVIKEM+MS-UIGothic"/>
              </a:rPr>
              <a:t>基本</a:t>
            </a:r>
            <a:r>
              <a:rPr sz="4550" spc="23">
                <a:solidFill>
                  <a:srgbClr val="8D3300"/>
                </a:solidFill>
                <a:latin typeface="SimSun"/>
                <a:cs typeface="SimSun"/>
              </a:rPr>
              <a:t>问题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EVIKEM+MS-UIGothic"/>
                <a:cs typeface="EVIKEM+MS-UIGothic"/>
              </a:rPr>
              <a:t>自我介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 绍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6D1B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7730" y="2317488"/>
            <a:ext cx="730135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VIKEM+MS-UIGothic"/>
                <a:cs typeface="EVIKEM+MS-UIGothic"/>
              </a:rPr>
              <a:t>自我介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绍</a:t>
            </a:r>
            <a:r>
              <a:rPr sz="1500">
                <a:solidFill>
                  <a:srgbClr val="000000"/>
                </a:solidFill>
                <a:latin typeface="EVIKEM+MS-UIGothic"/>
                <a:cs typeface="EVIKEM+MS-UIGothic"/>
              </a:rPr>
              <a:t>是面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试</a:t>
            </a:r>
            <a:r>
              <a:rPr sz="1500">
                <a:solidFill>
                  <a:srgbClr val="000000"/>
                </a:solidFill>
                <a:latin typeface="EVIKEM+MS-UIGothic"/>
                <a:cs typeface="EVIKEM+MS-UIGothic"/>
              </a:rPr>
              <a:t>的必答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题</a:t>
            </a:r>
            <a:r>
              <a:rPr sz="1500">
                <a:solidFill>
                  <a:srgbClr val="000000"/>
                </a:solidFill>
                <a:latin typeface="EVIKEM+MS-UIGothic"/>
                <a:cs typeface="EVIKEM+MS-UIGothic"/>
              </a:rPr>
              <a:t>，需要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简洁</a:t>
            </a:r>
            <a:r>
              <a:rPr sz="1500">
                <a:solidFill>
                  <a:srgbClr val="000000"/>
                </a:solidFill>
                <a:latin typeface="EVIKEM+MS-UIGothic"/>
                <a:cs typeface="EVIKEM+MS-UIGothic"/>
              </a:rPr>
              <a:t>明了地介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绍</a:t>
            </a:r>
            <a:r>
              <a:rPr sz="1500">
                <a:solidFill>
                  <a:srgbClr val="000000"/>
                </a:solidFill>
                <a:latin typeface="EVIKEM+MS-UIGothic"/>
                <a:cs typeface="EVIKEM+MS-UIGothic"/>
              </a:rPr>
              <a:t>自己的基本信息、工作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经历</a:t>
            </a:r>
            <a:r>
              <a:rPr sz="1500">
                <a:solidFill>
                  <a:srgbClr val="000000"/>
                </a:solidFill>
                <a:latin typeface="EVIKEM+MS-UIGothic"/>
                <a:cs typeface="EVIKEM+MS-UIGothic"/>
              </a:rPr>
              <a:t>和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87730" y="2660388"/>
            <a:ext cx="11742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VIKEM+MS-UIGothic"/>
                <a:cs typeface="EVIKEM+MS-UIGothic"/>
              </a:rPr>
              <a:t>教育背景。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3435" y="429176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6D1B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FF6D1B"/>
                </a:solidFill>
                <a:latin typeface="EVIKEM+MS-UIGothic"/>
                <a:cs typeface="EVIKEM+MS-UIGothic"/>
              </a:rPr>
              <a:t>描述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13435" y="4870188"/>
            <a:ext cx="7154167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VIKEM+MS-UIGothic"/>
                <a:cs typeface="EVIKEM+MS-UIGothic"/>
              </a:rPr>
              <a:t>在自我介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绍环节</a:t>
            </a:r>
            <a:r>
              <a:rPr sz="1500">
                <a:solidFill>
                  <a:srgbClr val="000000"/>
                </a:solidFill>
                <a:latin typeface="EVIKEM+MS-UIGothic"/>
                <a:cs typeface="EVIKEM+MS-UIGothic"/>
              </a:rPr>
              <a:t>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应简</a:t>
            </a:r>
            <a:r>
              <a:rPr sz="1500">
                <a:solidFill>
                  <a:srgbClr val="000000"/>
                </a:solidFill>
                <a:latin typeface="EVIKEM+MS-UIGothic"/>
                <a:cs typeface="EVIKEM+MS-UIGothic"/>
              </a:rPr>
              <a:t>要介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绍</a:t>
            </a:r>
            <a:r>
              <a:rPr sz="1500">
                <a:solidFill>
                  <a:srgbClr val="000000"/>
                </a:solidFill>
                <a:latin typeface="EVIKEM+MS-UIGothic"/>
                <a:cs typeface="EVIKEM+MS-UIGothic"/>
              </a:rPr>
              <a:t>自己的姓名、年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龄</a:t>
            </a:r>
            <a:r>
              <a:rPr sz="1500">
                <a:solidFill>
                  <a:srgbClr val="000000"/>
                </a:solidFill>
                <a:latin typeface="EVIKEM+MS-UIGothic"/>
                <a:cs typeface="EVIKEM+MS-UIGothic"/>
              </a:rPr>
              <a:t>、教育背景和工作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经历</a:t>
            </a:r>
            <a:r>
              <a:rPr sz="1500">
                <a:solidFill>
                  <a:srgbClr val="000000"/>
                </a:solidFill>
                <a:latin typeface="EVIKEM+MS-UIGothic"/>
                <a:cs typeface="EVIKEM+MS-UIGothic"/>
              </a:rPr>
              <a:t>，重点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VIKEM+MS-UIGothic"/>
                <a:cs typeface="EVIKEM+MS-UIGothic"/>
              </a:rPr>
              <a:t>突出自己的特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000000"/>
                </a:solidFill>
                <a:latin typeface="EVIKEM+MS-UIGothic"/>
                <a:cs typeface="EVIKEM+MS-UIGothic"/>
              </a:rPr>
              <a:t>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优势</a:t>
            </a:r>
            <a:r>
              <a:rPr sz="1500">
                <a:solidFill>
                  <a:srgbClr val="000000"/>
                </a:solidFill>
                <a:latin typeface="EVIKEM+MS-UIGothic"/>
                <a:cs typeface="EVIKEM+MS-UIGothic"/>
              </a:rPr>
              <a:t>，以及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EVIKEM+MS-UIGothic"/>
                <a:cs typeface="EVIKEM+MS-UIGothic"/>
              </a:rPr>
              <a:t>什么适合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这</a:t>
            </a:r>
            <a:r>
              <a:rPr sz="1500">
                <a:solidFill>
                  <a:srgbClr val="000000"/>
                </a:solidFill>
                <a:latin typeface="EVIKEM+MS-UIGothic"/>
                <a:cs typeface="EVIKEM+MS-UIGothic"/>
              </a:rPr>
              <a:t>个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职</a:t>
            </a:r>
            <a:r>
              <a:rPr sz="1500">
                <a:solidFill>
                  <a:srgbClr val="000000"/>
                </a:solidFill>
                <a:latin typeface="EVIKEM+MS-UIGothic"/>
                <a:cs typeface="EVIKEM+MS-UIGothic"/>
              </a:rPr>
              <a:t>位。同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0000"/>
                </a:solidFill>
                <a:latin typeface="EVIKEM+MS-UIGothic"/>
                <a:cs typeface="EVIKEM+MS-UIGothic"/>
              </a:rPr>
              <a:t>，要注意表达流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畅</a:t>
            </a:r>
            <a:r>
              <a:rPr sz="1500">
                <a:solidFill>
                  <a:srgbClr val="000000"/>
                </a:solidFill>
                <a:latin typeface="EVIKEM+MS-UIGothic"/>
                <a:cs typeface="EVIKEM+MS-UIGothic"/>
              </a:rPr>
              <a:t>，</a:t>
            </a:r>
          </a:p>
          <a:p>
            <a:pPr marL="0" marR="0">
              <a:lnSpc>
                <a:spcPts val="1500"/>
              </a:lnSpc>
              <a:spcBef>
                <a:spcPts val="119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VIKEM+MS-UIGothic"/>
                <a:cs typeface="EVIKEM+MS-UIGothic"/>
              </a:rPr>
              <a:t>不要出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000000"/>
                </a:solidFill>
                <a:latin typeface="EVIKEM+MS-UIGothic"/>
                <a:cs typeface="EVIKEM+MS-UIGothic"/>
              </a:rPr>
              <a:t>停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顿</a:t>
            </a:r>
            <a:r>
              <a:rPr sz="1500">
                <a:solidFill>
                  <a:srgbClr val="000000"/>
                </a:solidFill>
                <a:latin typeface="EVIKEM+MS-UIGothic"/>
                <a:cs typeface="EVIKEM+MS-UIGothic"/>
              </a:rPr>
              <a:t>和重复。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为</a:t>
            </a:r>
            <a:r>
              <a:rPr sz="3000">
                <a:solidFill>
                  <a:srgbClr val="FF6D1B"/>
                </a:solidFill>
                <a:latin typeface="EVIKEM+MS-UIGothic"/>
                <a:cs typeface="EVIKEM+MS-UIGothic"/>
              </a:rPr>
              <a:t>什么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选择</a:t>
            </a:r>
            <a:r>
              <a:rPr sz="3000">
                <a:solidFill>
                  <a:srgbClr val="FF6D1B"/>
                </a:solidFill>
                <a:latin typeface="EVIKEM+MS-UIGothic"/>
                <a:cs typeface="EVIKEM+MS-UIGothic"/>
              </a:rPr>
              <a:t>我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们</a:t>
            </a:r>
            <a:r>
              <a:rPr sz="3000">
                <a:solidFill>
                  <a:srgbClr val="FF6D1B"/>
                </a:solidFill>
                <a:latin typeface="EVIKEM+MS-UIGothic"/>
                <a:cs typeface="EVIKEM+MS-UIGothic"/>
              </a:rPr>
              <a:t>公司？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91163"/>
            <a:ext cx="114680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6D1B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2272518"/>
            <a:ext cx="5060119" cy="81089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这</a:t>
            </a:r>
            <a:r>
              <a:rPr sz="1350">
                <a:solidFill>
                  <a:srgbClr val="000000"/>
                </a:solidFill>
                <a:latin typeface="EVIKEM+MS-UIGothic"/>
                <a:cs typeface="EVIKEM+MS-UIGothic"/>
              </a:rPr>
              <a:t>个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问题</a:t>
            </a:r>
            <a:r>
              <a:rPr sz="1350">
                <a:solidFill>
                  <a:srgbClr val="000000"/>
                </a:solidFill>
                <a:latin typeface="EVIKEM+MS-UIGothic"/>
                <a:cs typeface="EVIKEM+MS-UIGothic"/>
              </a:rPr>
              <a:t>考察的是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EVIKEM+MS-UIGothic"/>
                <a:cs typeface="EVIKEM+MS-UIGothic"/>
              </a:rPr>
              <a:t>公司的了解程度和与公司的匹配度，需</a:t>
            </a:r>
          </a:p>
          <a:p>
            <a:pPr marL="0" marR="0">
              <a:lnSpc>
                <a:spcPts val="1350"/>
              </a:lnSpc>
              <a:spcBef>
                <a:spcPts val="166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VIKEM+MS-UIGothic"/>
                <a:cs typeface="EVIKEM+MS-UIGothic"/>
              </a:rPr>
              <a:t>要提前做好功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课</a:t>
            </a:r>
            <a:r>
              <a:rPr sz="1350">
                <a:solidFill>
                  <a:srgbClr val="000000"/>
                </a:solidFill>
                <a:latin typeface="EVIKEM+MS-UIGothic"/>
                <a:cs typeface="EVIKEM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385559" y="4208938"/>
            <a:ext cx="140284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6D1B"/>
                </a:solidFill>
                <a:latin typeface="SimSun"/>
                <a:cs typeface="SimSun"/>
              </a:rPr>
              <a:t>详细</a:t>
            </a:r>
            <a:r>
              <a:rPr sz="2000" spc="15">
                <a:solidFill>
                  <a:srgbClr val="FF6D1B"/>
                </a:solidFill>
                <a:latin typeface="EVIKEM+MS-UIGothic"/>
                <a:cs typeface="EVIKEM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385559" y="4766163"/>
            <a:ext cx="4993883" cy="15754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VIKEM+MS-UIGothic"/>
                <a:cs typeface="EVIKEM+MS-UIGothic"/>
              </a:rPr>
              <a:t>在回答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这</a:t>
            </a:r>
            <a:r>
              <a:rPr sz="1350">
                <a:solidFill>
                  <a:srgbClr val="000000"/>
                </a:solidFill>
                <a:latin typeface="EVIKEM+MS-UIGothic"/>
                <a:cs typeface="EVIKEM+MS-UIGothic"/>
              </a:rPr>
              <a:t>个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问题时</a:t>
            </a:r>
            <a:r>
              <a:rPr sz="1350">
                <a:solidFill>
                  <a:srgbClr val="000000"/>
                </a:solidFill>
                <a:latin typeface="EVIKEM+MS-UIGothic"/>
                <a:cs typeface="EVIKEM+MS-UIGothic"/>
              </a:rPr>
              <a:t>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EVIKEM+MS-UIGothic"/>
                <a:cs typeface="EVIKEM+MS-UIGothic"/>
              </a:rPr>
              <a:t>先表达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EVIKEM+MS-UIGothic"/>
                <a:cs typeface="EVIKEM+MS-UIGothic"/>
              </a:rPr>
              <a:t>公司的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认</a:t>
            </a:r>
            <a:r>
              <a:rPr sz="1350">
                <a:solidFill>
                  <a:srgbClr val="000000"/>
                </a:solidFill>
                <a:latin typeface="EVIKEM+MS-UIGothic"/>
                <a:cs typeface="EVIKEM+MS-UIGothic"/>
              </a:rPr>
              <a:t>可和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兴</a:t>
            </a:r>
            <a:r>
              <a:rPr sz="1350">
                <a:solidFill>
                  <a:srgbClr val="000000"/>
                </a:solidFill>
                <a:latin typeface="EVIKEM+MS-UIGothic"/>
                <a:cs typeface="EVIKEM+MS-UIGothic"/>
              </a:rPr>
              <a:t>趣，然后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结</a:t>
            </a:r>
          </a:p>
          <a:p>
            <a:pPr marL="0" marR="0">
              <a:lnSpc>
                <a:spcPts val="1350"/>
              </a:lnSpc>
              <a:spcBef>
                <a:spcPts val="165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VIKEM+MS-UIGothic"/>
                <a:cs typeface="EVIKEM+MS-UIGothic"/>
              </a:rPr>
              <a:t>合自己的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经历</a:t>
            </a:r>
            <a:r>
              <a:rPr sz="1350">
                <a:solidFill>
                  <a:srgbClr val="000000"/>
                </a:solidFill>
                <a:latin typeface="EVIKEM+MS-UIGothic"/>
                <a:cs typeface="EVIKEM+MS-UIGothic"/>
              </a:rPr>
              <a:t>和能力，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说</a:t>
            </a:r>
            <a:r>
              <a:rPr sz="1350">
                <a:solidFill>
                  <a:srgbClr val="000000"/>
                </a:solidFill>
                <a:latin typeface="EVIKEM+MS-UIGothic"/>
                <a:cs typeface="EVIKEM+MS-UIGothic"/>
              </a:rPr>
              <a:t>明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EVIKEM+MS-UIGothic"/>
                <a:cs typeface="EVIKEM+MS-UIGothic"/>
              </a:rPr>
              <a:t>什么适合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这</a:t>
            </a:r>
            <a:r>
              <a:rPr sz="1350">
                <a:solidFill>
                  <a:srgbClr val="000000"/>
                </a:solidFill>
                <a:latin typeface="EVIKEM+MS-UIGothic"/>
                <a:cs typeface="EVIKEM+MS-UIGothic"/>
              </a:rPr>
              <a:t>个公司。可以提及</a:t>
            </a:r>
          </a:p>
          <a:p>
            <a:pPr marL="0" marR="0">
              <a:lnSpc>
                <a:spcPts val="1350"/>
              </a:lnSpc>
              <a:spcBef>
                <a:spcPts val="161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VIKEM+MS-UIGothic"/>
                <a:cs typeface="EVIKEM+MS-UIGothic"/>
              </a:rPr>
              <a:t>公司的文化、价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值观</a:t>
            </a:r>
            <a:r>
              <a:rPr sz="1350">
                <a:solidFill>
                  <a:srgbClr val="000000"/>
                </a:solidFill>
                <a:latin typeface="EVIKEM+MS-UIGothic"/>
                <a:cs typeface="EVIKEM+MS-UIGothic"/>
              </a:rPr>
              <a:t>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EVIKEM+MS-UIGothic"/>
                <a:cs typeface="EVIKEM+MS-UIGothic"/>
              </a:rPr>
              <a:t>展前景等方面的信息，以展示自己</a:t>
            </a:r>
          </a:p>
          <a:p>
            <a:pPr marL="0" marR="0">
              <a:lnSpc>
                <a:spcPts val="1350"/>
              </a:lnSpc>
              <a:spcBef>
                <a:spcPts val="161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对这</a:t>
            </a:r>
            <a:r>
              <a:rPr sz="1350">
                <a:solidFill>
                  <a:srgbClr val="000000"/>
                </a:solidFill>
                <a:latin typeface="EVIKEM+MS-UIGothic"/>
                <a:cs typeface="EVIKEM+MS-UIGothic"/>
              </a:rPr>
              <a:t>个公司的了解和匹配程度。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EVIKEM+MS-UIGothic"/>
                <a:cs typeface="EVIKEM+MS-UIGothic"/>
              </a:rPr>
              <a:t>你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对</a:t>
            </a:r>
            <a:r>
              <a:rPr sz="3000">
                <a:solidFill>
                  <a:srgbClr val="FF6D1B"/>
                </a:solidFill>
                <a:latin typeface="EVIKEM+MS-UIGothic"/>
                <a:cs typeface="EVIKEM+MS-UIGothic"/>
              </a:rPr>
              <a:t>未来有什么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规</a:t>
            </a:r>
            <a:r>
              <a:rPr sz="3000">
                <a:solidFill>
                  <a:srgbClr val="FF6D1B"/>
                </a:solidFill>
                <a:latin typeface="EVIKEM+MS-UIGothic"/>
                <a:cs typeface="EVIKEM+MS-UIGothic"/>
              </a:rPr>
              <a:t>划？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209039" y="2324893"/>
            <a:ext cx="114681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0024109" y="2324893"/>
            <a:ext cx="140284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6D1B"/>
                </a:solidFill>
                <a:latin typeface="SimSun"/>
                <a:cs typeface="SimSun"/>
              </a:rPr>
              <a:t>详细</a:t>
            </a:r>
            <a:r>
              <a:rPr sz="2000" spc="15">
                <a:solidFill>
                  <a:srgbClr val="FF6D1B"/>
                </a:solidFill>
                <a:latin typeface="EVIKEM+MS-UIGothic"/>
                <a:cs typeface="EVIKEM+MS-UIGothic"/>
              </a:rPr>
              <a:t>描述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09039" y="3145643"/>
            <a:ext cx="3351847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这</a:t>
            </a:r>
            <a:r>
              <a:rPr sz="1350">
                <a:solidFill>
                  <a:srgbClr val="FFFFFF"/>
                </a:solidFill>
                <a:latin typeface="EVIKEM+MS-UIGothic"/>
                <a:cs typeface="EVIKEM+MS-UIGothic"/>
              </a:rPr>
              <a:t>个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问题</a:t>
            </a:r>
            <a:r>
              <a:rPr sz="1350">
                <a:solidFill>
                  <a:srgbClr val="FFFFFF"/>
                </a:solidFill>
                <a:latin typeface="EVIKEM+MS-UIGothic"/>
                <a:cs typeface="EVIKEM+MS-UIGothic"/>
              </a:rPr>
              <a:t>考察的是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职业规</a:t>
            </a:r>
            <a:r>
              <a:rPr sz="1350">
                <a:solidFill>
                  <a:srgbClr val="FFFFFF"/>
                </a:solidFill>
                <a:latin typeface="EVIKEM+MS-UIGothic"/>
                <a:cs typeface="EVIKEM+MS-UIGothic"/>
              </a:rPr>
              <a:t>划和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职业发</a:t>
            </a:r>
            <a:r>
              <a:rPr sz="1350">
                <a:solidFill>
                  <a:srgbClr val="FFFFFF"/>
                </a:solidFill>
                <a:latin typeface="EVIKEM+MS-UIGothic"/>
                <a:cs typeface="EVIKEM+MS-UIGothic"/>
              </a:rPr>
              <a:t>展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EVIKEM+MS-UIGothic"/>
                <a:cs typeface="EVIKEM+MS-UIGothic"/>
              </a:rPr>
              <a:t>方向，需要有一个清晰的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认识</a:t>
            </a:r>
            <a:r>
              <a:rPr sz="1350">
                <a:solidFill>
                  <a:srgbClr val="FFFFFF"/>
                </a:solidFill>
                <a:latin typeface="EVIKEM+MS-UIGothic"/>
                <a:cs typeface="EVIKEM+MS-UIGothic"/>
              </a:rPr>
              <a:t>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规</a:t>
            </a:r>
            <a:r>
              <a:rPr sz="1350">
                <a:solidFill>
                  <a:srgbClr val="FFFFFF"/>
                </a:solidFill>
                <a:latin typeface="EVIKEM+MS-UIGothic"/>
                <a:cs typeface="EVIKEM+MS-UIGothic"/>
              </a:rPr>
              <a:t>划。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41309" y="3145643"/>
            <a:ext cx="3482778" cy="228028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8D3300"/>
                </a:solidFill>
                <a:latin typeface="EVIKEM+MS-UIGothic"/>
                <a:cs typeface="EVIKEM+MS-UIGothic"/>
              </a:rPr>
              <a:t>在回答</a:t>
            </a:r>
            <a:r>
              <a:rPr sz="1350">
                <a:solidFill>
                  <a:srgbClr val="8D3300"/>
                </a:solidFill>
                <a:latin typeface="SimSun"/>
                <a:cs typeface="SimSun"/>
              </a:rPr>
              <a:t>这</a:t>
            </a:r>
            <a:r>
              <a:rPr sz="1350">
                <a:solidFill>
                  <a:srgbClr val="8D3300"/>
                </a:solidFill>
                <a:latin typeface="EVIKEM+MS-UIGothic"/>
                <a:cs typeface="EVIKEM+MS-UIGothic"/>
              </a:rPr>
              <a:t>个</a:t>
            </a:r>
            <a:r>
              <a:rPr sz="1350">
                <a:solidFill>
                  <a:srgbClr val="8D3300"/>
                </a:solidFill>
                <a:latin typeface="SimSun"/>
                <a:cs typeface="SimSun"/>
              </a:rPr>
              <a:t>问题时</a:t>
            </a:r>
            <a:r>
              <a:rPr sz="1350">
                <a:solidFill>
                  <a:srgbClr val="8D3300"/>
                </a:solidFill>
                <a:latin typeface="EVIKEM+MS-UIGothic"/>
                <a:cs typeface="EVIKEM+MS-UIGothic"/>
              </a:rPr>
              <a:t>，</a:t>
            </a:r>
            <a:r>
              <a:rPr sz="1350">
                <a:solidFill>
                  <a:srgbClr val="8D33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8D3300"/>
                </a:solidFill>
                <a:latin typeface="EVIKEM+MS-UIGothic"/>
                <a:cs typeface="EVIKEM+MS-UIGothic"/>
              </a:rPr>
              <a:t>先</a:t>
            </a:r>
            <a:r>
              <a:rPr sz="1350">
                <a:solidFill>
                  <a:srgbClr val="8D3300"/>
                </a:solidFill>
                <a:latin typeface="SimSun"/>
                <a:cs typeface="SimSun"/>
              </a:rPr>
              <a:t>说</a:t>
            </a:r>
            <a:r>
              <a:rPr sz="1350">
                <a:solidFill>
                  <a:srgbClr val="8D3300"/>
                </a:solidFill>
                <a:latin typeface="EVIKEM+MS-UIGothic"/>
                <a:cs typeface="EVIKEM+MS-UIGothic"/>
              </a:rPr>
              <a:t>明自己的</a:t>
            </a:r>
            <a:r>
              <a:rPr sz="1350">
                <a:solidFill>
                  <a:srgbClr val="8D3300"/>
                </a:solidFill>
                <a:latin typeface="SimSun"/>
                <a:cs typeface="SimSun"/>
              </a:rPr>
              <a:t>职业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8D3300"/>
                </a:solidFill>
                <a:latin typeface="SimSun"/>
                <a:cs typeface="SimSun"/>
              </a:rPr>
              <a:t>规</a:t>
            </a:r>
            <a:r>
              <a:rPr sz="1350">
                <a:solidFill>
                  <a:srgbClr val="8D3300"/>
                </a:solidFill>
                <a:latin typeface="EVIKEM+MS-UIGothic"/>
                <a:cs typeface="EVIKEM+MS-UIGothic"/>
              </a:rPr>
              <a:t>划和目</a:t>
            </a:r>
            <a:r>
              <a:rPr sz="1350">
                <a:solidFill>
                  <a:srgbClr val="8D3300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8D3300"/>
                </a:solidFill>
                <a:latin typeface="EVIKEM+MS-UIGothic"/>
                <a:cs typeface="EVIKEM+MS-UIGothic"/>
              </a:rPr>
              <a:t>，然后</a:t>
            </a:r>
            <a:r>
              <a:rPr sz="1350">
                <a:solidFill>
                  <a:srgbClr val="8D3300"/>
                </a:solidFill>
                <a:latin typeface="SimSun"/>
                <a:cs typeface="SimSun"/>
              </a:rPr>
              <a:t>结</a:t>
            </a:r>
            <a:r>
              <a:rPr sz="1350">
                <a:solidFill>
                  <a:srgbClr val="8D3300"/>
                </a:solidFill>
                <a:latin typeface="EVIKEM+MS-UIGothic"/>
                <a:cs typeface="EVIKEM+MS-UIGothic"/>
              </a:rPr>
              <a:t>合公司和</a:t>
            </a:r>
            <a:r>
              <a:rPr sz="1350">
                <a:solidFill>
                  <a:srgbClr val="8D3300"/>
                </a:solidFill>
                <a:latin typeface="SimSun"/>
                <a:cs typeface="SimSun"/>
              </a:rPr>
              <a:t>职</a:t>
            </a:r>
            <a:r>
              <a:rPr sz="1350">
                <a:solidFill>
                  <a:srgbClr val="8D3300"/>
                </a:solidFill>
                <a:latin typeface="EVIKEM+MS-UIGothic"/>
                <a:cs typeface="EVIKEM+MS-UIGothic"/>
              </a:rPr>
              <a:t>位，</a:t>
            </a:r>
            <a:r>
              <a:rPr sz="1350">
                <a:solidFill>
                  <a:srgbClr val="8D3300"/>
                </a:solidFill>
                <a:latin typeface="SimSun"/>
                <a:cs typeface="SimSun"/>
              </a:rPr>
              <a:t>说</a:t>
            </a:r>
            <a:r>
              <a:rPr sz="1350">
                <a:solidFill>
                  <a:srgbClr val="8D3300"/>
                </a:solidFill>
                <a:latin typeface="EVIKEM+MS-UIGothic"/>
                <a:cs typeface="EVIKEM+MS-UIGothic"/>
              </a:rPr>
              <a:t>明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8D3300"/>
                </a:solidFill>
                <a:latin typeface="EVIKEM+MS-UIGothic"/>
                <a:cs typeface="EVIKEM+MS-UIGothic"/>
              </a:rPr>
              <a:t>自己在</a:t>
            </a:r>
            <a:r>
              <a:rPr sz="1350">
                <a:solidFill>
                  <a:srgbClr val="8D3300"/>
                </a:solidFill>
                <a:latin typeface="SimSun"/>
                <a:cs typeface="SimSun"/>
              </a:rPr>
              <a:t>这</a:t>
            </a:r>
            <a:r>
              <a:rPr sz="1350">
                <a:solidFill>
                  <a:srgbClr val="8D3300"/>
                </a:solidFill>
                <a:latin typeface="EVIKEM+MS-UIGothic"/>
                <a:cs typeface="EVIKEM+MS-UIGothic"/>
              </a:rPr>
              <a:t>个公司的</a:t>
            </a:r>
            <a:r>
              <a:rPr sz="1350">
                <a:solidFill>
                  <a:srgbClr val="8D33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8D3300"/>
                </a:solidFill>
                <a:latin typeface="EVIKEM+MS-UIGothic"/>
                <a:cs typeface="EVIKEM+MS-UIGothic"/>
              </a:rPr>
              <a:t>展</a:t>
            </a:r>
            <a:r>
              <a:rPr sz="1350">
                <a:solidFill>
                  <a:srgbClr val="8D3300"/>
                </a:solidFill>
                <a:latin typeface="SimSun"/>
                <a:cs typeface="SimSun"/>
              </a:rPr>
              <a:t>计</a:t>
            </a:r>
            <a:r>
              <a:rPr sz="1350">
                <a:solidFill>
                  <a:srgbClr val="8D3300"/>
                </a:solidFill>
                <a:latin typeface="EVIKEM+MS-UIGothic"/>
                <a:cs typeface="EVIKEM+MS-UIGothic"/>
              </a:rPr>
              <a:t>划和目</a:t>
            </a:r>
            <a:r>
              <a:rPr sz="1350">
                <a:solidFill>
                  <a:srgbClr val="8D3300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8D3300"/>
                </a:solidFill>
                <a:latin typeface="EVIKEM+MS-UIGothic"/>
                <a:cs typeface="EVIKEM+MS-UIGothic"/>
              </a:rPr>
              <a:t>。可以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8D3300"/>
                </a:solidFill>
                <a:latin typeface="EVIKEM+MS-UIGothic"/>
                <a:cs typeface="EVIKEM+MS-UIGothic"/>
              </a:rPr>
              <a:t>提及自己在公司的晋升路径、学</a:t>
            </a:r>
            <a:r>
              <a:rPr sz="1350">
                <a:solidFill>
                  <a:srgbClr val="8D3300"/>
                </a:solidFill>
                <a:latin typeface="SimSun"/>
                <a:cs typeface="SimSun"/>
              </a:rPr>
              <a:t>习</a:t>
            </a:r>
            <a:r>
              <a:rPr sz="1350">
                <a:solidFill>
                  <a:srgbClr val="8D3300"/>
                </a:solidFill>
                <a:latin typeface="EVIKEM+MS-UIGothic"/>
                <a:cs typeface="EVIKEM+MS-UIGothic"/>
              </a:rPr>
              <a:t>新技能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8D3300"/>
                </a:solidFill>
                <a:latin typeface="EVIKEM+MS-UIGothic"/>
                <a:cs typeface="EVIKEM+MS-UIGothic"/>
              </a:rPr>
              <a:t>的</a:t>
            </a:r>
            <a:r>
              <a:rPr sz="1350">
                <a:solidFill>
                  <a:srgbClr val="8D3300"/>
                </a:solidFill>
                <a:latin typeface="SimSun"/>
                <a:cs typeface="SimSun"/>
              </a:rPr>
              <a:t>计</a:t>
            </a:r>
            <a:r>
              <a:rPr sz="1350">
                <a:solidFill>
                  <a:srgbClr val="8D3300"/>
                </a:solidFill>
                <a:latin typeface="EVIKEM+MS-UIGothic"/>
                <a:cs typeface="EVIKEM+MS-UIGothic"/>
              </a:rPr>
              <a:t>划等方面的信息，以展示自己的</a:t>
            </a:r>
            <a:r>
              <a:rPr sz="1350">
                <a:solidFill>
                  <a:srgbClr val="8D3300"/>
                </a:solidFill>
                <a:latin typeface="SimSun"/>
                <a:cs typeface="SimSun"/>
              </a:rPr>
              <a:t>职业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8D3300"/>
                </a:solidFill>
                <a:latin typeface="SimSun"/>
                <a:cs typeface="SimSun"/>
              </a:rPr>
              <a:t>规</a:t>
            </a:r>
            <a:r>
              <a:rPr sz="1350">
                <a:solidFill>
                  <a:srgbClr val="8D3300"/>
                </a:solidFill>
                <a:latin typeface="EVIKEM+MS-UIGothic"/>
                <a:cs typeface="EVIKEM+MS-UIGothic"/>
              </a:rPr>
              <a:t>划和</a:t>
            </a:r>
            <a:r>
              <a:rPr sz="1350">
                <a:solidFill>
                  <a:srgbClr val="8D3300"/>
                </a:solidFill>
                <a:latin typeface="SimSun"/>
                <a:cs typeface="SimSun"/>
              </a:rPr>
              <a:t>职业发</a:t>
            </a:r>
            <a:r>
              <a:rPr sz="1350">
                <a:solidFill>
                  <a:srgbClr val="8D3300"/>
                </a:solidFill>
                <a:latin typeface="EVIKEM+MS-UIGothic"/>
                <a:cs typeface="EVIKEM+MS-UIGothic"/>
              </a:rPr>
              <a:t>展方向。同</a:t>
            </a:r>
            <a:r>
              <a:rPr sz="1350">
                <a:solidFill>
                  <a:srgbClr val="8D3300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8D3300"/>
                </a:solidFill>
                <a:latin typeface="EVIKEM+MS-UIGothic"/>
                <a:cs typeface="EVIKEM+MS-UIGothic"/>
              </a:rPr>
              <a:t>，要注意表达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8D3300"/>
                </a:solidFill>
                <a:latin typeface="SimSun"/>
                <a:cs typeface="SimSun"/>
              </a:rPr>
              <a:t>积</a:t>
            </a:r>
            <a:r>
              <a:rPr sz="1350">
                <a:solidFill>
                  <a:srgbClr val="8D3300"/>
                </a:solidFill>
                <a:latin typeface="EVIKEM+MS-UIGothic"/>
                <a:cs typeface="EVIKEM+MS-UIGothic"/>
              </a:rPr>
              <a:t>极向上、有</a:t>
            </a:r>
            <a:r>
              <a:rPr sz="1350">
                <a:solidFill>
                  <a:srgbClr val="8D33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8D3300"/>
                </a:solidFill>
                <a:latin typeface="EVIKEM+MS-UIGothic"/>
                <a:cs typeface="EVIKEM+MS-UIGothic"/>
              </a:rPr>
              <a:t>取心的</a:t>
            </a:r>
            <a:r>
              <a:rPr sz="1350">
                <a:solidFill>
                  <a:srgbClr val="8D3300"/>
                </a:solidFill>
                <a:latin typeface="SimSun"/>
                <a:cs typeface="SimSun"/>
              </a:rPr>
              <a:t>态</a:t>
            </a:r>
            <a:r>
              <a:rPr sz="1350">
                <a:solidFill>
                  <a:srgbClr val="8D3300"/>
                </a:solidFill>
                <a:latin typeface="EVIKEM+MS-UIGothic"/>
                <a:cs typeface="EVIKEM+MS-UIGothic"/>
              </a:rPr>
              <a:t>度。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400040" y="3614564"/>
            <a:ext cx="2736279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MBKTMC+OJIUPI+MicrosoftYaHei-Bold"/>
                <a:cs typeface="MBKTMC+OJIUPI+MicrosoftYaHei-Bold"/>
              </a:rPr>
              <a:t>VS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96559" y="718964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8D3300"/>
                </a:solidFill>
                <a:latin typeface="MBKTMC+OJIUPI+MicrosoftYaHei-Bold"/>
                <a:cs typeface="MBKTMC+OJIUPI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497829" y="2073930"/>
            <a:ext cx="1482328" cy="4842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8D3300"/>
                </a:solidFill>
                <a:latin typeface="MBKTMC+OJIUPI+MicrosoftYaHei-Bold"/>
                <a:cs typeface="MBKTMC+OJIUPI+MicrosoftYaHei-Bold"/>
              </a:rPr>
              <a:t>CATALOGUE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354829" y="3584809"/>
            <a:ext cx="4349476" cy="1444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50"/>
              </a:lnSpc>
              <a:spcBef>
                <a:spcPct val="0"/>
              </a:spcBef>
              <a:spcAft>
                <a:spcPct val="0"/>
              </a:spcAft>
            </a:pPr>
            <a:r>
              <a:rPr sz="4550" spc="25">
                <a:solidFill>
                  <a:srgbClr val="8D3300"/>
                </a:solidFill>
                <a:latin typeface="SimSun"/>
                <a:cs typeface="SimSun"/>
              </a:rPr>
              <a:t>专业</a:t>
            </a:r>
            <a:r>
              <a:rPr sz="4550" spc="25">
                <a:solidFill>
                  <a:srgbClr val="8D3300"/>
                </a:solidFill>
                <a:latin typeface="EVIKEM+MS-UIGothic"/>
                <a:cs typeface="EVIKEM+MS-UIGothic"/>
              </a:rPr>
              <a:t>技能</a:t>
            </a:r>
            <a:r>
              <a:rPr sz="4550" spc="23">
                <a:solidFill>
                  <a:srgbClr val="8D3300"/>
                </a:solidFill>
                <a:latin typeface="SimSun"/>
                <a:cs typeface="SimSun"/>
              </a:rPr>
              <a:t>问题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EVIKEM+MS-UIGothic"/>
                <a:cs typeface="EVIKEM+MS-UIGothic"/>
              </a:rPr>
              <a:t>你最擅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长</a:t>
            </a:r>
            <a:r>
              <a:rPr sz="3000">
                <a:solidFill>
                  <a:srgbClr val="FF6D1B"/>
                </a:solidFill>
                <a:latin typeface="EVIKEM+MS-UIGothic"/>
                <a:cs typeface="EVIKEM+MS-UIGothic"/>
              </a:rPr>
              <a:t>的技能是什么？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612640" y="1466703"/>
            <a:ext cx="942975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专业</a:t>
            </a:r>
            <a:r>
              <a:rPr sz="1350">
                <a:solidFill>
                  <a:srgbClr val="000000"/>
                </a:solidFill>
                <a:latin typeface="EVIKEM+MS-UIGothic"/>
                <a:cs typeface="EVIKEM+MS-UIGothic"/>
              </a:rPr>
              <a:t>技能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77240" y="3518388"/>
            <a:ext cx="3285611" cy="7372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VIKEM+MS-UIGothic"/>
                <a:cs typeface="EVIKEM+MS-UIGothic"/>
              </a:rPr>
              <a:t>我不断学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习</a:t>
            </a:r>
            <a:r>
              <a:rPr sz="1350">
                <a:solidFill>
                  <a:srgbClr val="000000"/>
                </a:solidFill>
                <a:latin typeface="EVIKEM+MS-UIGothic"/>
                <a:cs typeface="EVIKEM+MS-UIGothic"/>
              </a:rPr>
              <a:t>和探索新技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术</a:t>
            </a:r>
            <a:r>
              <a:rPr sz="1350">
                <a:solidFill>
                  <a:srgbClr val="000000"/>
                </a:solidFill>
                <a:latin typeface="EVIKEM+MS-UIGothic"/>
                <a:cs typeface="EVIKEM+MS-UIGothic"/>
              </a:rPr>
              <a:t>，以保持自己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VIKEM+MS-UIGothic"/>
                <a:cs typeface="EVIKEM+MS-UIGothic"/>
              </a:rPr>
              <a:t>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专业领</a:t>
            </a:r>
            <a:r>
              <a:rPr sz="1350">
                <a:solidFill>
                  <a:srgbClr val="000000"/>
                </a:solidFill>
                <a:latin typeface="EVIKEM+MS-UIGothic"/>
                <a:cs typeface="EVIKEM+MS-UIGothic"/>
              </a:rPr>
              <a:t>域的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领</a:t>
            </a:r>
            <a:r>
              <a:rPr sz="1350">
                <a:solidFill>
                  <a:srgbClr val="000000"/>
                </a:solidFill>
                <a:latin typeface="EVIKEM+MS-UIGothic"/>
                <a:cs typeface="EVIKEM+MS-UIGothic"/>
              </a:rPr>
              <a:t>先地位。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295640" y="3530593"/>
            <a:ext cx="506415" cy="44720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58"/>
              </a:lnSpc>
              <a:spcBef>
                <a:spcPct val="0"/>
              </a:spcBef>
              <a:spcAft>
                <a:spcPct val="0"/>
              </a:spcAft>
            </a:pPr>
            <a:r>
              <a:rPr sz="1400">
                <a:solidFill>
                  <a:srgbClr val="000000"/>
                </a:solidFill>
                <a:latin typeface="GIPUGT+PEQKOE+ArialMT"/>
                <a:cs typeface="GIPUGT+PEQKOE+ArialMT"/>
              </a:rPr>
              <a:t>•</a:t>
            </a:r>
            <a:r>
              <a:rPr sz="1400" spc="759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1350">
                <a:solidFill>
                  <a:srgbClr val="000000"/>
                </a:solidFill>
                <a:latin typeface="SEGDTE+KFKFSD+MicrosoftYaHei"/>
                <a:cs typeface="SEGDTE+KFKFSD+MicrosoftYaHei"/>
              </a:rPr>
              <a:t>·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206500" y="5201773"/>
            <a:ext cx="3285611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VIKEM+MS-UIGothic"/>
                <a:cs typeface="EVIKEM+MS-UIGothic"/>
              </a:rPr>
              <a:t>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EVIKEM+MS-UIGothic"/>
                <a:cs typeface="EVIKEM+MS-UIGothic"/>
              </a:rPr>
              <a:t>去的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项</a:t>
            </a:r>
            <a:r>
              <a:rPr sz="1350">
                <a:solidFill>
                  <a:srgbClr val="000000"/>
                </a:solidFill>
                <a:latin typeface="EVIKEM+MS-UIGothic"/>
                <a:cs typeface="EVIKEM+MS-UIGothic"/>
              </a:rPr>
              <a:t>目中，我利用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编</a:t>
            </a:r>
            <a:r>
              <a:rPr sz="1350">
                <a:solidFill>
                  <a:srgbClr val="000000"/>
                </a:solidFill>
                <a:latin typeface="EVIKEM+MS-UIGothic"/>
                <a:cs typeface="EVIKEM+MS-UIGothic"/>
              </a:rPr>
              <a:t>程技能解决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VIKEM+MS-UIGothic"/>
                <a:cs typeface="EVIKEM+MS-UIGothic"/>
              </a:rPr>
              <a:t>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许</a:t>
            </a:r>
            <a:r>
              <a:rPr sz="1350">
                <a:solidFill>
                  <a:srgbClr val="000000"/>
                </a:solidFill>
                <a:latin typeface="EVIKEM+MS-UIGothic"/>
                <a:cs typeface="EVIKEM+MS-UIGothic"/>
              </a:rPr>
              <a:t>多技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术难题</a:t>
            </a:r>
            <a:r>
              <a:rPr sz="1350">
                <a:solidFill>
                  <a:srgbClr val="000000"/>
                </a:solidFill>
                <a:latin typeface="EVIKEM+MS-UIGothic"/>
                <a:cs typeface="EVIKEM+MS-UIGothic"/>
              </a:rPr>
              <a:t>，提高了工作效率和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VIKEM+MS-UIGothic"/>
                <a:cs typeface="EVIKEM+MS-UIGothic"/>
              </a:rPr>
              <a:t>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000000"/>
                </a:solidFill>
                <a:latin typeface="EVIKEM+MS-UIGothic"/>
                <a:cs typeface="EVIKEM+MS-UIGothic"/>
              </a:rPr>
              <a:t>量。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003540" y="5201773"/>
            <a:ext cx="3285611" cy="105672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VIKEM+MS-UIGothic"/>
                <a:cs typeface="EVIKEM+MS-UIGothic"/>
              </a:rPr>
              <a:t>我最擅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长</a:t>
            </a:r>
            <a:r>
              <a:rPr sz="1350">
                <a:solidFill>
                  <a:srgbClr val="000000"/>
                </a:solidFill>
                <a:latin typeface="EVIKEM+MS-UIGothic"/>
                <a:cs typeface="EVIKEM+MS-UIGothic"/>
              </a:rPr>
              <a:t>的技能是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编</a:t>
            </a:r>
            <a:r>
              <a:rPr sz="1350">
                <a:solidFill>
                  <a:srgbClr val="000000"/>
                </a:solidFill>
                <a:latin typeface="EVIKEM+MS-UIGothic"/>
                <a:cs typeface="EVIKEM+MS-UIGothic"/>
              </a:rPr>
              <a:t>程，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拥</a:t>
            </a:r>
            <a:r>
              <a:rPr sz="1350">
                <a:solidFill>
                  <a:srgbClr val="000000"/>
                </a:solidFill>
                <a:latin typeface="EVIKEM+MS-UIGothic"/>
                <a:cs typeface="EVIKEM+MS-UIGothic"/>
              </a:rPr>
              <a:t>有丰富的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编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VIKEM+MS-UIGothic"/>
                <a:cs typeface="EVIKEM+MS-UIGothic"/>
              </a:rPr>
              <a:t>程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经验</a:t>
            </a:r>
            <a:r>
              <a:rPr sz="1350">
                <a:solidFill>
                  <a:srgbClr val="000000"/>
                </a:solidFill>
                <a:latin typeface="EVIKEM+MS-UIGothic"/>
                <a:cs typeface="EVIKEM+MS-UIGothic"/>
              </a:rPr>
              <a:t>，熟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练</a:t>
            </a:r>
            <a:r>
              <a:rPr sz="1350">
                <a:solidFill>
                  <a:srgbClr val="000000"/>
                </a:solidFill>
                <a:latin typeface="EVIKEM+MS-UIGothic"/>
                <a:cs typeface="EVIKEM+MS-UIGothic"/>
              </a:rPr>
              <a:t>掌握多种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编</a:t>
            </a:r>
            <a:r>
              <a:rPr sz="1350">
                <a:solidFill>
                  <a:srgbClr val="000000"/>
                </a:solidFill>
                <a:latin typeface="EVIKEM+MS-UIGothic"/>
                <a:cs typeface="EVIKEM+MS-UIGothic"/>
              </a:rPr>
              <a:t>程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语</a:t>
            </a:r>
            <a:r>
              <a:rPr sz="1350">
                <a:solidFill>
                  <a:srgbClr val="000000"/>
                </a:solidFill>
                <a:latin typeface="EVIKEM+MS-UIGothic"/>
                <a:cs typeface="EVIKEM+MS-UIGothic"/>
              </a:rPr>
              <a:t>言，如</a:t>
            </a:r>
          </a:p>
          <a:p>
            <a:pPr marL="0" marR="0">
              <a:lnSpc>
                <a:spcPts val="1406"/>
              </a:lnSpc>
              <a:spcBef>
                <a:spcPts val="1023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EGDTE+KFKFSD+MicrosoftYaHei"/>
                <a:cs typeface="SEGDTE+KFKFSD+MicrosoftYaHei"/>
              </a:rPr>
              <a:t>Java</a:t>
            </a:r>
            <a:r>
              <a:rPr sz="1350">
                <a:solidFill>
                  <a:srgbClr val="000000"/>
                </a:solidFill>
                <a:latin typeface="EVIKEM+MS-UIGothic"/>
                <a:cs typeface="EVIKEM+MS-UIGothic"/>
              </a:rPr>
              <a:t>、</a:t>
            </a:r>
            <a:r>
              <a:rPr sz="1350">
                <a:solidFill>
                  <a:srgbClr val="000000"/>
                </a:solidFill>
                <a:latin typeface="SEGDTE+KFKFSD+MicrosoftYaHei"/>
                <a:cs typeface="SEGDTE+KFKFSD+MicrosoftYaHei"/>
              </a:rPr>
              <a:t>Python</a:t>
            </a:r>
            <a:r>
              <a:rPr sz="1350">
                <a:solidFill>
                  <a:srgbClr val="000000"/>
                </a:solidFill>
                <a:latin typeface="EVIKEM+MS-UIGothic"/>
                <a:cs typeface="EVIKEM+MS-UIGothic"/>
              </a:rPr>
              <a:t>和</a:t>
            </a:r>
            <a:r>
              <a:rPr sz="1350">
                <a:solidFill>
                  <a:srgbClr val="000000"/>
                </a:solidFill>
                <a:latin typeface="SEGDTE+KFKFSD+MicrosoftYaHei"/>
                <a:cs typeface="SEGDTE+KFKFSD+MicrosoftYaHei"/>
              </a:rPr>
              <a:t>C</a:t>
            </a:r>
            <a:r>
              <a:rPr sz="1350">
                <a:solidFill>
                  <a:srgbClr val="000000"/>
                </a:solidFill>
                <a:latin typeface="EVIKEM+MS-UIGothic"/>
                <a:cs typeface="EVIKEM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70104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EVIKEM+MS-UIGothic"/>
                <a:cs typeface="EVIKEM+MS-UIGothic"/>
              </a:rPr>
              <a:t>你如何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处</a:t>
            </a:r>
            <a:r>
              <a:rPr sz="3000">
                <a:solidFill>
                  <a:srgbClr val="FF6D1B"/>
                </a:solidFill>
                <a:latin typeface="EVIKEM+MS-UIGothic"/>
                <a:cs typeface="EVIKEM+MS-UIGothic"/>
              </a:rPr>
              <a:t>理工作中遇到的技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术难题</a:t>
            </a:r>
            <a:r>
              <a:rPr sz="3000">
                <a:solidFill>
                  <a:srgbClr val="FF6D1B"/>
                </a:solidFill>
                <a:latin typeface="EVIKEM+MS-UIGothic"/>
                <a:cs typeface="EVIKEM+MS-UIGothic"/>
              </a:rPr>
              <a:t>？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762500" y="1773928"/>
            <a:ext cx="299345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VIKEM+MS-UIGothic"/>
                <a:cs typeface="EVIKEM+MS-UIGothic"/>
              </a:rPr>
              <a:t>当遇到技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术难题时</a:t>
            </a:r>
            <a:r>
              <a:rPr sz="1500">
                <a:solidFill>
                  <a:srgbClr val="000000"/>
                </a:solidFill>
                <a:latin typeface="EVIKEM+MS-UIGothic"/>
                <a:cs typeface="EVIKEM+MS-UIGothic"/>
              </a:rPr>
              <a:t>，我会先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对问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题进</a:t>
            </a:r>
            <a:r>
              <a:rPr sz="1500">
                <a:solidFill>
                  <a:srgbClr val="000000"/>
                </a:solidFill>
                <a:latin typeface="EVIKEM+MS-UIGothic"/>
                <a:cs typeface="EVIKEM+MS-UIGothic"/>
              </a:rPr>
              <a:t>行深入分析，了解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问题</a:t>
            </a:r>
            <a:r>
              <a:rPr sz="1500">
                <a:solidFill>
                  <a:srgbClr val="000000"/>
                </a:solidFill>
                <a:latin typeface="EVIKEM+MS-UIGothic"/>
                <a:cs typeface="EVIKEM+MS-UIGothic"/>
              </a:rPr>
              <a:t>的本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EVIKEM+MS-UIGothic"/>
                <a:cs typeface="EVIKEM+MS-UIGothic"/>
              </a:rPr>
              <a:t>和关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键</a:t>
            </a:r>
            <a:r>
              <a:rPr sz="1500">
                <a:solidFill>
                  <a:srgbClr val="000000"/>
                </a:solidFill>
                <a:latin typeface="EVIKEM+MS-UIGothic"/>
                <a:cs typeface="EVIKEM+MS-UIGothic"/>
              </a:rPr>
              <a:t>点。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097519" y="2570217"/>
            <a:ext cx="2993454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VIKEM+MS-UIGothic"/>
                <a:cs typeface="EVIKEM+MS-UIGothic"/>
              </a:rPr>
              <a:t>然后，我会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查阅</a:t>
            </a:r>
            <a:r>
              <a:rPr sz="1500">
                <a:solidFill>
                  <a:srgbClr val="000000"/>
                </a:solidFill>
                <a:latin typeface="EVIKEM+MS-UIGothic"/>
                <a:cs typeface="EVIKEM+MS-UIGothic"/>
              </a:rPr>
              <a:t>相关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000000"/>
                </a:solidFill>
                <a:latin typeface="EVIKEM+MS-UIGothic"/>
                <a:cs typeface="EVIKEM+MS-UIGothic"/>
              </a:rPr>
              <a:t>料、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寻</a:t>
            </a:r>
            <a:r>
              <a:rPr sz="1500">
                <a:solidFill>
                  <a:srgbClr val="000000"/>
                </a:solidFill>
                <a:latin typeface="EVIKEM+MS-UIGothic"/>
                <a:cs typeface="EVIKEM+MS-UIGothic"/>
              </a:rPr>
              <a:t>求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VIKEM+MS-UIGothic"/>
                <a:cs typeface="EVIKEM+MS-UIGothic"/>
              </a:rPr>
              <a:t>同事或上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级</a:t>
            </a:r>
            <a:r>
              <a:rPr sz="1500">
                <a:solidFill>
                  <a:srgbClr val="000000"/>
                </a:solidFill>
                <a:latin typeface="EVIKEM+MS-UIGothic"/>
                <a:cs typeface="EVIKEM+MS-UIGothic"/>
              </a:rPr>
              <a:t>的帮助，并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尝试</a:t>
            </a:r>
            <a:r>
              <a:rPr sz="1500">
                <a:solidFill>
                  <a:srgbClr val="000000"/>
                </a:solidFill>
                <a:latin typeface="EVIKEM+MS-UIGothic"/>
                <a:cs typeface="EVIKEM+MS-UIGothic"/>
              </a:rPr>
              <a:t>不同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VIKEM+MS-UIGothic"/>
                <a:cs typeface="EVIKEM+MS-UIGothic"/>
              </a:rPr>
              <a:t>的解决方案，直到找到最佳解决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VIKEM+MS-UIGothic"/>
                <a:cs typeface="EVIKEM+MS-UIGothic"/>
              </a:rPr>
              <a:t>方案。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642870" y="3082705"/>
            <a:ext cx="539633" cy="49562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15"/>
              </a:lnSpc>
              <a:spcBef>
                <a:spcPct val="0"/>
              </a:spcBef>
              <a:spcAft>
                <a:spcPct val="0"/>
              </a:spcAft>
            </a:pPr>
            <a:r>
              <a:rPr sz="1550">
                <a:solidFill>
                  <a:srgbClr val="000000"/>
                </a:solidFill>
                <a:latin typeface="GIPUGT+PEQKOE+ArialMT"/>
                <a:cs typeface="GIPUGT+PEQKOE+ArialMT"/>
              </a:rPr>
              <a:t>•</a:t>
            </a:r>
            <a:r>
              <a:rPr sz="1550" spc="669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1500">
                <a:solidFill>
                  <a:srgbClr val="000000"/>
                </a:solidFill>
                <a:latin typeface="SEGDTE+KFKFSD+MicrosoftYaHei"/>
                <a:cs typeface="SEGDTE+KFKFSD+MicrosoftYaHei"/>
              </a:rPr>
              <a:t>·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815705" y="5099422"/>
            <a:ext cx="2993454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VIKEM+MS-UIGothic"/>
                <a:cs typeface="EVIKEM+MS-UIGothic"/>
              </a:rPr>
              <a:t>在解决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问题</a:t>
            </a:r>
            <a:r>
              <a:rPr sz="1500">
                <a:solidFill>
                  <a:srgbClr val="000000"/>
                </a:solidFill>
                <a:latin typeface="EVIKEM+MS-UIGothic"/>
                <a:cs typeface="EVIKEM+MS-UIGothic"/>
              </a:rPr>
              <a:t>后，我会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总结经验</a:t>
            </a:r>
            <a:r>
              <a:rPr sz="1500">
                <a:solidFill>
                  <a:srgbClr val="000000"/>
                </a:solidFill>
                <a:latin typeface="EVIKEM+MS-UIGothic"/>
                <a:cs typeface="EVIKEM+MS-UIGothic"/>
              </a:rPr>
              <a:t>教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训</a:t>
            </a:r>
            <a:r>
              <a:rPr sz="1500">
                <a:solidFill>
                  <a:srgbClr val="000000"/>
                </a:solidFill>
                <a:latin typeface="EVIKEM+MS-UIGothic"/>
                <a:cs typeface="EVIKEM+MS-UIGothic"/>
              </a:rPr>
              <a:t>，并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记录</a:t>
            </a:r>
            <a:r>
              <a:rPr sz="1500">
                <a:solidFill>
                  <a:srgbClr val="000000"/>
                </a:solidFill>
                <a:latin typeface="EVIKEM+MS-UIGothic"/>
                <a:cs typeface="EVIKEM+MS-UIGothic"/>
              </a:rPr>
              <a:t>下来以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备</a:t>
            </a:r>
            <a:r>
              <a:rPr sz="1500">
                <a:solidFill>
                  <a:srgbClr val="000000"/>
                </a:solidFill>
                <a:latin typeface="EVIKEM+MS-UIGothic"/>
                <a:cs typeface="EVIKEM+MS-UIGothic"/>
              </a:rPr>
              <a:t>未来参考。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430019" y="5270872"/>
            <a:ext cx="14287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问题</a:t>
            </a:r>
            <a:r>
              <a:rPr sz="1500">
                <a:solidFill>
                  <a:srgbClr val="000000"/>
                </a:solidFill>
                <a:latin typeface="EVIKEM+MS-UIGothic"/>
                <a:cs typeface="EVIKEM+MS-UIGothic"/>
              </a:rPr>
              <a:t>解决能力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2578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EVIKEM+MS-UIGothic"/>
                <a:cs typeface="EVIKEM+MS-UIGothic"/>
              </a:rPr>
              <a:t>你最近学到了什么新技能？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625725" y="1570983"/>
            <a:ext cx="506415" cy="44720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58"/>
              </a:lnSpc>
              <a:spcBef>
                <a:spcPct val="0"/>
              </a:spcBef>
              <a:spcAft>
                <a:spcPct val="0"/>
              </a:spcAft>
            </a:pPr>
            <a:r>
              <a:rPr sz="1400">
                <a:solidFill>
                  <a:srgbClr val="000000"/>
                </a:solidFill>
                <a:latin typeface="GIPUGT+PEQKOE+ArialMT"/>
                <a:cs typeface="GIPUGT+PEQKOE+ArialMT"/>
              </a:rPr>
              <a:t>•</a:t>
            </a:r>
            <a:r>
              <a:rPr sz="1400" spc="759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1350">
                <a:solidFill>
                  <a:srgbClr val="000000"/>
                </a:solidFill>
                <a:latin typeface="SEGDTE+KFKFSD+MicrosoftYaHei"/>
                <a:cs typeface="SEGDTE+KFKFSD+MicrosoftYaHei"/>
              </a:rPr>
              <a:t>·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863715" y="1572113"/>
            <a:ext cx="3022208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EVIKEM+MS-UIGothic"/>
                <a:cs typeface="EVIKEM+MS-UIGothic"/>
              </a:rPr>
              <a:t>了学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习</a:t>
            </a:r>
            <a:r>
              <a:rPr sz="1350">
                <a:solidFill>
                  <a:srgbClr val="000000"/>
                </a:solidFill>
                <a:latin typeface="EVIKEM+MS-UIGothic"/>
                <a:cs typeface="EVIKEM+MS-UIGothic"/>
              </a:rPr>
              <a:t>数据分析，我参加了培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训课</a:t>
            </a:r>
            <a:r>
              <a:rPr sz="1350">
                <a:solidFill>
                  <a:srgbClr val="000000"/>
                </a:solidFill>
                <a:latin typeface="EVIKEM+MS-UIGothic"/>
                <a:cs typeface="EVIKEM+MS-UIGothic"/>
              </a:rPr>
              <a:t>程、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阅读</a:t>
            </a:r>
            <a:r>
              <a:rPr sz="1350">
                <a:solidFill>
                  <a:srgbClr val="000000"/>
                </a:solidFill>
                <a:latin typeface="EVIKEM+MS-UIGothic"/>
                <a:cs typeface="EVIKEM+MS-UIGothic"/>
              </a:rPr>
              <a:t>相关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书</a:t>
            </a:r>
            <a:r>
              <a:rPr sz="1350">
                <a:solidFill>
                  <a:srgbClr val="000000"/>
                </a:solidFill>
                <a:latin typeface="EVIKEM+MS-UIGothic"/>
                <a:cs typeface="EVIKEM+MS-UIGothic"/>
              </a:rPr>
              <a:t>籍和在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线</a:t>
            </a:r>
            <a:r>
              <a:rPr sz="1350">
                <a:solidFill>
                  <a:srgbClr val="000000"/>
                </a:solidFill>
                <a:latin typeface="EVIKEM+MS-UIGothic"/>
                <a:cs typeface="EVIKEM+MS-UIGothic"/>
              </a:rPr>
              <a:t>教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VIKEM+MS-UIGothic"/>
                <a:cs typeface="EVIKEM+MS-UIGothic"/>
              </a:rPr>
              <a:t>程，并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实际应</a:t>
            </a:r>
            <a:r>
              <a:rPr sz="1350">
                <a:solidFill>
                  <a:srgbClr val="000000"/>
                </a:solidFill>
                <a:latin typeface="EVIKEM+MS-UIGothic"/>
                <a:cs typeface="EVIKEM+MS-UIGothic"/>
              </a:rPr>
              <a:t>用所学知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识</a:t>
            </a:r>
            <a:r>
              <a:rPr sz="1350">
                <a:solidFill>
                  <a:srgbClr val="000000"/>
                </a:solidFill>
                <a:latin typeface="EVIKEM+MS-UIGothic"/>
                <a:cs typeface="EVIKEM+MS-UIGothic"/>
              </a:rPr>
              <a:t>于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项</a:t>
            </a:r>
            <a:r>
              <a:rPr sz="1350">
                <a:solidFill>
                  <a:srgbClr val="000000"/>
                </a:solidFill>
                <a:latin typeface="EVIKEM+MS-UIGothic"/>
                <a:cs typeface="EVIKEM+MS-UIGothic"/>
              </a:rPr>
              <a:t>目中。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14350" y="4783308"/>
            <a:ext cx="942975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VIKEM+MS-UIGothic"/>
                <a:cs typeface="EVIKEM+MS-UIGothic"/>
              </a:rPr>
              <a:t>学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习</a:t>
            </a:r>
            <a:r>
              <a:rPr sz="1350">
                <a:solidFill>
                  <a:srgbClr val="000000"/>
                </a:solidFill>
                <a:latin typeface="EVIKEM+MS-UIGothic"/>
                <a:cs typeface="EVIKEM+MS-UIGothic"/>
              </a:rPr>
              <a:t>能力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736465" y="4821408"/>
            <a:ext cx="2694109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VIKEM+MS-UIGothic"/>
                <a:cs typeface="EVIKEM+MS-UIGothic"/>
              </a:rPr>
              <a:t>我最近学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习</a:t>
            </a:r>
            <a:r>
              <a:rPr sz="1350">
                <a:solidFill>
                  <a:srgbClr val="000000"/>
                </a:solidFill>
                <a:latin typeface="EVIKEM+MS-UIGothic"/>
                <a:cs typeface="EVIKEM+MS-UIGothic"/>
              </a:rPr>
              <a:t>了一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项</a:t>
            </a:r>
            <a:r>
              <a:rPr sz="1350">
                <a:solidFill>
                  <a:srgbClr val="000000"/>
                </a:solidFill>
                <a:latin typeface="EVIKEM+MS-UIGothic"/>
                <a:cs typeface="EVIKEM+MS-UIGothic"/>
              </a:rPr>
              <a:t>新技能，即数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958580" y="4821408"/>
            <a:ext cx="2694109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VIKEM+MS-UIGothic"/>
                <a:cs typeface="EVIKEM+MS-UIGothic"/>
              </a:rPr>
              <a:t>未来，我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还</a:t>
            </a:r>
            <a:r>
              <a:rPr sz="1350">
                <a:solidFill>
                  <a:srgbClr val="000000"/>
                </a:solidFill>
                <a:latin typeface="EVIKEM+MS-UIGothic"/>
                <a:cs typeface="EVIKEM+MS-UIGothic"/>
              </a:rPr>
              <a:t>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继续</a:t>
            </a:r>
            <a:r>
              <a:rPr sz="1350">
                <a:solidFill>
                  <a:srgbClr val="000000"/>
                </a:solidFill>
                <a:latin typeface="EVIKEM+MS-UIGothic"/>
                <a:cs typeface="EVIKEM+MS-UIGothic"/>
              </a:rPr>
              <a:t>学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习</a:t>
            </a:r>
            <a:r>
              <a:rPr sz="1350">
                <a:solidFill>
                  <a:srgbClr val="000000"/>
                </a:solidFill>
                <a:latin typeface="EVIKEM+MS-UIGothic"/>
                <a:cs typeface="EVIKEM+MS-UIGothic"/>
              </a:rPr>
              <a:t>其他新技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VIKEM+MS-UIGothic"/>
                <a:cs typeface="EVIKEM+MS-UIGothic"/>
              </a:rPr>
              <a:t>能，以提升自己的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职业竞</a:t>
            </a:r>
            <a:r>
              <a:rPr sz="1350">
                <a:solidFill>
                  <a:srgbClr val="000000"/>
                </a:solidFill>
                <a:latin typeface="EVIKEM+MS-UIGothic"/>
                <a:cs typeface="EVIKEM+MS-UIGothic"/>
              </a:rPr>
              <a:t>争力。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736465" y="5130017"/>
            <a:ext cx="2760345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VIKEM+MS-UIGothic"/>
                <a:cs typeface="EVIKEM+MS-UIGothic"/>
              </a:rPr>
              <a:t>据分析。通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EVIKEM+MS-UIGothic"/>
                <a:cs typeface="EVIKEM+MS-UIGothic"/>
              </a:rPr>
              <a:t>学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习</a:t>
            </a:r>
            <a:r>
              <a:rPr sz="1350">
                <a:solidFill>
                  <a:srgbClr val="000000"/>
                </a:solidFill>
                <a:latin typeface="EVIKEM+MS-UIGothic"/>
                <a:cs typeface="EVIKEM+MS-UIGothic"/>
              </a:rPr>
              <a:t>数据分析，我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VIKEM+MS-UIGothic"/>
                <a:cs typeface="EVIKEM+MS-UIGothic"/>
              </a:rPr>
              <a:t>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350">
                <a:solidFill>
                  <a:srgbClr val="000000"/>
                </a:solidFill>
                <a:latin typeface="EVIKEM+MS-UIGothic"/>
                <a:cs typeface="EVIKEM+MS-UIGothic"/>
              </a:rPr>
              <a:t>从大量数据中提取有价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值</a:t>
            </a:r>
            <a:r>
              <a:rPr sz="1350">
                <a:solidFill>
                  <a:srgbClr val="000000"/>
                </a:solidFill>
                <a:latin typeface="EVIKEM+MS-UIGothic"/>
                <a:cs typeface="EVIKEM+MS-UIGothic"/>
              </a:rPr>
              <a:t>的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VIKEM+MS-UIGothic"/>
                <a:cs typeface="EVIKEM+MS-UIGothic"/>
              </a:rPr>
              <a:t>信息，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EVIKEM+MS-UIGothic"/>
                <a:cs typeface="EVIKEM+MS-UIGothic"/>
              </a:rPr>
              <a:t>公司的决策提供支持。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96559" y="718964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8D3300"/>
                </a:solidFill>
                <a:latin typeface="MBKTMC+OJIUPI+MicrosoftYaHei-Bold"/>
                <a:cs typeface="MBKTMC+OJIUPI+MicrosoftYaHei-Bold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497829" y="2073930"/>
            <a:ext cx="1482328" cy="4842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8D3300"/>
                </a:solidFill>
                <a:latin typeface="MBKTMC+OJIUPI+MicrosoftYaHei-Bold"/>
                <a:cs typeface="MBKTMC+OJIUPI+MicrosoftYaHei-Bold"/>
              </a:rPr>
              <a:t>CATALOGUE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354829" y="3584809"/>
            <a:ext cx="4349476" cy="1444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50"/>
              </a:lnSpc>
              <a:spcBef>
                <a:spcPct val="0"/>
              </a:spcBef>
              <a:spcAft>
                <a:spcPct val="0"/>
              </a:spcAft>
            </a:pPr>
            <a:r>
              <a:rPr sz="4550" spc="23">
                <a:solidFill>
                  <a:srgbClr val="8D3300"/>
                </a:solidFill>
                <a:latin typeface="SimSun"/>
                <a:cs typeface="SimSun"/>
              </a:rPr>
              <a:t>团队协</a:t>
            </a:r>
            <a:r>
              <a:rPr sz="4550" spc="27">
                <a:solidFill>
                  <a:srgbClr val="8D3300"/>
                </a:solidFill>
                <a:latin typeface="EVIKEM+MS-UIGothic"/>
                <a:cs typeface="EVIKEM+MS-UIGothic"/>
              </a:rPr>
              <a:t>作</a:t>
            </a:r>
            <a:r>
              <a:rPr sz="4550" spc="23">
                <a:solidFill>
                  <a:srgbClr val="8D3300"/>
                </a:solidFill>
                <a:latin typeface="SimSun"/>
                <a:cs typeface="SimSun"/>
              </a:rPr>
              <a:t>问题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https://d.book118.com/208143015032006035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EVIKEM+MS-UIGothic</vt:lpstr>
      <vt:lpstr>SimSun</vt:lpstr>
      <vt:lpstr>GIPUGT+PEQKOE+ArialMT</vt:lpstr>
      <vt:lpstr>Times New Roman</vt:lpstr>
      <vt:lpstr>MBKTMC+OJIUPI+MicrosoftYaHei-Bold</vt:lpstr>
      <vt:lpstr>SEGDTE+KFKFSD+MicrosoftYaHei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2024-09-13T23:04:12.280</cp:lastPrinted>
  <dcterms:created xsi:type="dcterms:W3CDTF">2024-09-13T15:04:12Z</dcterms:created>
  <dcterms:modified xsi:type="dcterms:W3CDTF">2024-09-13T15:04:13Z</dcterms:modified>
</cp:coreProperties>
</file>