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29848" cy="5135539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67526-18B8-4129-A4CA-165B02588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34135-844A-4A6B-8F90-EB69C7B59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C06C9-F6F8-4C4A-B321-1B9AB8EC9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CA632-2A03-479B-B8AA-5F43FF83B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652E18-7183-4A5A-AECD-A1DB8D01A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D3BC95-C270-43E5-A982-1C6DB6A74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DC6DF-C8B0-41D6-BA4E-38A44D837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59E66-C53D-4031-B1C5-60B728B52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5D79D-F687-4F9B-B105-F5AB18011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5CE71-80ED-4785-ADE1-8F91F898E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D1EE9-2E43-455B-BDF1-94939982E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303141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29848" cy="5135539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679506" y="1844501"/>
            <a:ext cx="4285615" cy="1102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31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2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茂名土地市场月报</a:t>
            </a:r>
            <a:endParaRPr lang="Microsoft YaHei" altLang="Microsoft YaHei" sz="42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9980"/>
              </a:lnSpc>
            </a:pPr>
            <a:endParaRPr lang="Arial" altLang="Arial" sz="100"/>
          </a:p>
          <a:p>
            <a:pPr marL="20954" algn="l" rtl="0" eaLnBrk="0">
              <a:lnSpc>
                <a:spcPct val="91000"/>
              </a:lnSpc>
            </a:pPr>
            <a:r>
              <a:rPr sz="24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2023年12月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29848" cy="5135539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450819" y="990449"/>
            <a:ext cx="1851660" cy="2150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03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3600" kern="0" spc="-50">
                <a:ln w="1524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土地市场</a:t>
            </a:r>
            <a:endParaRPr lang="KaiTi" altLang="KaiTi" sz="36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550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各类用地</a:t>
            </a:r>
            <a:endParaRPr lang="KaiTi" altLang="KaiTi" sz="1800"/>
          </a:p>
          <a:p>
            <a:pPr marL="14604" algn="l" rtl="0" eaLnBrk="0">
              <a:lnSpc>
                <a:spcPct val="99000"/>
              </a:lnSpc>
              <a:spcBef>
                <a:spcPts val="692"/>
              </a:spcBef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住宅用地</a:t>
            </a:r>
            <a:endParaRPr lang="KaiTi" altLang="KaiTi" sz="1800"/>
          </a:p>
          <a:p>
            <a:pPr marL="28575" algn="l" rtl="0" eaLnBrk="0">
              <a:lnSpc>
                <a:spcPct val="97000"/>
              </a:lnSpc>
              <a:spcBef>
                <a:spcPts val="700"/>
              </a:spcBef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商办用地</a:t>
            </a:r>
            <a:endParaRPr lang="KaiTi" altLang="KaiTi" sz="1800"/>
          </a:p>
          <a:p>
            <a:pPr algn="l" rtl="0" eaLnBrk="0">
              <a:lnSpc>
                <a:spcPct val="103000"/>
              </a:lnSpc>
            </a:pPr>
            <a:endParaRPr lang="Arial" altLang="Arial" sz="600"/>
          </a:p>
          <a:p>
            <a:pPr marL="22859" algn="l" rtl="0" eaLnBrk="0">
              <a:lnSpc>
                <a:spcPct val="96000"/>
              </a:lnSpc>
              <a:spcBef>
                <a:spcPts val="2"/>
              </a:spcBef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土地排行榜</a:t>
            </a:r>
            <a:endParaRPr lang="KaiTi" altLang="KaiTi" sz="1800"/>
          </a:p>
        </p:txBody>
      </p:sp>
      <p:sp>
        <p:nvSpPr>
          <p:cNvPr id="12" name="textbox 12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" name="table 14"/>
          <p:cNvGraphicFramePr>
            <a:graphicFrameLocks noGrp="1"/>
          </p:cNvGraphicFramePr>
          <p:nvPr/>
        </p:nvGraphicFramePr>
        <p:xfrm>
          <a:off x="363288" y="3038334"/>
          <a:ext cx="8402954" cy="1054100"/>
        </p:xfrm>
        <a:graphic>
          <a:graphicData uri="http://schemas.openxmlformats.org/drawingml/2006/table">
            <a:tbl>
              <a:tblPr/>
              <a:tblGrid>
                <a:gridCol w="842010"/>
                <a:gridCol w="840105"/>
                <a:gridCol w="671830"/>
                <a:gridCol w="840105"/>
                <a:gridCol w="671830"/>
                <a:gridCol w="839469"/>
                <a:gridCol w="671830"/>
                <a:gridCol w="671830"/>
                <a:gridCol w="840105"/>
                <a:gridCol w="840105"/>
                <a:gridCol w="673734"/>
              </a:tblGrid>
              <a:tr h="276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96214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规划用途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97485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土地宗数</a:t>
                      </a:r>
                      <a:endParaRPr lang="KaiTi" altLang="KaiTi" sz="900"/>
                    </a:p>
                    <a:p>
                      <a:pPr marL="330834" algn="l" rtl="0" eaLnBrk="0">
                        <a:lnSpc>
                          <a:spcPct val="91000"/>
                        </a:lnSpc>
                        <a:spcBef>
                          <a:spcPts val="23"/>
                        </a:spcBef>
                      </a:pPr>
                      <a:r>
                        <a:rPr sz="8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23812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275590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8001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规划建筑面积</a:t>
                      </a:r>
                      <a:endParaRPr lang="KaiTi" altLang="KaiTi" sz="900"/>
                    </a:p>
                    <a:p>
                      <a:pPr marL="283209" algn="l" rtl="0" eaLnBrk="0">
                        <a:lnSpc>
                          <a:spcPct val="81000"/>
                        </a:lnSpc>
                        <a:spcBef>
                          <a:spcPts val="4"/>
                        </a:spcBef>
                      </a:pP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(万m</a:t>
                      </a:r>
                      <a:r>
                        <a:rPr sz="900" b="1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23812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275590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19303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楼面均价</a:t>
                      </a:r>
                      <a:endParaRPr lang="KaiTi" altLang="KaiTi" sz="900"/>
                    </a:p>
                    <a:p>
                      <a:pPr marL="254634" algn="l" rtl="0" eaLnBrk="0">
                        <a:lnSpc>
                          <a:spcPct val="81000"/>
                        </a:lnSpc>
                        <a:spcBef>
                          <a:spcPts val="1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(元/m</a:t>
                      </a:r>
                      <a:r>
                        <a:rPr sz="9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23875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27622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7335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溢价率</a:t>
                      </a:r>
                      <a:endParaRPr lang="KaiTi" altLang="KaiTi" sz="900"/>
                    </a:p>
                    <a:p>
                      <a:pPr marL="27622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"/>
                    </a:p>
                    <a:p>
                      <a:pPr marL="23495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较去年同期变化</a:t>
                      </a:r>
                      <a:endParaRPr lang="KaiTi" altLang="KaiTi" sz="900"/>
                    </a:p>
                    <a:p>
                      <a:pPr marL="360679" algn="l" rtl="0" eaLnBrk="0">
                        <a:lnSpc>
                          <a:spcPct val="91000"/>
                        </a:lnSpc>
                        <a:spcBef>
                          <a:spcPts val="40"/>
                        </a:spcBef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14097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土地出让金</a:t>
                      </a:r>
                      <a:endParaRPr lang="KaiTi" altLang="KaiTi" sz="900"/>
                    </a:p>
                    <a:p>
                      <a:pPr marL="274320" algn="l" rtl="0" eaLnBrk="0">
                        <a:lnSpc>
                          <a:spcPct val="81000"/>
                        </a:lnSpc>
                      </a:pPr>
                      <a:r>
                        <a:rPr sz="900" kern="0" spc="-6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(亿元)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23875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27622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Arial" altLang="Arial" sz="100"/>
                    </a:p>
                    <a:p>
                      <a:pPr marL="4444" algn="l" rtl="0" eaLnBrk="0">
                        <a:lnSpc>
                          <a:spcPct val="88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住宅用地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17.7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310.74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65.7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4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</a:t>
                      </a: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43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44.56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3000"/>
                        </a:lnSpc>
                      </a:pPr>
                      <a:endParaRPr lang="Arial" altLang="Arial" sz="100"/>
                    </a:p>
                    <a:p>
                      <a:pPr marL="10795" algn="l" rtl="0" eaLnBrk="0">
                        <a:lnSpc>
                          <a:spcPct val="88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商办用地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6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</a:t>
                      </a:r>
                      <a:r>
                        <a:rPr sz="900" kern="0" spc="-4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-19.1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83.58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-16.2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883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-3.1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7.42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-18.7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Arial" altLang="Arial" sz="100"/>
                    </a:p>
                    <a:p>
                      <a:pPr marL="6350" algn="l" rtl="0" eaLnBrk="0">
                        <a:lnSpc>
                          <a:spcPct val="88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工业用地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4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298.99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4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340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58.4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-0.1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10.17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49.4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3000"/>
                        </a:lnSpc>
                      </a:pPr>
                      <a:endParaRPr lang="Arial" altLang="Arial" sz="100"/>
                    </a:p>
                    <a:p>
                      <a:pPr marL="7620" algn="l" rtl="0" eaLnBrk="0">
                        <a:lnSpc>
                          <a:spcPct val="88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其他用地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4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5.5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-50.4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465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-31.8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-30.1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0.26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-66.2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68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6000"/>
                        </a:lnSpc>
                      </a:pPr>
                      <a:endParaRPr lang="Arial" altLang="Arial" sz="100"/>
                    </a:p>
                    <a:p>
                      <a:pPr marL="3175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各类用地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-11.9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698.82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13.5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892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62.4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50.5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le 16"/>
          <p:cNvGraphicFramePr>
            <a:graphicFrameLocks noGrp="1"/>
          </p:cNvGraphicFramePr>
          <p:nvPr/>
        </p:nvGraphicFramePr>
        <p:xfrm>
          <a:off x="363288" y="778697"/>
          <a:ext cx="8402955" cy="1054100"/>
        </p:xfrm>
        <a:graphic>
          <a:graphicData uri="http://schemas.openxmlformats.org/drawingml/2006/table">
            <a:tbl>
              <a:tblPr/>
              <a:tblGrid>
                <a:gridCol w="1346200"/>
                <a:gridCol w="1343660"/>
                <a:gridCol w="1007744"/>
                <a:gridCol w="1343660"/>
                <a:gridCol w="1007744"/>
                <a:gridCol w="1344295"/>
                <a:gridCol w="1009650"/>
              </a:tblGrid>
              <a:tr h="276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448309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规划用途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449580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土地宗数</a:t>
                      </a:r>
                      <a:endParaRPr lang="KaiTi" altLang="KaiTi" sz="900"/>
                    </a:p>
                    <a:p>
                      <a:pPr marL="582930" algn="l" rtl="0" eaLnBrk="0">
                        <a:lnSpc>
                          <a:spcPct val="91000"/>
                        </a:lnSpc>
                        <a:spcBef>
                          <a:spcPts val="23"/>
                        </a:spcBef>
                      </a:pPr>
                      <a:r>
                        <a:rPr sz="8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40640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44386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332104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规划建筑面积</a:t>
                      </a:r>
                      <a:endParaRPr lang="KaiTi" altLang="KaiTi" sz="900"/>
                    </a:p>
                    <a:p>
                      <a:pPr marL="535940" algn="l" rtl="0" eaLnBrk="0">
                        <a:lnSpc>
                          <a:spcPct val="81000"/>
                        </a:lnSpc>
                        <a:spcBef>
                          <a:spcPts val="4"/>
                        </a:spcBef>
                      </a:pP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(万m</a:t>
                      </a:r>
                      <a:r>
                        <a:rPr sz="900" b="1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40703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444500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44576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楼面均价</a:t>
                      </a:r>
                      <a:endParaRPr lang="KaiTi" altLang="KaiTi" sz="900"/>
                    </a:p>
                    <a:p>
                      <a:pPr marL="507365" algn="l" rtl="0" eaLnBrk="0">
                        <a:lnSpc>
                          <a:spcPct val="81000"/>
                        </a:lnSpc>
                        <a:spcBef>
                          <a:spcPts val="1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(元/m</a:t>
                      </a:r>
                      <a:r>
                        <a:rPr sz="9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40703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44386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2000"/>
                        </a:lnSpc>
                      </a:pPr>
                      <a:endParaRPr lang="Arial" altLang="Arial" sz="100"/>
                    </a:p>
                    <a:p>
                      <a:pPr marL="4444" algn="l" rtl="0" eaLnBrk="0">
                        <a:lnSpc>
                          <a:spcPct val="87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住宅用地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-6.5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353.19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-29.7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1308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Arial" altLang="Arial" sz="100"/>
                    </a:p>
                    <a:p>
                      <a:pPr marL="10795" algn="l" rtl="0" eaLnBrk="0">
                        <a:lnSpc>
                          <a:spcPct val="88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商办用地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6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</a:t>
                      </a:r>
                      <a:r>
                        <a:rPr sz="900" kern="0" spc="-4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-32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115.57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722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-15.6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Arial" altLang="Arial" sz="100"/>
                    </a:p>
                    <a:p>
                      <a:pPr marL="6350" algn="l" rtl="0" eaLnBrk="0">
                        <a:lnSpc>
                          <a:spcPct val="88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工业用地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-16.3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358.77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-11.9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332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60.7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3000"/>
                        </a:lnSpc>
                      </a:pPr>
                      <a:endParaRPr lang="Arial" altLang="Arial" sz="100"/>
                    </a:p>
                    <a:p>
                      <a:pPr marL="7620" algn="l" rtl="0" eaLnBrk="0">
                        <a:lnSpc>
                          <a:spcPct val="88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其他用地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4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-71.4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2.73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-80.3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511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4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1.5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68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6000"/>
                        </a:lnSpc>
                      </a:pPr>
                      <a:endParaRPr lang="Arial" altLang="Arial" sz="100"/>
                    </a:p>
                    <a:p>
                      <a:pPr marL="3175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各类用地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-20.8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830.26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-19.8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802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1.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</a:tbl>
          </a:graphicData>
        </a:graphic>
      </p:graphicFrame>
      <p:sp>
        <p:nvSpPr>
          <p:cNvPr id="18" name="textbox 18"/>
          <p:cNvSpPr/>
          <p:nvPr/>
        </p:nvSpPr>
        <p:spPr>
          <a:xfrm>
            <a:off x="-12700" y="-12700"/>
            <a:ext cx="5777865" cy="77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1805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各类用地|土地供求</a:t>
            </a:r>
            <a:endParaRPr lang="KaiTi" altLang="KaiTi" sz="1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r" rtl="0" eaLnBrk="0">
              <a:lnSpc>
                <a:spcPct val="97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2023年1-12月茂名市土地市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场推出情况</a:t>
            </a:r>
            <a:endParaRPr lang="KaiTi" altLang="KaiTi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3369105" y="2835909"/>
            <a:ext cx="2396489" cy="189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2023年1-12月茂名市土地市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场成交情况</a:t>
            </a:r>
            <a:endParaRPr lang="KaiTi" altLang="KaiTi" sz="1100"/>
          </a:p>
        </p:txBody>
      </p:sp>
      <p:sp>
        <p:nvSpPr>
          <p:cNvPr id="24" name="textbox 24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6279" y="2060494"/>
            <a:ext cx="7660140" cy="2465231"/>
          </a:xfrm>
          <a:prstGeom prst="rect">
            <a:avLst/>
          </a:prstGeom>
        </p:spPr>
      </p:pic>
      <p:sp>
        <p:nvSpPr>
          <p:cNvPr id="28" name="textbox 28"/>
          <p:cNvSpPr/>
          <p:nvPr/>
        </p:nvSpPr>
        <p:spPr>
          <a:xfrm>
            <a:off x="-12700" y="-12700"/>
            <a:ext cx="8475344" cy="1113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1805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各类用地|土地供求</a:t>
            </a:r>
            <a:endParaRPr lang="KaiTi" altLang="KaiTi" sz="1800"/>
          </a:p>
          <a:p>
            <a:pPr algn="r" rtl="0" eaLnBrk="0">
              <a:lnSpc>
                <a:spcPct val="87000"/>
              </a:lnSpc>
              <a:spcBef>
                <a:spcPts val="1448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2023年1-12月，茂名共推出各类用地规划建筑面积830.26万㎡，同比下降19.77%；成交规划建筑面积698.82万㎡，同比增长13.54%。</a:t>
            </a:r>
            <a:endParaRPr lang="KaiTi" altLang="KaiTi" sz="1100"/>
          </a:p>
          <a:p>
            <a:pPr marL="381634" algn="l" rtl="0" eaLnBrk="0">
              <a:lnSpc>
                <a:spcPts val="2782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2023年12月，茂名共推出各类用地规划建筑面积31.98万㎡，同比增长100.24%；成交规划建筑面积250.53万㎡，同比增长210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.42%。</a:t>
            </a:r>
            <a:endParaRPr lang="KaiTi" altLang="KaiTi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32" name="textbox 32"/>
          <p:cNvSpPr/>
          <p:nvPr/>
        </p:nvSpPr>
        <p:spPr>
          <a:xfrm>
            <a:off x="827677" y="1282922"/>
            <a:ext cx="6507480" cy="621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5"/>
              </a:lnSpc>
            </a:pPr>
            <a:endParaRPr lang="Arial" altLang="Arial" sz="100"/>
          </a:p>
          <a:p>
            <a:pPr marL="1925320" algn="l" rtl="0" eaLnBrk="0">
              <a:lnSpc>
                <a:spcPct val="96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2021年1月-2023年12月茂名市各类用地推出与成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交同比走势</a:t>
            </a:r>
            <a:endParaRPr lang="KaiTi" altLang="KaiTi" sz="1100"/>
          </a:p>
          <a:p>
            <a:pPr marL="12700" algn="l" rtl="0" eaLnBrk="0">
              <a:lnSpc>
                <a:spcPts val="1108"/>
              </a:lnSpc>
              <a:spcBef>
                <a:spcPts val="435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  <a:p>
            <a:pPr algn="l" rtl="0" eaLnBrk="0">
              <a:lnSpc>
                <a:spcPct val="116000"/>
              </a:lnSpc>
            </a:pPr>
            <a:endParaRPr lang="Arial" altLang="Arial" sz="600"/>
          </a:p>
          <a:p>
            <a:pPr marL="1231900" algn="l" rtl="0" eaLnBrk="0">
              <a:lnSpc>
                <a:spcPct val="96000"/>
              </a:lnSpc>
              <a:spcBef>
                <a:spcPts val="1"/>
              </a:spcBef>
              <a:tabLst>
                <a:tab pos="1264285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推出规划建筑面积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成交规划建筑面积      推出规划建筑面积同比       成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交规划建筑面积同比</a:t>
            </a:r>
            <a:endParaRPr lang="KaiTi" altLang="KaiTi" sz="9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5886467" y="1777601"/>
            <a:ext cx="247650" cy="60325"/>
            <a:chExt cx="247650" cy="60325"/>
          </a:xfrm>
        </p:grpSpPr>
        <p:sp>
          <p:nvSpPr>
            <p:cNvPr id="34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4400568" y="1777601"/>
            <a:ext cx="247650" cy="60325"/>
            <a:chExt cx="247650" cy="60325"/>
          </a:xfrm>
        </p:grpSpPr>
        <p:sp>
          <p:nvSpPr>
            <p:cNvPr id="38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2" name="path"/>
          <p:cNvSpPr/>
          <p:nvPr/>
        </p:nvSpPr>
        <p:spPr>
          <a:xfrm>
            <a:off x="3100405" y="1772141"/>
            <a:ext cx="257175" cy="71246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path"/>
          <p:cNvSpPr/>
          <p:nvPr/>
        </p:nvSpPr>
        <p:spPr>
          <a:xfrm>
            <a:off x="1802991" y="1772141"/>
            <a:ext cx="257175" cy="71246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textbox 46"/>
          <p:cNvSpPr/>
          <p:nvPr/>
        </p:nvSpPr>
        <p:spPr>
          <a:xfrm>
            <a:off x="8449440" y="1499792"/>
            <a:ext cx="252095" cy="3108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98425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4604" algn="l" rtl="0" eaLnBrk="0">
              <a:lnSpc>
                <a:spcPct val="79000"/>
              </a:lnSpc>
              <a:spcBef>
                <a:spcPts val="275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3000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3334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2500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3334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20320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1500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20320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5240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6509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-500</a:t>
            </a:r>
            <a:endParaRPr lang="KaiTi" altLang="KaiTi" sz="900"/>
          </a:p>
        </p:txBody>
      </p:sp>
      <p:sp>
        <p:nvSpPr>
          <p:cNvPr id="48" name="textbox 48"/>
          <p:cNvSpPr/>
          <p:nvPr/>
        </p:nvSpPr>
        <p:spPr>
          <a:xfrm>
            <a:off x="433240" y="2022397"/>
            <a:ext cx="195579" cy="2586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500</a:t>
            </a:r>
            <a:endParaRPr lang="KaiTi" altLang="KaiTi" sz="900"/>
          </a:p>
          <a:p>
            <a:pPr marL="12700" algn="l" rtl="0" eaLnBrk="0">
              <a:lnSpc>
                <a:spcPct val="79000"/>
              </a:lnSpc>
              <a:spcBef>
                <a:spcPts val="10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450</a:t>
            </a:r>
            <a:endParaRPr lang="KaiTi" altLang="KaiTi" sz="900"/>
          </a:p>
          <a:p>
            <a:pPr marL="12700" algn="l" rtl="0" eaLnBrk="0">
              <a:lnSpc>
                <a:spcPct val="79000"/>
              </a:lnSpc>
              <a:spcBef>
                <a:spcPts val="10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</a:t>
            </a:r>
            <a:endParaRPr lang="KaiTi" altLang="KaiTi" sz="900"/>
          </a:p>
          <a:p>
            <a:pPr marL="15240" algn="l" rtl="0" eaLnBrk="0">
              <a:lnSpc>
                <a:spcPct val="79000"/>
              </a:lnSpc>
              <a:spcBef>
                <a:spcPts val="1078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350</a:t>
            </a:r>
            <a:endParaRPr lang="KaiTi" altLang="KaiTi" sz="900"/>
          </a:p>
          <a:p>
            <a:pPr marL="15240" algn="l" rtl="0" eaLnBrk="0">
              <a:lnSpc>
                <a:spcPct val="79000"/>
              </a:lnSpc>
              <a:spcBef>
                <a:spcPts val="1078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300</a:t>
            </a:r>
            <a:endParaRPr lang="KaiTi" altLang="KaiTi" sz="900"/>
          </a:p>
          <a:p>
            <a:pPr marL="14604" algn="l" rtl="0" eaLnBrk="0">
              <a:lnSpc>
                <a:spcPct val="79000"/>
              </a:lnSpc>
              <a:spcBef>
                <a:spcPts val="10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250</a:t>
            </a:r>
            <a:endParaRPr lang="KaiTi" altLang="KaiTi" sz="900"/>
          </a:p>
          <a:p>
            <a:pPr marL="14604" algn="l" rtl="0" eaLnBrk="0">
              <a:lnSpc>
                <a:spcPct val="79000"/>
              </a:lnSpc>
              <a:spcBef>
                <a:spcPts val="10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</a:t>
            </a:r>
            <a:endParaRPr lang="KaiTi" altLang="KaiTi" sz="900"/>
          </a:p>
          <a:p>
            <a:pPr marL="21590" algn="l" rtl="0" eaLnBrk="0">
              <a:lnSpc>
                <a:spcPct val="79000"/>
              </a:lnSpc>
              <a:spcBef>
                <a:spcPts val="1078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150</a:t>
            </a:r>
            <a:endParaRPr lang="KaiTi" altLang="KaiTi" sz="900"/>
          </a:p>
          <a:p>
            <a:pPr marL="21590" algn="l" rtl="0" eaLnBrk="0">
              <a:lnSpc>
                <a:spcPct val="79000"/>
              </a:lnSpc>
              <a:spcBef>
                <a:spcPts val="1078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</a:t>
            </a:r>
            <a:endParaRPr lang="KaiTi" altLang="KaiTi" sz="900"/>
          </a:p>
          <a:p>
            <a:pPr marL="66675" algn="l" rtl="0" eaLnBrk="0">
              <a:lnSpc>
                <a:spcPct val="79000"/>
              </a:lnSpc>
              <a:spcBef>
                <a:spcPts val="10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</a:t>
            </a:r>
            <a:endParaRPr lang="KaiTi" altLang="KaiTi" sz="9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algn="r" rtl="0" eaLnBrk="0">
              <a:lnSpc>
                <a:spcPct val="79000"/>
              </a:lnSpc>
              <a:spcBef>
                <a:spcPts val="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50" name="textbox 50"/>
          <p:cNvSpPr/>
          <p:nvPr/>
        </p:nvSpPr>
        <p:spPr>
          <a:xfrm rot="18000000">
            <a:off x="376976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22-04</a:t>
            </a:r>
            <a:endParaRPr lang="KaiTi" altLang="KaiTi" sz="900"/>
          </a:p>
        </p:txBody>
      </p:sp>
      <p:sp>
        <p:nvSpPr>
          <p:cNvPr id="52" name="textbox 52"/>
          <p:cNvSpPr/>
          <p:nvPr/>
        </p:nvSpPr>
        <p:spPr>
          <a:xfrm rot="18000000">
            <a:off x="398219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54" name="textbox 54"/>
          <p:cNvSpPr/>
          <p:nvPr/>
        </p:nvSpPr>
        <p:spPr>
          <a:xfrm rot="18000000">
            <a:off x="440705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56" name="textbox 56"/>
          <p:cNvSpPr/>
          <p:nvPr/>
        </p:nvSpPr>
        <p:spPr>
          <a:xfrm rot="18000000">
            <a:off x="419462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22-06</a:t>
            </a:r>
            <a:endParaRPr lang="KaiTi" altLang="KaiTi" sz="900"/>
          </a:p>
        </p:txBody>
      </p:sp>
      <p:sp>
        <p:nvSpPr>
          <p:cNvPr id="58" name="textbox 58"/>
          <p:cNvSpPr/>
          <p:nvPr/>
        </p:nvSpPr>
        <p:spPr>
          <a:xfrm rot="18000000">
            <a:off x="461948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22-08</a:t>
            </a:r>
            <a:endParaRPr lang="KaiTi" altLang="KaiTi" sz="900"/>
          </a:p>
        </p:txBody>
      </p:sp>
      <p:sp>
        <p:nvSpPr>
          <p:cNvPr id="60" name="textbox 60"/>
          <p:cNvSpPr/>
          <p:nvPr/>
        </p:nvSpPr>
        <p:spPr>
          <a:xfrm rot="18000000">
            <a:off x="483191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62" name="textbox 62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64" name="textbox 64"/>
          <p:cNvSpPr/>
          <p:nvPr/>
        </p:nvSpPr>
        <p:spPr>
          <a:xfrm rot="18000000">
            <a:off x="6106658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66" name="textbox 66"/>
          <p:cNvSpPr/>
          <p:nvPr/>
        </p:nvSpPr>
        <p:spPr>
          <a:xfrm rot="18000000">
            <a:off x="5894229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</p:txBody>
      </p:sp>
      <p:sp>
        <p:nvSpPr>
          <p:cNvPr id="68" name="textbox 68"/>
          <p:cNvSpPr/>
          <p:nvPr/>
        </p:nvSpPr>
        <p:spPr>
          <a:xfrm rot="18000000">
            <a:off x="6319187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</p:txBody>
      </p:sp>
      <p:sp>
        <p:nvSpPr>
          <p:cNvPr id="70" name="textbox 70"/>
          <p:cNvSpPr/>
          <p:nvPr/>
        </p:nvSpPr>
        <p:spPr>
          <a:xfrm rot="18000000">
            <a:off x="6531612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72" name="textbox 72"/>
          <p:cNvSpPr/>
          <p:nvPr/>
        </p:nvSpPr>
        <p:spPr>
          <a:xfrm rot="18000000">
            <a:off x="6744043" y="4668679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</p:txBody>
      </p:sp>
      <p:sp>
        <p:nvSpPr>
          <p:cNvPr id="74" name="textbox 74"/>
          <p:cNvSpPr/>
          <p:nvPr/>
        </p:nvSpPr>
        <p:spPr>
          <a:xfrm rot="18000000">
            <a:off x="716890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</p:txBody>
      </p:sp>
      <p:sp>
        <p:nvSpPr>
          <p:cNvPr id="76" name="textbox 76"/>
          <p:cNvSpPr/>
          <p:nvPr/>
        </p:nvSpPr>
        <p:spPr>
          <a:xfrm rot="18000000">
            <a:off x="738133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78" name="textbox 78"/>
          <p:cNvSpPr/>
          <p:nvPr/>
        </p:nvSpPr>
        <p:spPr>
          <a:xfrm rot="18000000">
            <a:off x="7593759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</p:txBody>
      </p:sp>
      <p:sp>
        <p:nvSpPr>
          <p:cNvPr id="80" name="textbox 80"/>
          <p:cNvSpPr/>
          <p:nvPr/>
        </p:nvSpPr>
        <p:spPr>
          <a:xfrm rot="18000000">
            <a:off x="695647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82" name="textbox 82"/>
          <p:cNvSpPr/>
          <p:nvPr/>
        </p:nvSpPr>
        <p:spPr>
          <a:xfrm rot="18000000">
            <a:off x="568190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84" name="textbox 84"/>
          <p:cNvSpPr/>
          <p:nvPr/>
        </p:nvSpPr>
        <p:spPr>
          <a:xfrm rot="18000000">
            <a:off x="795663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21-02</a:t>
            </a:r>
            <a:endParaRPr lang="KaiTi" altLang="KaiTi" sz="900"/>
          </a:p>
        </p:txBody>
      </p:sp>
      <p:sp>
        <p:nvSpPr>
          <p:cNvPr id="86" name="textbox 86"/>
          <p:cNvSpPr/>
          <p:nvPr/>
        </p:nvSpPr>
        <p:spPr>
          <a:xfrm rot="18000000">
            <a:off x="1008092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88" name="textbox 88"/>
          <p:cNvSpPr/>
          <p:nvPr/>
        </p:nvSpPr>
        <p:spPr>
          <a:xfrm rot="18000000">
            <a:off x="3557239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90" name="textbox 90"/>
          <p:cNvSpPr/>
          <p:nvPr/>
        </p:nvSpPr>
        <p:spPr>
          <a:xfrm rot="18000000">
            <a:off x="3344810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22-02</a:t>
            </a:r>
            <a:endParaRPr lang="KaiTi" altLang="KaiTi" sz="900"/>
          </a:p>
        </p:txBody>
      </p:sp>
      <p:sp>
        <p:nvSpPr>
          <p:cNvPr id="92" name="textbox 92"/>
          <p:cNvSpPr/>
          <p:nvPr/>
        </p:nvSpPr>
        <p:spPr>
          <a:xfrm rot="18000000">
            <a:off x="58333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94" name="textbox 94"/>
          <p:cNvSpPr/>
          <p:nvPr/>
        </p:nvSpPr>
        <p:spPr>
          <a:xfrm rot="18000000">
            <a:off x="122062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21-04</a:t>
            </a:r>
            <a:endParaRPr lang="KaiTi" altLang="KaiTi" sz="900"/>
          </a:p>
        </p:txBody>
      </p:sp>
      <p:sp>
        <p:nvSpPr>
          <p:cNvPr id="96" name="textbox 96"/>
          <p:cNvSpPr/>
          <p:nvPr/>
        </p:nvSpPr>
        <p:spPr>
          <a:xfrm rot="18000000">
            <a:off x="143304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98" name="textbox 98"/>
          <p:cNvSpPr/>
          <p:nvPr/>
        </p:nvSpPr>
        <p:spPr>
          <a:xfrm rot="18000000">
            <a:off x="164547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21-06</a:t>
            </a:r>
            <a:endParaRPr lang="KaiTi" altLang="KaiTi" sz="900"/>
          </a:p>
        </p:txBody>
      </p:sp>
      <p:sp>
        <p:nvSpPr>
          <p:cNvPr id="100" name="textbox 100"/>
          <p:cNvSpPr/>
          <p:nvPr/>
        </p:nvSpPr>
        <p:spPr>
          <a:xfrm rot="18000000">
            <a:off x="185790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102" name="textbox 102"/>
          <p:cNvSpPr/>
          <p:nvPr/>
        </p:nvSpPr>
        <p:spPr>
          <a:xfrm rot="18000000">
            <a:off x="207033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21-08</a:t>
            </a:r>
            <a:endParaRPr lang="KaiTi" altLang="KaiTi" sz="900"/>
          </a:p>
        </p:txBody>
      </p:sp>
      <p:sp>
        <p:nvSpPr>
          <p:cNvPr id="104" name="textbox 104"/>
          <p:cNvSpPr/>
          <p:nvPr/>
        </p:nvSpPr>
        <p:spPr>
          <a:xfrm rot="18000000">
            <a:off x="228276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106" name="textbox 106"/>
          <p:cNvSpPr/>
          <p:nvPr/>
        </p:nvSpPr>
        <p:spPr>
          <a:xfrm rot="18000000">
            <a:off x="249519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21-10</a:t>
            </a:r>
            <a:endParaRPr lang="KaiTi" altLang="KaiTi" sz="900"/>
          </a:p>
        </p:txBody>
      </p:sp>
      <p:sp>
        <p:nvSpPr>
          <p:cNvPr id="108" name="textbox 108"/>
          <p:cNvSpPr/>
          <p:nvPr/>
        </p:nvSpPr>
        <p:spPr>
          <a:xfrm rot="18000000">
            <a:off x="313248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110" name="textbox 110"/>
          <p:cNvSpPr/>
          <p:nvPr/>
        </p:nvSpPr>
        <p:spPr>
          <a:xfrm rot="18000000">
            <a:off x="504434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22-10</a:t>
            </a:r>
            <a:endParaRPr lang="KaiTi" altLang="KaiTi" sz="900"/>
          </a:p>
        </p:txBody>
      </p:sp>
      <p:sp>
        <p:nvSpPr>
          <p:cNvPr id="112" name="textbox 112"/>
          <p:cNvSpPr/>
          <p:nvPr/>
        </p:nvSpPr>
        <p:spPr>
          <a:xfrm rot="18000000">
            <a:off x="8017874" y="4667949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114" name="textbox 114"/>
          <p:cNvSpPr/>
          <p:nvPr/>
        </p:nvSpPr>
        <p:spPr>
          <a:xfrm rot="18000000">
            <a:off x="7805643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116" name="textbox 116"/>
          <p:cNvSpPr/>
          <p:nvPr/>
        </p:nvSpPr>
        <p:spPr>
          <a:xfrm rot="18000000">
            <a:off x="5468456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</p:txBody>
      </p:sp>
      <p:sp>
        <p:nvSpPr>
          <p:cNvPr id="118" name="textbox 118"/>
          <p:cNvSpPr/>
          <p:nvPr/>
        </p:nvSpPr>
        <p:spPr>
          <a:xfrm rot="18000000">
            <a:off x="2919309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21-12</a:t>
            </a:r>
            <a:endParaRPr lang="KaiTi" altLang="KaiTi" sz="900"/>
          </a:p>
        </p:txBody>
      </p:sp>
      <p:sp>
        <p:nvSpPr>
          <p:cNvPr id="120" name="textbox 120"/>
          <p:cNvSpPr/>
          <p:nvPr/>
        </p:nvSpPr>
        <p:spPr>
          <a:xfrm rot="18000000">
            <a:off x="5256225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122" name="textbox 122"/>
          <p:cNvSpPr/>
          <p:nvPr/>
        </p:nvSpPr>
        <p:spPr>
          <a:xfrm rot="18000000">
            <a:off x="2707078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63429" y="2413819"/>
            <a:ext cx="7660140" cy="2154769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-12700" y="-12700"/>
            <a:ext cx="8773159" cy="14719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1805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各类用地|土地价格</a:t>
            </a:r>
            <a:endParaRPr lang="KaiTi" altLang="KaiTi" sz="1800"/>
          </a:p>
          <a:p>
            <a:pPr marL="381634" algn="l" rtl="0" eaLnBrk="0">
              <a:lnSpc>
                <a:spcPct val="98000"/>
              </a:lnSpc>
              <a:spcBef>
                <a:spcPts val="1439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2023年1-12月,茂名成交楼面均价为892元/㎡，同比上涨32.97%；平均溢价率为3.35%，较去年同期增长2.14个百分点；各类用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地出让金达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62.4亿元，同比增长50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.53%。</a:t>
            </a:r>
            <a:endParaRPr lang="KaiTi" altLang="KaiTi" sz="11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40000"/>
              </a:lnSpc>
            </a:pPr>
            <a:endParaRPr lang="Arial" altLang="Arial" sz="200"/>
          </a:p>
          <a:p>
            <a:pPr marL="400050" indent="-18415" algn="l" rtl="0" eaLnBrk="0">
              <a:lnSpc>
                <a:spcPct val="98000"/>
              </a:lnSpc>
              <a:spcBef>
                <a:spcPts val="2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2023年12月,茂名成交楼面均价为920元/㎡，环比上涨204.82%,同比上涨3.8%；平均溢价率为0%,较去年同期下降0.06个百分点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；各类用地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出让金达23.05亿元，环比增长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654.82%,同比增长222.23%。</a:t>
            </a:r>
            <a:endParaRPr lang="KaiTi" altLang="KaiTi" sz="1100"/>
          </a:p>
        </p:txBody>
      </p:sp>
      <p:pic>
        <p:nvPicPr>
          <p:cNvPr id="128" name="picture 1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130" name="textbox 130"/>
          <p:cNvSpPr/>
          <p:nvPr/>
        </p:nvSpPr>
        <p:spPr>
          <a:xfrm>
            <a:off x="2530905" y="1636247"/>
            <a:ext cx="4072890" cy="189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2021年1月-2023年12月茂名市各类用地成交楼盘均价及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溢价率走势</a:t>
            </a:r>
            <a:endParaRPr lang="KaiTi" altLang="KaiTi" sz="1100"/>
          </a:p>
        </p:txBody>
      </p:sp>
      <p:sp>
        <p:nvSpPr>
          <p:cNvPr id="132" name="textbox 132"/>
          <p:cNvSpPr/>
          <p:nvPr/>
        </p:nvSpPr>
        <p:spPr>
          <a:xfrm>
            <a:off x="430065" y="2375722"/>
            <a:ext cx="255904" cy="22332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4500</a:t>
            </a:r>
            <a:endParaRPr lang="KaiTi" altLang="KaiTi" sz="900"/>
          </a:p>
          <a:p>
            <a:pPr marL="12700" algn="l" rtl="0" eaLnBrk="0">
              <a:lnSpc>
                <a:spcPct val="79000"/>
              </a:lnSpc>
              <a:spcBef>
                <a:spcPts val="98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4000</a:t>
            </a:r>
            <a:endParaRPr lang="KaiTi" altLang="KaiTi" sz="900"/>
          </a:p>
          <a:p>
            <a:pPr marL="15240" algn="l" rtl="0" eaLnBrk="0">
              <a:lnSpc>
                <a:spcPct val="79000"/>
              </a:lnSpc>
              <a:spcBef>
                <a:spcPts val="98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3500</a:t>
            </a:r>
            <a:endParaRPr lang="KaiTi" altLang="KaiTi" sz="900"/>
          </a:p>
          <a:p>
            <a:pPr marL="15240" algn="l" rtl="0" eaLnBrk="0">
              <a:lnSpc>
                <a:spcPct val="79000"/>
              </a:lnSpc>
              <a:spcBef>
                <a:spcPts val="98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3000</a:t>
            </a:r>
            <a:endParaRPr lang="KaiTi" altLang="KaiTi" sz="900"/>
          </a:p>
          <a:p>
            <a:pPr marL="14604" algn="l" rtl="0" eaLnBrk="0">
              <a:lnSpc>
                <a:spcPct val="79000"/>
              </a:lnSpc>
              <a:spcBef>
                <a:spcPts val="98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2500</a:t>
            </a:r>
            <a:endParaRPr lang="KaiTi" altLang="KaiTi" sz="900"/>
          </a:p>
          <a:p>
            <a:pPr marL="14604" algn="l" rtl="0" eaLnBrk="0">
              <a:lnSpc>
                <a:spcPct val="79000"/>
              </a:lnSpc>
              <a:spcBef>
                <a:spcPts val="98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</a:t>
            </a:r>
            <a:endParaRPr lang="KaiTi" altLang="KaiTi" sz="900"/>
          </a:p>
          <a:p>
            <a:pPr marL="21590" algn="l" rtl="0" eaLnBrk="0">
              <a:lnSpc>
                <a:spcPct val="79000"/>
              </a:lnSpc>
              <a:spcBef>
                <a:spcPts val="983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1500</a:t>
            </a:r>
            <a:endParaRPr lang="KaiTi" altLang="KaiTi" sz="900"/>
          </a:p>
          <a:p>
            <a:pPr marL="21590" algn="l" rtl="0" eaLnBrk="0">
              <a:lnSpc>
                <a:spcPct val="79000"/>
              </a:lnSpc>
              <a:spcBef>
                <a:spcPts val="983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98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500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algn="r" rtl="0" eaLnBrk="0">
              <a:lnSpc>
                <a:spcPct val="79000"/>
              </a:lnSpc>
              <a:spcBef>
                <a:spcPts val="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134" name="textbox 134"/>
          <p:cNvSpPr/>
          <p:nvPr/>
        </p:nvSpPr>
        <p:spPr>
          <a:xfrm>
            <a:off x="8505676" y="1853118"/>
            <a:ext cx="198754" cy="2755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41909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24765" algn="l" rtl="0" eaLnBrk="0">
              <a:lnSpc>
                <a:spcPct val="79000"/>
              </a:lnSpc>
              <a:spcBef>
                <a:spcPts val="275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140</a:t>
            </a:r>
            <a:endParaRPr lang="KaiTi" altLang="KaiTi" sz="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24765" algn="l" rtl="0" eaLnBrk="0">
              <a:lnSpc>
                <a:spcPct val="79000"/>
              </a:lnSpc>
              <a:spcBef>
                <a:spcPts val="272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</a:t>
            </a:r>
            <a:endParaRPr lang="KaiTi" altLang="KaiTi" sz="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24765" algn="l" rtl="0" eaLnBrk="0">
              <a:lnSpc>
                <a:spcPct val="79000"/>
              </a:lnSpc>
              <a:spcBef>
                <a:spcPts val="272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</a:t>
            </a:r>
            <a:endParaRPr lang="KaiTi" altLang="KaiTi" sz="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3970" algn="l" rtl="0" eaLnBrk="0">
              <a:lnSpc>
                <a:spcPct val="79000"/>
              </a:lnSpc>
              <a:spcBef>
                <a:spcPts val="27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</a:t>
            </a:r>
            <a:endParaRPr lang="KaiTi" altLang="KaiTi" sz="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5240" algn="l" rtl="0" eaLnBrk="0">
              <a:lnSpc>
                <a:spcPct val="79000"/>
              </a:lnSpc>
              <a:spcBef>
                <a:spcPts val="27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</a:t>
            </a:r>
            <a:endParaRPr lang="KaiTi" altLang="KaiTi" sz="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</a:t>
            </a:r>
            <a:endParaRPr lang="KaiTi" altLang="KaiTi" sz="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4604" algn="l" rtl="0" eaLnBrk="0">
              <a:lnSpc>
                <a:spcPct val="79000"/>
              </a:lnSpc>
              <a:spcBef>
                <a:spcPts val="27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</a:t>
            </a:r>
            <a:endParaRPr lang="KaiTi" altLang="KaiTi" sz="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200"/>
          </a:p>
          <a:p>
            <a:pPr marL="17779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136" name="textbox 136"/>
          <p:cNvSpPr/>
          <p:nvPr/>
        </p:nvSpPr>
        <p:spPr>
          <a:xfrm rot="18000000">
            <a:off x="403934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138" name="textbox 138"/>
          <p:cNvSpPr/>
          <p:nvPr/>
        </p:nvSpPr>
        <p:spPr>
          <a:xfrm rot="18000000">
            <a:off x="382691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22-04</a:t>
            </a:r>
            <a:endParaRPr lang="KaiTi" altLang="KaiTi" sz="900"/>
          </a:p>
        </p:txBody>
      </p:sp>
      <p:sp>
        <p:nvSpPr>
          <p:cNvPr id="140" name="textbox 140"/>
          <p:cNvSpPr/>
          <p:nvPr/>
        </p:nvSpPr>
        <p:spPr>
          <a:xfrm rot="18000000">
            <a:off x="425177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22-06</a:t>
            </a:r>
            <a:endParaRPr lang="KaiTi" altLang="KaiTi" sz="900"/>
          </a:p>
        </p:txBody>
      </p:sp>
      <p:sp>
        <p:nvSpPr>
          <p:cNvPr id="142" name="textbox 142"/>
          <p:cNvSpPr/>
          <p:nvPr/>
        </p:nvSpPr>
        <p:spPr>
          <a:xfrm rot="18000000">
            <a:off x="446420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144" name="textbox 144"/>
          <p:cNvSpPr/>
          <p:nvPr/>
        </p:nvSpPr>
        <p:spPr>
          <a:xfrm rot="18000000">
            <a:off x="488906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146" name="textbox 146"/>
          <p:cNvSpPr/>
          <p:nvPr/>
        </p:nvSpPr>
        <p:spPr>
          <a:xfrm rot="18000000">
            <a:off x="467663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22-08</a:t>
            </a:r>
            <a:endParaRPr lang="KaiTi" altLang="KaiTi" sz="900"/>
          </a:p>
        </p:txBody>
      </p:sp>
      <p:sp>
        <p:nvSpPr>
          <p:cNvPr id="148" name="textbox 148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150" name="textbox 150"/>
          <p:cNvSpPr/>
          <p:nvPr/>
        </p:nvSpPr>
        <p:spPr>
          <a:xfrm>
            <a:off x="3655045" y="2099497"/>
            <a:ext cx="933450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97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土地成交楼面均价</a:t>
            </a:r>
            <a:endParaRPr lang="KaiTi" altLang="KaiTi" sz="900"/>
          </a:p>
        </p:txBody>
      </p:sp>
      <p:sp>
        <p:nvSpPr>
          <p:cNvPr id="152" name="textbox 152"/>
          <p:cNvSpPr/>
          <p:nvPr/>
        </p:nvSpPr>
        <p:spPr>
          <a:xfrm>
            <a:off x="4941301" y="2099497"/>
            <a:ext cx="819150" cy="15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8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土地平均溢价率</a:t>
            </a:r>
            <a:endParaRPr lang="KaiTi" altLang="KaiTi" sz="900"/>
          </a:p>
        </p:txBody>
      </p:sp>
      <p:sp>
        <p:nvSpPr>
          <p:cNvPr id="154" name="textbox 154"/>
          <p:cNvSpPr/>
          <p:nvPr/>
        </p:nvSpPr>
        <p:spPr>
          <a:xfrm rot="18000000">
            <a:off x="5951379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</p:txBody>
      </p:sp>
      <p:sp>
        <p:nvSpPr>
          <p:cNvPr id="156" name="textbox 156"/>
          <p:cNvSpPr/>
          <p:nvPr/>
        </p:nvSpPr>
        <p:spPr>
          <a:xfrm rot="18000000">
            <a:off x="6163808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158" name="textbox 158"/>
          <p:cNvSpPr/>
          <p:nvPr/>
        </p:nvSpPr>
        <p:spPr>
          <a:xfrm rot="18000000">
            <a:off x="6588762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160" name="textbox 160"/>
          <p:cNvSpPr/>
          <p:nvPr/>
        </p:nvSpPr>
        <p:spPr>
          <a:xfrm rot="18000000">
            <a:off x="680119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</p:txBody>
      </p:sp>
      <p:sp>
        <p:nvSpPr>
          <p:cNvPr id="162" name="textbox 162"/>
          <p:cNvSpPr/>
          <p:nvPr/>
        </p:nvSpPr>
        <p:spPr>
          <a:xfrm rot="18000000">
            <a:off x="722605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</p:txBody>
      </p:sp>
      <p:sp>
        <p:nvSpPr>
          <p:cNvPr id="164" name="textbox 164"/>
          <p:cNvSpPr/>
          <p:nvPr/>
        </p:nvSpPr>
        <p:spPr>
          <a:xfrm rot="18000000">
            <a:off x="743848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166" name="textbox 166"/>
          <p:cNvSpPr/>
          <p:nvPr/>
        </p:nvSpPr>
        <p:spPr>
          <a:xfrm rot="18000000">
            <a:off x="7650909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</p:txBody>
      </p:sp>
      <p:sp>
        <p:nvSpPr>
          <p:cNvPr id="168" name="textbox 168"/>
          <p:cNvSpPr/>
          <p:nvPr/>
        </p:nvSpPr>
        <p:spPr>
          <a:xfrm rot="18000000">
            <a:off x="701362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170" name="textbox 170"/>
          <p:cNvSpPr/>
          <p:nvPr/>
        </p:nvSpPr>
        <p:spPr>
          <a:xfrm rot="18000000">
            <a:off x="573905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172" name="textbox 172"/>
          <p:cNvSpPr/>
          <p:nvPr/>
        </p:nvSpPr>
        <p:spPr>
          <a:xfrm rot="18000000">
            <a:off x="6376336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</p:txBody>
      </p:sp>
      <p:sp>
        <p:nvSpPr>
          <p:cNvPr id="174" name="textbox 174"/>
          <p:cNvSpPr/>
          <p:nvPr/>
        </p:nvSpPr>
        <p:spPr>
          <a:xfrm rot="18000000">
            <a:off x="852813" y="4668464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21-02</a:t>
            </a:r>
            <a:endParaRPr lang="KaiTi" altLang="KaiTi" sz="900"/>
          </a:p>
        </p:txBody>
      </p:sp>
      <p:sp>
        <p:nvSpPr>
          <p:cNvPr id="176" name="textbox 176"/>
          <p:cNvSpPr/>
          <p:nvPr/>
        </p:nvSpPr>
        <p:spPr>
          <a:xfrm rot="18000000">
            <a:off x="1065242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178" name="textbox 178"/>
          <p:cNvSpPr/>
          <p:nvPr/>
        </p:nvSpPr>
        <p:spPr>
          <a:xfrm rot="18000000">
            <a:off x="3401960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22-02</a:t>
            </a:r>
            <a:endParaRPr lang="KaiTi" altLang="KaiTi" sz="900"/>
          </a:p>
        </p:txBody>
      </p:sp>
      <p:sp>
        <p:nvSpPr>
          <p:cNvPr id="180" name="textbox 180"/>
          <p:cNvSpPr/>
          <p:nvPr/>
        </p:nvSpPr>
        <p:spPr>
          <a:xfrm rot="18000000">
            <a:off x="3614389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182" name="textbox 182"/>
          <p:cNvSpPr/>
          <p:nvPr/>
        </p:nvSpPr>
        <p:spPr>
          <a:xfrm rot="18000000">
            <a:off x="64048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184" name="textbox 184"/>
          <p:cNvSpPr/>
          <p:nvPr/>
        </p:nvSpPr>
        <p:spPr>
          <a:xfrm rot="18000000">
            <a:off x="127777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21-04</a:t>
            </a:r>
            <a:endParaRPr lang="KaiTi" altLang="KaiTi" sz="900"/>
          </a:p>
        </p:txBody>
      </p:sp>
      <p:sp>
        <p:nvSpPr>
          <p:cNvPr id="186" name="textbox 186"/>
          <p:cNvSpPr/>
          <p:nvPr/>
        </p:nvSpPr>
        <p:spPr>
          <a:xfrm rot="18000000">
            <a:off x="149019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188" name="textbox 188"/>
          <p:cNvSpPr/>
          <p:nvPr/>
        </p:nvSpPr>
        <p:spPr>
          <a:xfrm rot="18000000">
            <a:off x="170262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21-06</a:t>
            </a:r>
            <a:endParaRPr lang="KaiTi" altLang="KaiTi" sz="900"/>
          </a:p>
        </p:txBody>
      </p:sp>
      <p:sp>
        <p:nvSpPr>
          <p:cNvPr id="190" name="textbox 190"/>
          <p:cNvSpPr/>
          <p:nvPr/>
        </p:nvSpPr>
        <p:spPr>
          <a:xfrm rot="18000000">
            <a:off x="191505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192" name="textbox 192"/>
          <p:cNvSpPr/>
          <p:nvPr/>
        </p:nvSpPr>
        <p:spPr>
          <a:xfrm rot="18000000">
            <a:off x="212748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21-08</a:t>
            </a:r>
            <a:endParaRPr lang="KaiTi" altLang="KaiTi" sz="900"/>
          </a:p>
        </p:txBody>
      </p:sp>
      <p:sp>
        <p:nvSpPr>
          <p:cNvPr id="194" name="textbox 194"/>
          <p:cNvSpPr/>
          <p:nvPr/>
        </p:nvSpPr>
        <p:spPr>
          <a:xfrm rot="18000000">
            <a:off x="233991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196" name="textbox 196"/>
          <p:cNvSpPr/>
          <p:nvPr/>
        </p:nvSpPr>
        <p:spPr>
          <a:xfrm rot="18000000">
            <a:off x="255234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21-10</a:t>
            </a:r>
            <a:endParaRPr lang="KaiTi" altLang="KaiTi" sz="900"/>
          </a:p>
        </p:txBody>
      </p:sp>
      <p:sp>
        <p:nvSpPr>
          <p:cNvPr id="198" name="textbox 198"/>
          <p:cNvSpPr/>
          <p:nvPr/>
        </p:nvSpPr>
        <p:spPr>
          <a:xfrm rot="18000000">
            <a:off x="510149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22-10</a:t>
            </a:r>
            <a:endParaRPr lang="KaiTi" altLang="KaiTi" sz="900"/>
          </a:p>
        </p:txBody>
      </p:sp>
      <p:sp>
        <p:nvSpPr>
          <p:cNvPr id="200" name="textbox 200"/>
          <p:cNvSpPr/>
          <p:nvPr/>
        </p:nvSpPr>
        <p:spPr>
          <a:xfrm rot="18000000">
            <a:off x="318963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202" name="textbox 202"/>
          <p:cNvSpPr/>
          <p:nvPr/>
        </p:nvSpPr>
        <p:spPr>
          <a:xfrm rot="18000000">
            <a:off x="8075024" y="4667949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204" name="textbox 204"/>
          <p:cNvSpPr/>
          <p:nvPr/>
        </p:nvSpPr>
        <p:spPr>
          <a:xfrm rot="18000000">
            <a:off x="7862793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206" name="textbox 206"/>
          <p:cNvSpPr/>
          <p:nvPr/>
        </p:nvSpPr>
        <p:spPr>
          <a:xfrm rot="18000000">
            <a:off x="5525606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</p:txBody>
      </p:sp>
      <p:sp>
        <p:nvSpPr>
          <p:cNvPr id="208" name="textbox 208"/>
          <p:cNvSpPr/>
          <p:nvPr/>
        </p:nvSpPr>
        <p:spPr>
          <a:xfrm rot="18000000">
            <a:off x="2976459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21-12</a:t>
            </a:r>
            <a:endParaRPr lang="KaiTi" altLang="KaiTi" sz="900"/>
          </a:p>
        </p:txBody>
      </p:sp>
      <p:sp>
        <p:nvSpPr>
          <p:cNvPr id="210" name="textbox 210"/>
          <p:cNvSpPr/>
          <p:nvPr/>
        </p:nvSpPr>
        <p:spPr>
          <a:xfrm rot="18000000">
            <a:off x="5313375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212" name="textbox 212"/>
          <p:cNvSpPr/>
          <p:nvPr/>
        </p:nvSpPr>
        <p:spPr>
          <a:xfrm rot="18000000">
            <a:off x="2764228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  <p:sp>
        <p:nvSpPr>
          <p:cNvPr id="214" name="textbox 214"/>
          <p:cNvSpPr/>
          <p:nvPr/>
        </p:nvSpPr>
        <p:spPr>
          <a:xfrm>
            <a:off x="800931" y="1853118"/>
            <a:ext cx="281940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9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元/m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</p:txBody>
      </p:sp>
      <p:sp>
        <p:nvSpPr>
          <p:cNvPr id="216" name="rect"/>
          <p:cNvSpPr/>
          <p:nvPr/>
        </p:nvSpPr>
        <p:spPr>
          <a:xfrm>
            <a:off x="3377727" y="2125466"/>
            <a:ext cx="257175" cy="71247"/>
          </a:xfrm>
          <a:prstGeom prst="rect">
            <a:avLst/>
          </a:prstGeom>
          <a:solidFill>
            <a:srgbClr val="305BA6">
              <a:alpha val="99215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674207" y="2130926"/>
            <a:ext cx="247650" cy="60325"/>
            <a:chExt cx="247650" cy="60325"/>
          </a:xfrm>
        </p:grpSpPr>
        <p:sp>
          <p:nvSpPr>
            <p:cNvPr id="218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22" name="table 222"/>
          <p:cNvGraphicFramePr>
            <a:graphicFrameLocks noGrp="1"/>
          </p:cNvGraphicFramePr>
          <p:nvPr/>
        </p:nvGraphicFramePr>
        <p:xfrm>
          <a:off x="363288" y="916329"/>
          <a:ext cx="8402954" cy="1390015"/>
        </p:xfrm>
        <a:graphic>
          <a:graphicData uri="http://schemas.openxmlformats.org/drawingml/2006/table">
            <a:tbl>
              <a:tblPr/>
              <a:tblGrid>
                <a:gridCol w="765809"/>
                <a:gridCol w="763269"/>
                <a:gridCol w="763269"/>
                <a:gridCol w="763904"/>
                <a:gridCol w="763269"/>
                <a:gridCol w="763904"/>
                <a:gridCol w="763269"/>
                <a:gridCol w="763904"/>
                <a:gridCol w="763269"/>
                <a:gridCol w="763269"/>
                <a:gridCol w="765809"/>
              </a:tblGrid>
              <a:tr h="32639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28955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区域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662305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宗数</a:t>
                      </a:r>
                      <a:endParaRPr lang="KaiTi" altLang="KaiTi" sz="900"/>
                    </a:p>
                    <a:p>
                      <a:pPr marL="674369" algn="l" rtl="0" eaLnBrk="0">
                        <a:lnSpc>
                          <a:spcPts val="1080"/>
                        </a:lnSpc>
                      </a:pPr>
                      <a:r>
                        <a:rPr sz="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1188085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规划建筑面积</a:t>
                      </a:r>
                      <a:endParaRPr lang="KaiTi" altLang="KaiTi" sz="900"/>
                    </a:p>
                    <a:p>
                      <a:pPr marL="1267460" algn="l" rtl="0" eaLnBrk="0">
                        <a:lnSpc>
                          <a:spcPts val="1186"/>
                        </a:lnSpc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(万平方米)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537209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楼面均价</a:t>
                      </a:r>
                      <a:endParaRPr lang="KaiTi" altLang="KaiTi" sz="900"/>
                    </a:p>
                    <a:p>
                      <a:pPr marL="474980" algn="l" rtl="0" eaLnBrk="0">
                        <a:lnSpc>
                          <a:spcPts val="1186"/>
                        </a:lnSpc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(元/平方米)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marL="483869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平均溢价率</a:t>
                      </a:r>
                      <a:endParaRPr lang="KaiTi" altLang="KaiTi" sz="900"/>
                    </a:p>
                    <a:p>
                      <a:pPr marL="703580" algn="l" rtl="0" eaLnBrk="0">
                        <a:lnSpc>
                          <a:spcPts val="1070"/>
                        </a:lnSpc>
                        <a:spcBef>
                          <a:spcPts val="35"/>
                        </a:spcBef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41148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273050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推出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33"/>
                        </a:lnSpc>
                      </a:pPr>
                      <a:endParaRPr lang="Arial" altLang="Arial" sz="100"/>
                    </a:p>
                    <a:p>
                      <a:pPr marL="271779" algn="l" rtl="0" eaLnBrk="0">
                        <a:lnSpc>
                          <a:spcPct val="99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273684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推出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2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80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33"/>
                        </a:lnSpc>
                      </a:pPr>
                      <a:endParaRPr lang="Arial" altLang="Arial" sz="100"/>
                    </a:p>
                    <a:p>
                      <a:pPr marL="272415" algn="l" rtl="0" eaLnBrk="0">
                        <a:lnSpc>
                          <a:spcPct val="99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2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80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16065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绝对水平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2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80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16065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绝对水平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"/>
                    </a:p>
                    <a:p>
                      <a:pPr marL="42544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较去年同期变</a:t>
                      </a:r>
                      <a:endParaRPr lang="KaiTi" altLang="KaiTi" sz="900"/>
                    </a:p>
                    <a:p>
                      <a:pPr marL="327659" algn="l" rtl="0" eaLnBrk="0">
                        <a:lnSpc>
                          <a:spcPct val="100000"/>
                        </a:lnSpc>
                        <a:spcBef>
                          <a:spcPts val="39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化</a:t>
                      </a:r>
                      <a:endParaRPr lang="KaiTi" altLang="KaiTi" sz="900"/>
                    </a:p>
                    <a:p>
                      <a:pPr marL="179704" algn="l" rtl="0" eaLnBrk="0">
                        <a:lnSpc>
                          <a:spcPct val="80000"/>
                        </a:lnSpc>
                        <a:spcBef>
                          <a:spcPts val="7"/>
                        </a:spcBef>
                      </a:pPr>
                      <a:r>
                        <a:rPr sz="9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(百分点)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3251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700"/>
                    </a:p>
                    <a:p>
                      <a:pPr marL="21907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茂南区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590"/>
                        </a:lnSpc>
                      </a:pPr>
                      <a:endParaRPr lang="Arial" altLang="Arial" sz="100"/>
                    </a:p>
                    <a:p>
                      <a:pPr marL="327659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590"/>
                        </a:lnSpc>
                      </a:pPr>
                      <a:endParaRPr lang="Arial" altLang="Arial" sz="100"/>
                    </a:p>
                    <a:p>
                      <a:pPr marL="327659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590"/>
                        </a:lnSpc>
                      </a:pPr>
                      <a:endParaRPr lang="Arial" altLang="Arial" sz="100"/>
                    </a:p>
                    <a:p>
                      <a:pPr marL="300354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323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590"/>
                        </a:lnSpc>
                      </a:pPr>
                      <a:endParaRPr lang="Arial" altLang="Arial" sz="100"/>
                    </a:p>
                    <a:p>
                      <a:pPr marL="297815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-37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661"/>
                        </a:lnSpc>
                      </a:pPr>
                      <a:endParaRPr lang="Arial" altLang="Arial" sz="100"/>
                    </a:p>
                    <a:p>
                      <a:pPr marL="300354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369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590"/>
                        </a:lnSpc>
                      </a:pPr>
                      <a:endParaRPr lang="Arial" altLang="Arial" sz="100"/>
                    </a:p>
                    <a:p>
                      <a:pPr marL="327659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590"/>
                        </a:lnSpc>
                      </a:pPr>
                      <a:endParaRPr lang="Arial" altLang="Arial" sz="100"/>
                    </a:p>
                    <a:p>
                      <a:pPr marL="297179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931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590"/>
                        </a:lnSpc>
                      </a:pPr>
                      <a:endParaRPr lang="Arial" altLang="Arial" sz="100"/>
                    </a:p>
                    <a:p>
                      <a:pPr marL="354329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22"/>
                        </a:lnSpc>
                      </a:pPr>
                      <a:endParaRPr lang="Arial" altLang="Arial" sz="100"/>
                    </a:p>
                    <a:p>
                      <a:pPr marL="3568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327025" algn="l" rtl="0" eaLnBrk="0">
                        <a:lnSpc>
                          <a:spcPts val="576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7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700"/>
                    </a:p>
                    <a:p>
                      <a:pPr marL="227329" algn="l" rtl="0" eaLnBrk="0">
                        <a:lnSpc>
                          <a:spcPts val="1111"/>
                        </a:lnSpc>
                      </a:pPr>
                      <a:r>
                        <a:rPr sz="900" kern="0" spc="-3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电白区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259"/>
                        </a:lnSpc>
                      </a:pPr>
                      <a:endParaRPr lang="Arial" altLang="Arial" sz="100"/>
                    </a:p>
                    <a:p>
                      <a:pPr marL="32575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259"/>
                        </a:lnSpc>
                      </a:pPr>
                      <a:endParaRPr lang="Arial" altLang="Arial" sz="100"/>
                    </a:p>
                    <a:p>
                      <a:pPr marL="32575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507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729"/>
                        </a:lnSpc>
                      </a:pPr>
                      <a:endParaRPr lang="Arial" altLang="Arial" sz="100"/>
                    </a:p>
                    <a:p>
                      <a:pPr marL="32639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00354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330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90"/>
                        </a:lnSpc>
                      </a:pPr>
                      <a:endParaRPr lang="Arial" altLang="Arial" sz="100"/>
                    </a:p>
                    <a:p>
                      <a:pPr marL="29908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849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259"/>
                        </a:lnSpc>
                      </a:pPr>
                      <a:endParaRPr lang="Arial" altLang="Arial" sz="100"/>
                    </a:p>
                    <a:p>
                      <a:pPr marL="328295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90"/>
                        </a:lnSpc>
                      </a:pPr>
                      <a:endParaRPr lang="Arial" altLang="Arial" sz="100"/>
                    </a:p>
                    <a:p>
                      <a:pPr marL="35623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260"/>
                        </a:lnSpc>
                      </a:pPr>
                      <a:endParaRPr lang="Arial" altLang="Arial" sz="100"/>
                    </a:p>
                    <a:p>
                      <a:pPr marL="355600" algn="l" rtl="0" eaLnBrk="0">
                        <a:lnSpc>
                          <a:spcPct val="78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24" name="textbox 224"/>
          <p:cNvSpPr/>
          <p:nvPr/>
        </p:nvSpPr>
        <p:spPr>
          <a:xfrm>
            <a:off x="-12700" y="-12700"/>
            <a:ext cx="5987415" cy="77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1805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各类用地|区域</a:t>
            </a:r>
            <a:endParaRPr lang="KaiTi" altLang="KaiTi" sz="1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r" rtl="0" eaLnBrk="0">
              <a:lnSpc>
                <a:spcPct val="97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2023年1-12月茂名市各区县各类用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地供求情况</a:t>
            </a:r>
            <a:endParaRPr lang="KaiTi" altLang="KaiTi" sz="1100"/>
          </a:p>
        </p:txBody>
      </p:sp>
      <p:pic>
        <p:nvPicPr>
          <p:cNvPr id="226" name="picture 2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228" name="textbox 228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0" name="picture 2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940157" y="1353844"/>
            <a:ext cx="3483411" cy="3214745"/>
          </a:xfrm>
          <a:prstGeom prst="rect">
            <a:avLst/>
          </a:prstGeom>
        </p:spPr>
      </p:pic>
      <p:graphicFrame>
        <p:nvGraphicFramePr>
          <p:cNvPr id="232" name="table 232"/>
          <p:cNvGraphicFramePr>
            <a:graphicFrameLocks noGrp="1"/>
          </p:cNvGraphicFramePr>
          <p:nvPr/>
        </p:nvGraphicFramePr>
        <p:xfrm>
          <a:off x="445940" y="2019065"/>
          <a:ext cx="3950969" cy="2549525"/>
        </p:xfrm>
        <a:graphic>
          <a:graphicData uri="http://schemas.openxmlformats.org/drawingml/2006/table">
            <a:tbl>
              <a:tblPr/>
              <a:tblGrid>
                <a:gridCol w="215264"/>
                <a:gridCol w="3462020"/>
                <a:gridCol w="273684"/>
              </a:tblGrid>
              <a:tr h="25495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400</a:t>
                      </a:r>
                      <a:endParaRPr lang="KaiTi" altLang="KaiTi" sz="900"/>
                    </a:p>
                    <a:p>
                      <a:pPr marL="2540" algn="l" rtl="0" eaLnBrk="0">
                        <a:lnSpc>
                          <a:spcPct val="79000"/>
                        </a:lnSpc>
                        <a:spcBef>
                          <a:spcPts val="111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350</a:t>
                      </a:r>
                      <a:endParaRPr lang="KaiTi" altLang="KaiTi" sz="900"/>
                    </a:p>
                    <a:p>
                      <a:pPr marL="2540" algn="l" rtl="0" eaLnBrk="0">
                        <a:lnSpc>
                          <a:spcPct val="79000"/>
                        </a:lnSpc>
                        <a:spcBef>
                          <a:spcPts val="111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300</a:t>
                      </a:r>
                      <a:endParaRPr lang="KaiTi" altLang="KaiTi" sz="900"/>
                    </a:p>
                    <a:p>
                      <a:pPr marL="1905" algn="l" rtl="0" eaLnBrk="0">
                        <a:lnSpc>
                          <a:spcPct val="79000"/>
                        </a:lnSpc>
                        <a:spcBef>
                          <a:spcPts val="111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250</a:t>
                      </a:r>
                      <a:endParaRPr lang="KaiTi" altLang="KaiTi" sz="900"/>
                    </a:p>
                    <a:p>
                      <a:pPr marL="1905" algn="l" rtl="0" eaLnBrk="0">
                        <a:lnSpc>
                          <a:spcPct val="79000"/>
                        </a:lnSpc>
                        <a:spcBef>
                          <a:spcPts val="111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200</a:t>
                      </a:r>
                      <a:endParaRPr lang="KaiTi" altLang="KaiTi" sz="900"/>
                    </a:p>
                    <a:p>
                      <a:pPr marL="8889" algn="l" rtl="0" eaLnBrk="0">
                        <a:lnSpc>
                          <a:spcPct val="79000"/>
                        </a:lnSpc>
                        <a:spcBef>
                          <a:spcPts val="111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150</a:t>
                      </a:r>
                      <a:endParaRPr lang="KaiTi" altLang="KaiTi" sz="900"/>
                    </a:p>
                    <a:p>
                      <a:pPr marL="8889" algn="l" rtl="0" eaLnBrk="0">
                        <a:lnSpc>
                          <a:spcPct val="79000"/>
                        </a:lnSpc>
                        <a:spcBef>
                          <a:spcPts val="111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</a:t>
                      </a:r>
                      <a:endParaRPr lang="KaiTi" altLang="KaiTi" sz="900"/>
                    </a:p>
                    <a:p>
                      <a:pPr marL="53975" algn="l" rtl="0" eaLnBrk="0">
                        <a:lnSpc>
                          <a:spcPct val="79000"/>
                        </a:lnSpc>
                        <a:spcBef>
                          <a:spcPts val="111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marL="116204" algn="l" rtl="0" eaLnBrk="0">
                        <a:lnSpc>
                          <a:spcPts val="587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8039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  <a:tabLst>
                          <a:tab pos="612775"/>
                        </a:tabLst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	推出规划建筑面积       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成交规划建筑面积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575944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  <a:tabLst>
                          <a:tab pos="607694"/>
                        </a:tabLst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	推出规划建筑面积同比      成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交规划建筑面积同比</a:t>
                      </a:r>
                      <a:endParaRPr lang="KaiTi" altLang="KaiTi" sz="900"/>
                    </a:p>
                  </a:txBody>
                  <a:tcPr marL="0" marR="0" marT="7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3500</a:t>
                      </a:r>
                      <a:endParaRPr lang="KaiTi" altLang="KaiTi" sz="9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11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3000</a:t>
                      </a:r>
                      <a:endParaRPr lang="KaiTi" altLang="KaiTi" sz="9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11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2500</a:t>
                      </a:r>
                      <a:endParaRPr lang="KaiTi" altLang="KaiTi" sz="9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11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2000</a:t>
                      </a:r>
                      <a:endParaRPr lang="KaiTi" altLang="KaiTi" sz="9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11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1500</a:t>
                      </a:r>
                      <a:endParaRPr lang="KaiTi" altLang="KaiTi" sz="9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11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1000</a:t>
                      </a:r>
                      <a:endParaRPr lang="KaiTi" altLang="KaiTi" sz="900"/>
                    </a:p>
                    <a:p>
                      <a:pPr marL="50165" algn="l" rtl="0" eaLnBrk="0">
                        <a:lnSpc>
                          <a:spcPct val="79000"/>
                        </a:lnSpc>
                        <a:spcBef>
                          <a:spcPts val="111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500</a:t>
                      </a:r>
                      <a:endParaRPr lang="KaiTi" altLang="KaiTi" sz="900"/>
                    </a:p>
                    <a:p>
                      <a:pPr marL="52069" algn="l" rtl="0" eaLnBrk="0">
                        <a:lnSpc>
                          <a:spcPct val="79000"/>
                        </a:lnSpc>
                        <a:spcBef>
                          <a:spcPts val="111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87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-500</a:t>
                      </a:r>
                      <a:endParaRPr lang="KaiTi" altLang="KaiT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pSp>
        <p:nvGrpSpPr>
          <p:cNvPr id="8" name="group 8"/>
          <p:cNvGrpSpPr/>
          <p:nvPr/>
        </p:nvGrpSpPr>
        <p:grpSpPr>
          <a:xfrm rot="21600000">
            <a:off x="2477432" y="2237236"/>
            <a:ext cx="247650" cy="60325"/>
            <a:chExt cx="247650" cy="60325"/>
          </a:xfrm>
        </p:grpSpPr>
        <p:sp>
          <p:nvSpPr>
            <p:cNvPr id="234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989644" y="2237236"/>
            <a:ext cx="247650" cy="60325"/>
            <a:chExt cx="247650" cy="60325"/>
          </a:xfrm>
        </p:grpSpPr>
        <p:sp>
          <p:nvSpPr>
            <p:cNvPr id="238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2" name="path"/>
          <p:cNvSpPr/>
          <p:nvPr/>
        </p:nvSpPr>
        <p:spPr>
          <a:xfrm>
            <a:off x="2472289" y="2032334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4" name="path"/>
          <p:cNvSpPr/>
          <p:nvPr/>
        </p:nvSpPr>
        <p:spPr>
          <a:xfrm>
            <a:off x="984881" y="2032334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46" name="picture 2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6279" y="2515328"/>
            <a:ext cx="3369110" cy="2010398"/>
          </a:xfrm>
          <a:prstGeom prst="rect">
            <a:avLst/>
          </a:prstGeom>
        </p:spPr>
      </p:pic>
      <p:sp>
        <p:nvSpPr>
          <p:cNvPr id="248" name="textbox 248"/>
          <p:cNvSpPr/>
          <p:nvPr/>
        </p:nvSpPr>
        <p:spPr>
          <a:xfrm>
            <a:off x="356824" y="576271"/>
            <a:ext cx="4072890" cy="353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86"/>
              </a:lnSpc>
            </a:pPr>
            <a:endParaRPr lang="Arial" altLang="Arial" sz="100"/>
          </a:p>
          <a:p>
            <a:pPr marL="25400" indent="-13334" algn="l" rtl="0" eaLnBrk="0">
              <a:lnSpc>
                <a:spcPct val="98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2023年1-12月，茂名共推出住宅用地规划建筑面积353.1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9万㎡，同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比下降29.74%;成交规划建筑面积310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.74万㎡，同比增长65.7%。</a:t>
            </a:r>
            <a:endParaRPr lang="KaiTi" altLang="KaiTi" sz="1100"/>
          </a:p>
        </p:txBody>
      </p:sp>
      <p:sp>
        <p:nvSpPr>
          <p:cNvPr id="250" name="textbox 250"/>
          <p:cNvSpPr/>
          <p:nvPr/>
        </p:nvSpPr>
        <p:spPr>
          <a:xfrm>
            <a:off x="594940" y="1636247"/>
            <a:ext cx="3729990" cy="295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40"/>
              </a:lnSpc>
            </a:pPr>
            <a:endParaRPr lang="Arial" altLang="Arial" sz="100"/>
          </a:p>
          <a:p>
            <a:pPr marL="244475" indent="-232409" algn="l" rtl="0" eaLnBrk="0">
              <a:lnSpc>
                <a:spcPct val="88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2021年1月-2023年12月茂名市住宅用地推出与成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交同比走势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</p:txBody>
      </p:sp>
      <p:sp>
        <p:nvSpPr>
          <p:cNvPr id="252" name="textbox 252"/>
          <p:cNvSpPr/>
          <p:nvPr/>
        </p:nvSpPr>
        <p:spPr>
          <a:xfrm>
            <a:off x="-12700" y="-12700"/>
            <a:ext cx="2425064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住宅用地|土地供求</a:t>
            </a:r>
            <a:endParaRPr lang="KaiTi" altLang="KaiTi" sz="1800"/>
          </a:p>
        </p:txBody>
      </p:sp>
      <p:pic>
        <p:nvPicPr>
          <p:cNvPr id="254" name="picture 25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256" name="textbox 256"/>
          <p:cNvSpPr/>
          <p:nvPr/>
        </p:nvSpPr>
        <p:spPr>
          <a:xfrm>
            <a:off x="4676419" y="576271"/>
            <a:ext cx="4072890" cy="186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2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2021年1月-2023年12月茂名市住宅用地流拍、撤牌宗数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及流拍、撤</a:t>
            </a:r>
            <a:endParaRPr lang="KaiTi" altLang="KaiTi" sz="1100"/>
          </a:p>
        </p:txBody>
      </p:sp>
      <p:sp>
        <p:nvSpPr>
          <p:cNvPr id="258" name="textbox 258"/>
          <p:cNvSpPr/>
          <p:nvPr/>
        </p:nvSpPr>
        <p:spPr>
          <a:xfrm>
            <a:off x="8511022" y="1315290"/>
            <a:ext cx="193675" cy="3293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0"/>
              </a:lnSpc>
            </a:pPr>
            <a:endParaRPr lang="Arial" altLang="Arial" sz="100"/>
          </a:p>
          <a:p>
            <a:pPr marL="19050" algn="l" rtl="0" eaLnBrk="0">
              <a:lnSpc>
                <a:spcPct val="79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1.2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0.8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0.6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0.4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0.2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260" name="textbox 260"/>
          <p:cNvSpPr/>
          <p:nvPr/>
        </p:nvSpPr>
        <p:spPr>
          <a:xfrm>
            <a:off x="5193105" y="1039522"/>
            <a:ext cx="3030220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6"/>
              </a:lnSpc>
            </a:pPr>
            <a:endParaRPr lang="Arial" altLang="Arial" sz="100"/>
          </a:p>
          <a:p>
            <a:pPr marL="269875" algn="l" rtl="0" eaLnBrk="0">
              <a:lnSpc>
                <a:spcPct val="96000"/>
              </a:lnSpc>
              <a:tabLst>
                <a:tab pos="304800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流拍宗数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撤牌宗数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流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拍率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撤牌率</a:t>
            </a:r>
            <a:endParaRPr lang="KaiTi" altLang="KaiTi" sz="9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7591881" y="1070952"/>
            <a:ext cx="247650" cy="60325"/>
            <a:chExt cx="247650" cy="60325"/>
          </a:xfrm>
        </p:grpSpPr>
        <p:sp>
          <p:nvSpPr>
            <p:cNvPr id="262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6874332" y="1070952"/>
            <a:ext cx="247650" cy="60325"/>
            <a:chExt cx="247650" cy="60325"/>
          </a:xfrm>
        </p:grpSpPr>
        <p:sp>
          <p:nvSpPr>
            <p:cNvPr id="266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3E86C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3E86CE">
                <a:alpha val="100000"/>
              </a:srgbClr>
            </a:solidFill>
            <a:ln w="9525" cap="flat">
              <a:solidFill>
                <a:srgbClr val="3E86C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0" name="path"/>
          <p:cNvSpPr/>
          <p:nvPr/>
        </p:nvSpPr>
        <p:spPr>
          <a:xfrm>
            <a:off x="6044068" y="1065491"/>
            <a:ext cx="257175" cy="71246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2" name="path"/>
          <p:cNvSpPr/>
          <p:nvPr/>
        </p:nvSpPr>
        <p:spPr>
          <a:xfrm>
            <a:off x="5205805" y="1065491"/>
            <a:ext cx="257175" cy="71246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4" name="textbox 274"/>
          <p:cNvSpPr/>
          <p:nvPr/>
        </p:nvSpPr>
        <p:spPr>
          <a:xfrm>
            <a:off x="4730009" y="1315290"/>
            <a:ext cx="132714" cy="3293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69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0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65405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66675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63500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66039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66039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276" name="textbox 276"/>
          <p:cNvSpPr/>
          <p:nvPr/>
        </p:nvSpPr>
        <p:spPr>
          <a:xfrm rot="18000000">
            <a:off x="4759201" y="46685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278" name="textbox 278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280" name="textbox 280"/>
          <p:cNvSpPr/>
          <p:nvPr/>
        </p:nvSpPr>
        <p:spPr>
          <a:xfrm rot="18000000">
            <a:off x="2947984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282" name="textbox 282"/>
          <p:cNvSpPr/>
          <p:nvPr/>
        </p:nvSpPr>
        <p:spPr>
          <a:xfrm rot="18000000">
            <a:off x="7265999" y="46686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284" name="textbox 284"/>
          <p:cNvSpPr/>
          <p:nvPr/>
        </p:nvSpPr>
        <p:spPr>
          <a:xfrm rot="18000000">
            <a:off x="3134549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286" name="textbox 286"/>
          <p:cNvSpPr/>
          <p:nvPr/>
        </p:nvSpPr>
        <p:spPr>
          <a:xfrm rot="18000000">
            <a:off x="2761615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288" name="textbox 288"/>
          <p:cNvSpPr/>
          <p:nvPr/>
        </p:nvSpPr>
        <p:spPr>
          <a:xfrm rot="18000000">
            <a:off x="7458913" y="4668680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290" name="textbox 290"/>
          <p:cNvSpPr/>
          <p:nvPr/>
        </p:nvSpPr>
        <p:spPr>
          <a:xfrm rot="18000000">
            <a:off x="3507485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292" name="textbox 292"/>
          <p:cNvSpPr/>
          <p:nvPr/>
        </p:nvSpPr>
        <p:spPr>
          <a:xfrm rot="18000000">
            <a:off x="7073281" y="4668680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294" name="textbox 294"/>
          <p:cNvSpPr/>
          <p:nvPr/>
        </p:nvSpPr>
        <p:spPr>
          <a:xfrm rot="18000000">
            <a:off x="7844549" y="4668680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296" name="textbox 296"/>
          <p:cNvSpPr/>
          <p:nvPr/>
        </p:nvSpPr>
        <p:spPr>
          <a:xfrm rot="18000000">
            <a:off x="3321017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298" name="textbox 298"/>
          <p:cNvSpPr/>
          <p:nvPr/>
        </p:nvSpPr>
        <p:spPr>
          <a:xfrm rot="18000000">
            <a:off x="7651732" y="4668680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300" name="textbox 300"/>
          <p:cNvSpPr/>
          <p:nvPr/>
        </p:nvSpPr>
        <p:spPr>
          <a:xfrm rot="18000000">
            <a:off x="710104" y="4668464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302" name="textbox 302"/>
          <p:cNvSpPr/>
          <p:nvPr/>
        </p:nvSpPr>
        <p:spPr>
          <a:xfrm rot="18000000">
            <a:off x="4951920" y="4668465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304" name="textbox 304"/>
          <p:cNvSpPr/>
          <p:nvPr/>
        </p:nvSpPr>
        <p:spPr>
          <a:xfrm rot="18000000">
            <a:off x="6108823" y="4668465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306" name="textbox 306"/>
          <p:cNvSpPr/>
          <p:nvPr/>
        </p:nvSpPr>
        <p:spPr>
          <a:xfrm rot="18000000">
            <a:off x="1828908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308" name="textbox 308"/>
          <p:cNvSpPr/>
          <p:nvPr/>
        </p:nvSpPr>
        <p:spPr>
          <a:xfrm rot="18000000">
            <a:off x="6301740" y="4668522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310" name="textbox 310"/>
          <p:cNvSpPr/>
          <p:nvPr/>
        </p:nvSpPr>
        <p:spPr>
          <a:xfrm rot="18000000">
            <a:off x="89667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312" name="textbox 312"/>
          <p:cNvSpPr/>
          <p:nvPr/>
        </p:nvSpPr>
        <p:spPr>
          <a:xfrm rot="18000000">
            <a:off x="126960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314" name="textbox 314"/>
          <p:cNvSpPr/>
          <p:nvPr/>
        </p:nvSpPr>
        <p:spPr>
          <a:xfrm rot="18000000">
            <a:off x="108313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316" name="textbox 316"/>
          <p:cNvSpPr/>
          <p:nvPr/>
        </p:nvSpPr>
        <p:spPr>
          <a:xfrm rot="18000000">
            <a:off x="52373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318" name="textbox 318"/>
          <p:cNvSpPr/>
          <p:nvPr/>
        </p:nvSpPr>
        <p:spPr>
          <a:xfrm rot="18000000">
            <a:off x="164253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320" name="textbox 320"/>
          <p:cNvSpPr/>
          <p:nvPr/>
        </p:nvSpPr>
        <p:spPr>
          <a:xfrm rot="18000000">
            <a:off x="201547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322" name="textbox 322"/>
          <p:cNvSpPr/>
          <p:nvPr/>
        </p:nvSpPr>
        <p:spPr>
          <a:xfrm rot="18000000">
            <a:off x="5144835" y="4668522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324" name="textbox 324"/>
          <p:cNvSpPr/>
          <p:nvPr/>
        </p:nvSpPr>
        <p:spPr>
          <a:xfrm rot="18000000">
            <a:off x="5337652" y="46685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326" name="textbox 326"/>
          <p:cNvSpPr/>
          <p:nvPr/>
        </p:nvSpPr>
        <p:spPr>
          <a:xfrm rot="18000000">
            <a:off x="5530470" y="4668522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328" name="textbox 328"/>
          <p:cNvSpPr/>
          <p:nvPr/>
        </p:nvSpPr>
        <p:spPr>
          <a:xfrm rot="18000000">
            <a:off x="5916105" y="46685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330" name="textbox 330"/>
          <p:cNvSpPr/>
          <p:nvPr/>
        </p:nvSpPr>
        <p:spPr>
          <a:xfrm rot="18000000">
            <a:off x="2201941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332" name="textbox 332"/>
          <p:cNvSpPr/>
          <p:nvPr/>
        </p:nvSpPr>
        <p:spPr>
          <a:xfrm rot="18000000">
            <a:off x="6494557" y="46685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334" name="textbox 334"/>
          <p:cNvSpPr/>
          <p:nvPr/>
        </p:nvSpPr>
        <p:spPr>
          <a:xfrm rot="18000000">
            <a:off x="6687373" y="46685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336" name="textbox 336"/>
          <p:cNvSpPr/>
          <p:nvPr/>
        </p:nvSpPr>
        <p:spPr>
          <a:xfrm rot="18000000">
            <a:off x="238840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338" name="textbox 338"/>
          <p:cNvSpPr/>
          <p:nvPr/>
        </p:nvSpPr>
        <p:spPr>
          <a:xfrm rot="18000000">
            <a:off x="3693407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340" name="textbox 340"/>
          <p:cNvSpPr/>
          <p:nvPr/>
        </p:nvSpPr>
        <p:spPr>
          <a:xfrm rot="18000000">
            <a:off x="8036824" y="4668065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342" name="textbox 342"/>
          <p:cNvSpPr/>
          <p:nvPr/>
        </p:nvSpPr>
        <p:spPr>
          <a:xfrm rot="18000000">
            <a:off x="5722744" y="4666569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  <p:sp>
        <p:nvSpPr>
          <p:cNvPr id="344" name="textbox 344"/>
          <p:cNvSpPr/>
          <p:nvPr/>
        </p:nvSpPr>
        <p:spPr>
          <a:xfrm rot="18000000">
            <a:off x="6879645" y="4666569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346" name="textbox 346"/>
          <p:cNvSpPr/>
          <p:nvPr/>
        </p:nvSpPr>
        <p:spPr>
          <a:xfrm rot="18000000">
            <a:off x="1455528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  <p:sp>
        <p:nvSpPr>
          <p:cNvPr id="348" name="textbox 348"/>
          <p:cNvSpPr/>
          <p:nvPr/>
        </p:nvSpPr>
        <p:spPr>
          <a:xfrm rot="18000000">
            <a:off x="2574331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350" name="textbox 350"/>
          <p:cNvSpPr/>
          <p:nvPr/>
        </p:nvSpPr>
        <p:spPr>
          <a:xfrm>
            <a:off x="6565162" y="743911"/>
            <a:ext cx="297815" cy="186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2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牌率</a:t>
            </a:r>
            <a:endParaRPr lang="KaiTi" altLang="KaiTi" sz="1100"/>
          </a:p>
        </p:txBody>
      </p:sp>
      <p:sp>
        <p:nvSpPr>
          <p:cNvPr id="352" name="textbox 352"/>
          <p:cNvSpPr/>
          <p:nvPr/>
        </p:nvSpPr>
        <p:spPr>
          <a:xfrm>
            <a:off x="5171703" y="793143"/>
            <a:ext cx="126364" cy="158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045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宗</a:t>
            </a:r>
            <a:endParaRPr lang="KaiTi" altLang="KaiTi" sz="800"/>
          </a:p>
        </p:txBody>
      </p:sp>
      <p:sp>
        <p:nvSpPr>
          <p:cNvPr id="354" name="textbox 354"/>
          <p:cNvSpPr/>
          <p:nvPr/>
        </p:nvSpPr>
        <p:spPr>
          <a:xfrm>
            <a:off x="8535508" y="793143"/>
            <a:ext cx="80010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6" name="picture 3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63429" y="2413819"/>
            <a:ext cx="7717290" cy="2154769"/>
          </a:xfrm>
          <a:prstGeom prst="rect">
            <a:avLst/>
          </a:prstGeom>
        </p:spPr>
      </p:pic>
      <p:sp>
        <p:nvSpPr>
          <p:cNvPr id="358" name="textbox 358"/>
          <p:cNvSpPr/>
          <p:nvPr/>
        </p:nvSpPr>
        <p:spPr>
          <a:xfrm>
            <a:off x="-12700" y="-12700"/>
            <a:ext cx="8633459" cy="9417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住宅用地|土地价格</a:t>
            </a:r>
            <a:endParaRPr lang="KaiTi" altLang="KaiTi" sz="1800"/>
          </a:p>
          <a:p>
            <a:pPr algn="l" rtl="0" eaLnBrk="0">
              <a:lnSpc>
                <a:spcPct val="109000"/>
              </a:lnSpc>
            </a:pPr>
            <a:endParaRPr lang="Arial" altLang="Arial" sz="1100"/>
          </a:p>
          <a:p>
            <a:pPr marL="379095" indent="2540" algn="l" rtl="0" eaLnBrk="0">
              <a:lnSpc>
                <a:spcPct val="98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2023年1-12月,茂名成交楼面均价为1434元/㎡，同比上涨8.61%;平均溢价率为4.75%，较去年同期增长4.55个百分点;住宅用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地出让金达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44.56亿元，同比增长79.9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7%。</a:t>
            </a:r>
            <a:endParaRPr lang="KaiTi" altLang="KaiTi" sz="1100"/>
          </a:p>
        </p:txBody>
      </p:sp>
      <p:pic>
        <p:nvPicPr>
          <p:cNvPr id="360" name="picture 3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362" name="textbox 362"/>
          <p:cNvSpPr/>
          <p:nvPr/>
        </p:nvSpPr>
        <p:spPr>
          <a:xfrm>
            <a:off x="2530905" y="1636247"/>
            <a:ext cx="4072890" cy="189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2021年1月-2023年12月茂名市住宅用地成交楼盘均价及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溢价率走势</a:t>
            </a:r>
            <a:endParaRPr lang="KaiTi" altLang="KaiTi" sz="1100"/>
          </a:p>
        </p:txBody>
      </p:sp>
      <p:sp>
        <p:nvSpPr>
          <p:cNvPr id="364" name="textbox 364"/>
          <p:cNvSpPr/>
          <p:nvPr/>
        </p:nvSpPr>
        <p:spPr>
          <a:xfrm>
            <a:off x="432237" y="2375265"/>
            <a:ext cx="254000" cy="2233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2"/>
              </a:lnSpc>
            </a:pPr>
            <a:endParaRPr lang="Arial" altLang="Arial" sz="100"/>
          </a:p>
          <a:p>
            <a:pPr marL="13334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3000</a:t>
            </a:r>
            <a:endParaRPr lang="KaiTi" altLang="KaiT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2500</a:t>
            </a:r>
            <a:endParaRPr lang="KaiTi" altLang="KaiT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</a:t>
            </a:r>
            <a:endParaRPr lang="KaiTi" altLang="KaiT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1500</a:t>
            </a:r>
            <a:endParaRPr lang="KaiTi" altLang="KaiT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</a:t>
            </a:r>
            <a:endParaRPr lang="KaiTi" altLang="KaiT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71119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500</a:t>
            </a:r>
            <a:endParaRPr lang="KaiTi" altLang="KaiT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200"/>
          </a:p>
          <a:p>
            <a:pPr algn="r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366" name="textbox 366"/>
          <p:cNvSpPr/>
          <p:nvPr/>
        </p:nvSpPr>
        <p:spPr>
          <a:xfrm>
            <a:off x="3365027" y="2099497"/>
            <a:ext cx="2395220" cy="15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87"/>
              </a:lnSpc>
            </a:pPr>
            <a:endParaRPr lang="Arial" altLang="Arial" sz="100"/>
          </a:p>
          <a:p>
            <a:pPr marL="269875" algn="l" rtl="0" eaLnBrk="0">
              <a:lnSpc>
                <a:spcPct val="97000"/>
              </a:lnSpc>
              <a:tabLst>
                <a:tab pos="302259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土地成交楼面均价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土地平均溢价率</a:t>
            </a:r>
            <a:endParaRPr lang="KaiTi" altLang="KaiTi" sz="9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670333" y="2130926"/>
            <a:ext cx="247650" cy="60325"/>
            <a:chExt cx="247650" cy="60325"/>
          </a:xfrm>
        </p:grpSpPr>
        <p:sp>
          <p:nvSpPr>
            <p:cNvPr id="368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0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72" name="path"/>
          <p:cNvSpPr/>
          <p:nvPr/>
        </p:nvSpPr>
        <p:spPr>
          <a:xfrm>
            <a:off x="3377727" y="2125466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4" name="textbox 374"/>
          <p:cNvSpPr/>
          <p:nvPr/>
        </p:nvSpPr>
        <p:spPr>
          <a:xfrm>
            <a:off x="8564998" y="2375265"/>
            <a:ext cx="136525" cy="2233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</a:t>
            </a:r>
            <a:endParaRPr lang="KaiTi" altLang="KaiTi" sz="900"/>
          </a:p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</a:t>
            </a:r>
            <a:endParaRPr lang="KaiTi" altLang="KaiTi" sz="900"/>
          </a:p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</a:t>
            </a:r>
            <a:endParaRPr lang="KaiTi" altLang="KaiTi" sz="900"/>
          </a:p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280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</a:t>
            </a:r>
            <a:endParaRPr lang="KaiTi" altLang="KaiTi" sz="900"/>
          </a:p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marL="13970" algn="l" rtl="0" eaLnBrk="0">
              <a:lnSpc>
                <a:spcPct val="78000"/>
              </a:lnSpc>
              <a:spcBef>
                <a:spcPts val="28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</a:t>
            </a:r>
            <a:endParaRPr lang="KaiTi" altLang="KaiTi" sz="900"/>
          </a:p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15875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376" name="textbox 376"/>
          <p:cNvSpPr/>
          <p:nvPr/>
        </p:nvSpPr>
        <p:spPr>
          <a:xfrm rot="18000000">
            <a:off x="406554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378" name="textbox 378"/>
          <p:cNvSpPr/>
          <p:nvPr/>
        </p:nvSpPr>
        <p:spPr>
          <a:xfrm rot="18000000">
            <a:off x="470758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22-08</a:t>
            </a:r>
            <a:endParaRPr lang="KaiTi" altLang="KaiTi" sz="900"/>
          </a:p>
        </p:txBody>
      </p:sp>
      <p:sp>
        <p:nvSpPr>
          <p:cNvPr id="380" name="textbox 380"/>
          <p:cNvSpPr/>
          <p:nvPr/>
        </p:nvSpPr>
        <p:spPr>
          <a:xfrm rot="18000000">
            <a:off x="449357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382" name="textbox 382"/>
          <p:cNvSpPr/>
          <p:nvPr/>
        </p:nvSpPr>
        <p:spPr>
          <a:xfrm rot="18000000">
            <a:off x="492160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384" name="textbox 384"/>
          <p:cNvSpPr/>
          <p:nvPr/>
        </p:nvSpPr>
        <p:spPr>
          <a:xfrm rot="18000000">
            <a:off x="385152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22-04</a:t>
            </a:r>
            <a:endParaRPr lang="KaiTi" altLang="KaiTi" sz="900"/>
          </a:p>
        </p:txBody>
      </p:sp>
      <p:sp>
        <p:nvSpPr>
          <p:cNvPr id="386" name="textbox 386"/>
          <p:cNvSpPr/>
          <p:nvPr/>
        </p:nvSpPr>
        <p:spPr>
          <a:xfrm rot="18000000">
            <a:off x="427955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22-06</a:t>
            </a:r>
            <a:endParaRPr lang="KaiTi" altLang="KaiTi" sz="900"/>
          </a:p>
        </p:txBody>
      </p:sp>
      <p:sp>
        <p:nvSpPr>
          <p:cNvPr id="388" name="textbox 388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390" name="textbox 390"/>
          <p:cNvSpPr/>
          <p:nvPr/>
        </p:nvSpPr>
        <p:spPr>
          <a:xfrm rot="18000000">
            <a:off x="5991861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</p:txBody>
      </p:sp>
      <p:sp>
        <p:nvSpPr>
          <p:cNvPr id="392" name="textbox 392"/>
          <p:cNvSpPr/>
          <p:nvPr/>
        </p:nvSpPr>
        <p:spPr>
          <a:xfrm rot="18000000">
            <a:off x="6205877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394" name="textbox 394"/>
          <p:cNvSpPr/>
          <p:nvPr/>
        </p:nvSpPr>
        <p:spPr>
          <a:xfrm rot="18000000">
            <a:off x="6634008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396" name="textbox 396"/>
          <p:cNvSpPr/>
          <p:nvPr/>
        </p:nvSpPr>
        <p:spPr>
          <a:xfrm rot="18000000">
            <a:off x="6848024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</p:txBody>
      </p:sp>
      <p:sp>
        <p:nvSpPr>
          <p:cNvPr id="398" name="textbox 398"/>
          <p:cNvSpPr/>
          <p:nvPr/>
        </p:nvSpPr>
        <p:spPr>
          <a:xfrm rot="18000000">
            <a:off x="7276056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</p:txBody>
      </p:sp>
      <p:sp>
        <p:nvSpPr>
          <p:cNvPr id="400" name="textbox 400"/>
          <p:cNvSpPr/>
          <p:nvPr/>
        </p:nvSpPr>
        <p:spPr>
          <a:xfrm rot="18000000">
            <a:off x="7490073" y="4668679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402" name="textbox 402"/>
          <p:cNvSpPr/>
          <p:nvPr/>
        </p:nvSpPr>
        <p:spPr>
          <a:xfrm rot="18000000">
            <a:off x="770409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</p:txBody>
      </p:sp>
      <p:sp>
        <p:nvSpPr>
          <p:cNvPr id="404" name="textbox 404"/>
          <p:cNvSpPr/>
          <p:nvPr/>
        </p:nvSpPr>
        <p:spPr>
          <a:xfrm rot="18000000">
            <a:off x="7062041" y="4668679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406" name="textbox 406"/>
          <p:cNvSpPr/>
          <p:nvPr/>
        </p:nvSpPr>
        <p:spPr>
          <a:xfrm rot="18000000">
            <a:off x="577794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408" name="textbox 408"/>
          <p:cNvSpPr/>
          <p:nvPr/>
        </p:nvSpPr>
        <p:spPr>
          <a:xfrm rot="18000000">
            <a:off x="6419992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</p:txBody>
      </p:sp>
      <p:sp>
        <p:nvSpPr>
          <p:cNvPr id="410" name="textbox 410"/>
          <p:cNvSpPr/>
          <p:nvPr/>
        </p:nvSpPr>
        <p:spPr>
          <a:xfrm rot="18000000">
            <a:off x="855195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21-02</a:t>
            </a:r>
            <a:endParaRPr lang="KaiTi" altLang="KaiTi" sz="900"/>
          </a:p>
        </p:txBody>
      </p:sp>
      <p:sp>
        <p:nvSpPr>
          <p:cNvPr id="412" name="textbox 412"/>
          <p:cNvSpPr/>
          <p:nvPr/>
        </p:nvSpPr>
        <p:spPr>
          <a:xfrm rot="18000000">
            <a:off x="1069211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414" name="textbox 414"/>
          <p:cNvSpPr/>
          <p:nvPr/>
        </p:nvSpPr>
        <p:spPr>
          <a:xfrm rot="18000000">
            <a:off x="3423391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22-02</a:t>
            </a:r>
            <a:endParaRPr lang="KaiTi" altLang="KaiTi" sz="900"/>
          </a:p>
        </p:txBody>
      </p:sp>
      <p:sp>
        <p:nvSpPr>
          <p:cNvPr id="416" name="textbox 416"/>
          <p:cNvSpPr/>
          <p:nvPr/>
        </p:nvSpPr>
        <p:spPr>
          <a:xfrm rot="18000000">
            <a:off x="3637408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418" name="textbox 418"/>
          <p:cNvSpPr/>
          <p:nvPr/>
        </p:nvSpPr>
        <p:spPr>
          <a:xfrm rot="18000000">
            <a:off x="128332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21-04</a:t>
            </a:r>
            <a:endParaRPr lang="KaiTi" altLang="KaiTi" sz="900"/>
          </a:p>
        </p:txBody>
      </p:sp>
      <p:sp>
        <p:nvSpPr>
          <p:cNvPr id="420" name="textbox 420"/>
          <p:cNvSpPr/>
          <p:nvPr/>
        </p:nvSpPr>
        <p:spPr>
          <a:xfrm rot="18000000">
            <a:off x="64127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422" name="textbox 422"/>
          <p:cNvSpPr/>
          <p:nvPr/>
        </p:nvSpPr>
        <p:spPr>
          <a:xfrm rot="18000000">
            <a:off x="149734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424" name="textbox 424"/>
          <p:cNvSpPr/>
          <p:nvPr/>
        </p:nvSpPr>
        <p:spPr>
          <a:xfrm rot="18000000">
            <a:off x="171135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21-06</a:t>
            </a:r>
            <a:endParaRPr lang="KaiTi" altLang="KaiTi" sz="900"/>
          </a:p>
        </p:txBody>
      </p:sp>
      <p:sp>
        <p:nvSpPr>
          <p:cNvPr id="426" name="textbox 426"/>
          <p:cNvSpPr/>
          <p:nvPr/>
        </p:nvSpPr>
        <p:spPr>
          <a:xfrm rot="18000000">
            <a:off x="192537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428" name="textbox 428"/>
          <p:cNvSpPr/>
          <p:nvPr/>
        </p:nvSpPr>
        <p:spPr>
          <a:xfrm rot="18000000">
            <a:off x="213939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21-08</a:t>
            </a:r>
            <a:endParaRPr lang="KaiTi" altLang="KaiTi" sz="900"/>
          </a:p>
        </p:txBody>
      </p:sp>
      <p:sp>
        <p:nvSpPr>
          <p:cNvPr id="430" name="textbox 430"/>
          <p:cNvSpPr/>
          <p:nvPr/>
        </p:nvSpPr>
        <p:spPr>
          <a:xfrm rot="18000000">
            <a:off x="256742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21-10</a:t>
            </a:r>
            <a:endParaRPr lang="KaiTi" altLang="KaiTi" sz="900"/>
          </a:p>
        </p:txBody>
      </p:sp>
      <p:sp>
        <p:nvSpPr>
          <p:cNvPr id="432" name="textbox 432"/>
          <p:cNvSpPr/>
          <p:nvPr/>
        </p:nvSpPr>
        <p:spPr>
          <a:xfrm rot="18000000">
            <a:off x="513562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22-10</a:t>
            </a:r>
            <a:endParaRPr lang="KaiTi" altLang="KaiTi" sz="900"/>
          </a:p>
        </p:txBody>
      </p:sp>
      <p:sp>
        <p:nvSpPr>
          <p:cNvPr id="434" name="textbox 434"/>
          <p:cNvSpPr/>
          <p:nvPr/>
        </p:nvSpPr>
        <p:spPr>
          <a:xfrm rot="18000000">
            <a:off x="320947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436" name="textbox 436"/>
          <p:cNvSpPr/>
          <p:nvPr/>
        </p:nvSpPr>
        <p:spPr>
          <a:xfrm rot="18000000">
            <a:off x="235340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438" name="textbox 438"/>
          <p:cNvSpPr/>
          <p:nvPr/>
        </p:nvSpPr>
        <p:spPr>
          <a:xfrm rot="18000000">
            <a:off x="8131380" y="4667949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440" name="textbox 440"/>
          <p:cNvSpPr/>
          <p:nvPr/>
        </p:nvSpPr>
        <p:spPr>
          <a:xfrm rot="18000000">
            <a:off x="7917563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442" name="textbox 442"/>
          <p:cNvSpPr/>
          <p:nvPr/>
        </p:nvSpPr>
        <p:spPr>
          <a:xfrm rot="18000000">
            <a:off x="5562912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</p:txBody>
      </p:sp>
      <p:sp>
        <p:nvSpPr>
          <p:cNvPr id="444" name="textbox 444"/>
          <p:cNvSpPr/>
          <p:nvPr/>
        </p:nvSpPr>
        <p:spPr>
          <a:xfrm rot="18000000">
            <a:off x="2994715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21-12</a:t>
            </a:r>
            <a:endParaRPr lang="KaiTi" altLang="KaiTi" sz="900"/>
          </a:p>
        </p:txBody>
      </p:sp>
      <p:sp>
        <p:nvSpPr>
          <p:cNvPr id="446" name="textbox 446"/>
          <p:cNvSpPr/>
          <p:nvPr/>
        </p:nvSpPr>
        <p:spPr>
          <a:xfrm rot="18000000">
            <a:off x="5349094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448" name="textbox 448"/>
          <p:cNvSpPr/>
          <p:nvPr/>
        </p:nvSpPr>
        <p:spPr>
          <a:xfrm rot="18000000">
            <a:off x="2780897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  <p:sp>
        <p:nvSpPr>
          <p:cNvPr id="450" name="textbox 450"/>
          <p:cNvSpPr/>
          <p:nvPr/>
        </p:nvSpPr>
        <p:spPr>
          <a:xfrm>
            <a:off x="800931" y="1853118"/>
            <a:ext cx="281940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9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元/m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</p:txBody>
      </p:sp>
      <p:sp>
        <p:nvSpPr>
          <p:cNvPr id="452" name="textbox 452"/>
          <p:cNvSpPr/>
          <p:nvPr/>
        </p:nvSpPr>
        <p:spPr>
          <a:xfrm>
            <a:off x="8535508" y="1853118"/>
            <a:ext cx="80010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54" name="table 454"/>
          <p:cNvGraphicFramePr>
            <a:graphicFrameLocks noGrp="1"/>
          </p:cNvGraphicFramePr>
          <p:nvPr/>
        </p:nvGraphicFramePr>
        <p:xfrm>
          <a:off x="363288" y="916329"/>
          <a:ext cx="8402954" cy="1390015"/>
        </p:xfrm>
        <a:graphic>
          <a:graphicData uri="http://schemas.openxmlformats.org/drawingml/2006/table">
            <a:tbl>
              <a:tblPr/>
              <a:tblGrid>
                <a:gridCol w="765809"/>
                <a:gridCol w="763269"/>
                <a:gridCol w="763269"/>
                <a:gridCol w="763904"/>
                <a:gridCol w="763269"/>
                <a:gridCol w="763904"/>
                <a:gridCol w="763269"/>
                <a:gridCol w="763904"/>
                <a:gridCol w="763269"/>
                <a:gridCol w="763269"/>
                <a:gridCol w="765809"/>
              </a:tblGrid>
              <a:tr h="32639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28955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区域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662305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宗数</a:t>
                      </a:r>
                      <a:endParaRPr lang="KaiTi" altLang="KaiTi" sz="900"/>
                    </a:p>
                    <a:p>
                      <a:pPr marL="674369" algn="l" rtl="0" eaLnBrk="0">
                        <a:lnSpc>
                          <a:spcPts val="1080"/>
                        </a:lnSpc>
                      </a:pPr>
                      <a:r>
                        <a:rPr sz="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1188085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规划建筑面积</a:t>
                      </a:r>
                      <a:endParaRPr lang="KaiTi" altLang="KaiTi" sz="900"/>
                    </a:p>
                    <a:p>
                      <a:pPr marL="1267460" algn="l" rtl="0" eaLnBrk="0">
                        <a:lnSpc>
                          <a:spcPts val="1186"/>
                        </a:lnSpc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(万平方米)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537209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楼面均价</a:t>
                      </a:r>
                      <a:endParaRPr lang="KaiTi" altLang="KaiTi" sz="900"/>
                    </a:p>
                    <a:p>
                      <a:pPr marL="474980" algn="l" rtl="0" eaLnBrk="0">
                        <a:lnSpc>
                          <a:spcPts val="1186"/>
                        </a:lnSpc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(元/平方米)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marL="483869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平均溢价率</a:t>
                      </a:r>
                      <a:endParaRPr lang="KaiTi" altLang="KaiTi" sz="900"/>
                    </a:p>
                    <a:p>
                      <a:pPr marL="703580" algn="l" rtl="0" eaLnBrk="0">
                        <a:lnSpc>
                          <a:spcPts val="1070"/>
                        </a:lnSpc>
                        <a:spcBef>
                          <a:spcPts val="35"/>
                        </a:spcBef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41148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273050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推出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33"/>
                        </a:lnSpc>
                      </a:pPr>
                      <a:endParaRPr lang="Arial" altLang="Arial" sz="100"/>
                    </a:p>
                    <a:p>
                      <a:pPr marL="271779" algn="l" rtl="0" eaLnBrk="0">
                        <a:lnSpc>
                          <a:spcPct val="99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273684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推出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2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80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33"/>
                        </a:lnSpc>
                      </a:pPr>
                      <a:endParaRPr lang="Arial" altLang="Arial" sz="100"/>
                    </a:p>
                    <a:p>
                      <a:pPr marL="272415" algn="l" rtl="0" eaLnBrk="0">
                        <a:lnSpc>
                          <a:spcPct val="99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2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80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16065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绝对水平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2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80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16065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绝对水平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"/>
                    </a:p>
                    <a:p>
                      <a:pPr marL="42544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较去年同期变</a:t>
                      </a:r>
                      <a:endParaRPr lang="KaiTi" altLang="KaiTi" sz="900"/>
                    </a:p>
                    <a:p>
                      <a:pPr marL="327659" algn="l" rtl="0" eaLnBrk="0">
                        <a:lnSpc>
                          <a:spcPct val="100000"/>
                        </a:lnSpc>
                        <a:spcBef>
                          <a:spcPts val="39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化</a:t>
                      </a:r>
                      <a:endParaRPr lang="KaiTi" altLang="KaiTi" sz="900"/>
                    </a:p>
                    <a:p>
                      <a:pPr marL="179704" algn="l" rtl="0" eaLnBrk="0">
                        <a:lnSpc>
                          <a:spcPct val="80000"/>
                        </a:lnSpc>
                        <a:spcBef>
                          <a:spcPts val="7"/>
                        </a:spcBef>
                      </a:pPr>
                      <a:r>
                        <a:rPr sz="9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(百分点)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3251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700"/>
                    </a:p>
                    <a:p>
                      <a:pPr marL="21907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茂南区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129"/>
                        </a:lnSpc>
                      </a:pPr>
                      <a:endParaRPr lang="Arial" altLang="Arial" sz="100"/>
                    </a:p>
                    <a:p>
                      <a:pPr marL="334009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590"/>
                        </a:lnSpc>
                      </a:pPr>
                      <a:endParaRPr lang="Arial" altLang="Arial" sz="100"/>
                    </a:p>
                    <a:p>
                      <a:pPr marL="334645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661"/>
                        </a:lnSpc>
                      </a:pPr>
                      <a:endParaRPr lang="Arial" altLang="Arial" sz="100"/>
                    </a:p>
                    <a:p>
                      <a:pPr marL="306070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661"/>
                        </a:lnSpc>
                      </a:pPr>
                      <a:endParaRPr lang="Arial" altLang="Arial" sz="100"/>
                    </a:p>
                    <a:p>
                      <a:pPr marL="297815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22"/>
                        </a:lnSpc>
                      </a:pPr>
                      <a:endParaRPr lang="Arial" altLang="Arial" sz="100"/>
                    </a:p>
                    <a:p>
                      <a:pPr marL="29972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129"/>
                        </a:lnSpc>
                      </a:pPr>
                      <a:endParaRPr lang="Arial" altLang="Arial" sz="100"/>
                    </a:p>
                    <a:p>
                      <a:pPr marL="306070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661"/>
                        </a:lnSpc>
                      </a:pPr>
                      <a:endParaRPr lang="Arial" altLang="Arial" sz="100"/>
                    </a:p>
                    <a:p>
                      <a:pPr marL="277495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1359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590"/>
                        </a:lnSpc>
                      </a:pPr>
                      <a:endParaRPr lang="Arial" altLang="Arial" sz="100"/>
                    </a:p>
                    <a:p>
                      <a:pPr marL="297815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22"/>
                        </a:lnSpc>
                      </a:pPr>
                      <a:endParaRPr lang="Arial" altLang="Arial" sz="100"/>
                    </a:p>
                    <a:p>
                      <a:pPr marL="3568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327025" algn="l" rtl="0" eaLnBrk="0">
                        <a:lnSpc>
                          <a:spcPts val="576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7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700"/>
                    </a:p>
                    <a:p>
                      <a:pPr marL="227329" algn="l" rtl="0" eaLnBrk="0">
                        <a:lnSpc>
                          <a:spcPts val="1111"/>
                        </a:lnSpc>
                      </a:pPr>
                      <a:r>
                        <a:rPr sz="900" kern="0" spc="-3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电白区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259"/>
                        </a:lnSpc>
                      </a:pPr>
                      <a:endParaRPr lang="Arial" altLang="Arial" sz="100"/>
                    </a:p>
                    <a:p>
                      <a:pPr marL="334009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729"/>
                        </a:lnSpc>
                      </a:pPr>
                      <a:endParaRPr lang="Arial" altLang="Arial" sz="100"/>
                    </a:p>
                    <a:p>
                      <a:pPr marL="357504" algn="l" rtl="0" eaLnBrk="0">
                        <a:lnSpc>
                          <a:spcPct val="78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259"/>
                        </a:lnSpc>
                      </a:pPr>
                      <a:endParaRPr lang="Arial" altLang="Arial" sz="100"/>
                    </a:p>
                    <a:p>
                      <a:pPr marL="306070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196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729"/>
                        </a:lnSpc>
                      </a:pPr>
                      <a:endParaRPr lang="Arial" altLang="Arial" sz="100"/>
                    </a:p>
                    <a:p>
                      <a:pPr marL="334645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729"/>
                        </a:lnSpc>
                      </a:pPr>
                      <a:endParaRPr lang="Arial" altLang="Arial" sz="100"/>
                    </a:p>
                    <a:p>
                      <a:pPr marL="306070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90"/>
                        </a:lnSpc>
                      </a:pPr>
                      <a:endParaRPr lang="Arial" altLang="Arial" sz="100"/>
                    </a:p>
                    <a:p>
                      <a:pPr marL="334645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7749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1570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259"/>
                        </a:lnSpc>
                      </a:pPr>
                      <a:endParaRPr lang="Arial" altLang="Arial" sz="100"/>
                    </a:p>
                    <a:p>
                      <a:pPr marL="32639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90"/>
                        </a:lnSpc>
                      </a:pPr>
                      <a:endParaRPr lang="Arial" altLang="Arial" sz="100"/>
                    </a:p>
                    <a:p>
                      <a:pPr marL="334645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90"/>
                        </a:lnSpc>
                      </a:pPr>
                      <a:endParaRPr lang="Arial" altLang="Arial" sz="100"/>
                    </a:p>
                    <a:p>
                      <a:pPr marL="335279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56" name="textbox 456"/>
          <p:cNvSpPr/>
          <p:nvPr/>
        </p:nvSpPr>
        <p:spPr>
          <a:xfrm>
            <a:off x="-12700" y="-12700"/>
            <a:ext cx="5987415" cy="77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住宅用地|区域</a:t>
            </a:r>
            <a:endParaRPr lang="KaiTi" altLang="KaiTi" sz="1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r" rtl="0" eaLnBrk="0">
              <a:lnSpc>
                <a:spcPct val="97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2023年1-12月茂名市各区县住宅用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地供求情况</a:t>
            </a:r>
            <a:endParaRPr lang="KaiTi" altLang="KaiTi" sz="1100"/>
          </a:p>
        </p:txBody>
      </p:sp>
      <p:pic>
        <p:nvPicPr>
          <p:cNvPr id="458" name="picture 4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460" name="textbox 460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2" name="picture 4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49129" y="2060494"/>
            <a:ext cx="7602990" cy="2465231"/>
          </a:xfrm>
          <a:prstGeom prst="rect">
            <a:avLst/>
          </a:prstGeom>
        </p:spPr>
      </p:pic>
      <p:sp>
        <p:nvSpPr>
          <p:cNvPr id="464" name="textbox 464"/>
          <p:cNvSpPr/>
          <p:nvPr/>
        </p:nvSpPr>
        <p:spPr>
          <a:xfrm>
            <a:off x="-12700" y="-12700"/>
            <a:ext cx="8265794" cy="1113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87680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商办用地|土地供求</a:t>
            </a:r>
            <a:endParaRPr lang="KaiTi" altLang="KaiTi" sz="1800"/>
          </a:p>
          <a:p>
            <a:pPr algn="r" rtl="0" eaLnBrk="0">
              <a:lnSpc>
                <a:spcPct val="87000"/>
              </a:lnSpc>
              <a:spcBef>
                <a:spcPts val="1448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2023年1-12月，茂名共推出商办用地规划建筑面积115.57万㎡，同比增长4.19%;成交规划建筑面积83.58万㎡，同比下降16.22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%。</a:t>
            </a:r>
            <a:endParaRPr lang="KaiTi" altLang="KaiTi" sz="1100"/>
          </a:p>
          <a:p>
            <a:pPr marL="381634" algn="l" rtl="0" eaLnBrk="0">
              <a:lnSpc>
                <a:spcPts val="2782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2023年12月，茂名共推出商办用地规划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建筑面积31.98万㎡</a:t>
            </a:r>
            <a:r>
              <a:rPr sz="1100" kern="0" spc="-3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;成交规划建筑面积54.73万㎡。</a:t>
            </a:r>
            <a:endParaRPr lang="KaiTi" altLang="KaiTi" sz="1100"/>
          </a:p>
        </p:txBody>
      </p:sp>
      <p:pic>
        <p:nvPicPr>
          <p:cNvPr id="466" name="picture 4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468" name="textbox 468"/>
          <p:cNvSpPr/>
          <p:nvPr/>
        </p:nvSpPr>
        <p:spPr>
          <a:xfrm>
            <a:off x="827677" y="1282922"/>
            <a:ext cx="6507480" cy="621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5"/>
              </a:lnSpc>
            </a:pPr>
            <a:endParaRPr lang="Arial" altLang="Arial" sz="100"/>
          </a:p>
          <a:p>
            <a:pPr marL="1925320" algn="l" rtl="0" eaLnBrk="0">
              <a:lnSpc>
                <a:spcPct val="96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2021年1月-2023年12月茂名市商办用地推出与成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交同比走势</a:t>
            </a:r>
            <a:endParaRPr lang="KaiTi" altLang="KaiTi" sz="1100"/>
          </a:p>
          <a:p>
            <a:pPr marL="12700" algn="l" rtl="0" eaLnBrk="0">
              <a:lnSpc>
                <a:spcPts val="1108"/>
              </a:lnSpc>
              <a:spcBef>
                <a:spcPts val="435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  <a:p>
            <a:pPr algn="l" rtl="0" eaLnBrk="0">
              <a:lnSpc>
                <a:spcPct val="116000"/>
              </a:lnSpc>
            </a:pPr>
            <a:endParaRPr lang="Arial" altLang="Arial" sz="600"/>
          </a:p>
          <a:p>
            <a:pPr marL="1231900" algn="l" rtl="0" eaLnBrk="0">
              <a:lnSpc>
                <a:spcPct val="96000"/>
              </a:lnSpc>
              <a:spcBef>
                <a:spcPts val="1"/>
              </a:spcBef>
              <a:tabLst>
                <a:tab pos="1264285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推出规划建筑面积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成交规划建筑面积      推出规划建筑面积同比       成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交规划建筑面积同比</a:t>
            </a:r>
            <a:endParaRPr lang="KaiTi" altLang="KaiTi" sz="9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5886467" y="1777601"/>
            <a:ext cx="247650" cy="60325"/>
            <a:chExt cx="247650" cy="60325"/>
          </a:xfrm>
        </p:grpSpPr>
        <p:sp>
          <p:nvSpPr>
            <p:cNvPr id="470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2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400568" y="1777601"/>
            <a:ext cx="247650" cy="60325"/>
            <a:chExt cx="247650" cy="60325"/>
          </a:xfrm>
        </p:grpSpPr>
        <p:sp>
          <p:nvSpPr>
            <p:cNvPr id="474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6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78" name="path"/>
          <p:cNvSpPr/>
          <p:nvPr/>
        </p:nvSpPr>
        <p:spPr>
          <a:xfrm>
            <a:off x="3100405" y="1772141"/>
            <a:ext cx="257175" cy="71246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0" name="path"/>
          <p:cNvSpPr/>
          <p:nvPr/>
        </p:nvSpPr>
        <p:spPr>
          <a:xfrm>
            <a:off x="1802991" y="1772141"/>
            <a:ext cx="257175" cy="71246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2" name="textbox 482"/>
          <p:cNvSpPr/>
          <p:nvPr/>
        </p:nvSpPr>
        <p:spPr>
          <a:xfrm>
            <a:off x="8335140" y="1499792"/>
            <a:ext cx="366395" cy="3108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12725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5240" algn="l" rtl="0" eaLnBrk="0">
              <a:lnSpc>
                <a:spcPct val="79000"/>
              </a:lnSpc>
              <a:spcBef>
                <a:spcPts val="275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50000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4604" algn="l" rtl="0" eaLnBrk="0">
              <a:lnSpc>
                <a:spcPct val="79000"/>
              </a:lnSpc>
              <a:spcBef>
                <a:spcPts val="2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7779" algn="l" rtl="0" eaLnBrk="0">
              <a:lnSpc>
                <a:spcPct val="79000"/>
              </a:lnSpc>
              <a:spcBef>
                <a:spcPts val="2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30000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6509" algn="l" rtl="0" eaLnBrk="0">
              <a:lnSpc>
                <a:spcPct val="79000"/>
              </a:lnSpc>
              <a:spcBef>
                <a:spcPts val="2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23495" algn="l" rtl="0" eaLnBrk="0">
              <a:lnSpc>
                <a:spcPct val="79000"/>
              </a:lnSpc>
              <a:spcBef>
                <a:spcPts val="278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6509" algn="l" rtl="0" eaLnBrk="0">
              <a:lnSpc>
                <a:spcPct val="79000"/>
              </a:lnSpc>
              <a:spcBef>
                <a:spcPts val="2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-10000</a:t>
            </a:r>
            <a:endParaRPr lang="KaiTi" altLang="KaiTi" sz="900"/>
          </a:p>
        </p:txBody>
      </p:sp>
      <p:sp>
        <p:nvSpPr>
          <p:cNvPr id="484" name="textbox 484"/>
          <p:cNvSpPr/>
          <p:nvPr/>
        </p:nvSpPr>
        <p:spPr>
          <a:xfrm>
            <a:off x="430065" y="2022397"/>
            <a:ext cx="141604" cy="2586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90</a:t>
            </a:r>
            <a:endParaRPr lang="KaiTi" altLang="KaiTi" sz="900"/>
          </a:p>
          <a:p>
            <a:pPr marL="13970" algn="l" rtl="0" eaLnBrk="0">
              <a:lnSpc>
                <a:spcPct val="79000"/>
              </a:lnSpc>
              <a:spcBef>
                <a:spcPts val="1293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</a:t>
            </a:r>
            <a:endParaRPr lang="KaiTi" altLang="KaiTi" sz="900"/>
          </a:p>
          <a:p>
            <a:pPr marL="15875" algn="l" rtl="0" eaLnBrk="0">
              <a:lnSpc>
                <a:spcPct val="79000"/>
              </a:lnSpc>
              <a:spcBef>
                <a:spcPts val="1293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70</a:t>
            </a:r>
            <a:endParaRPr lang="KaiTi" altLang="KaiTi" sz="900"/>
          </a:p>
          <a:p>
            <a:pPr marL="15240" algn="l" rtl="0" eaLnBrk="0">
              <a:lnSpc>
                <a:spcPct val="79000"/>
              </a:lnSpc>
              <a:spcBef>
                <a:spcPts val="1293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</a:t>
            </a:r>
            <a:endParaRPr lang="KaiTi" altLang="KaiTi" sz="900"/>
          </a:p>
          <a:p>
            <a:pPr marL="12700" algn="l" rtl="0" eaLnBrk="0">
              <a:lnSpc>
                <a:spcPct val="79000"/>
              </a:lnSpc>
              <a:spcBef>
                <a:spcPts val="129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</a:t>
            </a:r>
            <a:endParaRPr lang="KaiTi" altLang="KaiTi" sz="900"/>
          </a:p>
          <a:p>
            <a:pPr marL="12700" algn="l" rtl="0" eaLnBrk="0">
              <a:lnSpc>
                <a:spcPct val="79000"/>
              </a:lnSpc>
              <a:spcBef>
                <a:spcPts val="129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</a:t>
            </a:r>
            <a:endParaRPr lang="KaiTi" altLang="KaiTi" sz="900"/>
          </a:p>
          <a:p>
            <a:pPr marL="15240" algn="l" rtl="0" eaLnBrk="0">
              <a:lnSpc>
                <a:spcPct val="79000"/>
              </a:lnSpc>
              <a:spcBef>
                <a:spcPts val="1293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</a:t>
            </a:r>
            <a:endParaRPr lang="KaiTi" altLang="KaiTi" sz="900"/>
          </a:p>
          <a:p>
            <a:pPr marL="14604" algn="l" rtl="0" eaLnBrk="0">
              <a:lnSpc>
                <a:spcPct val="79000"/>
              </a:lnSpc>
              <a:spcBef>
                <a:spcPts val="1293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</a:t>
            </a:r>
            <a:endParaRPr lang="KaiTi" altLang="KaiTi" sz="900"/>
          </a:p>
          <a:p>
            <a:pPr marL="21590" algn="l" rtl="0" eaLnBrk="0">
              <a:lnSpc>
                <a:spcPct val="79000"/>
              </a:lnSpc>
              <a:spcBef>
                <a:spcPts val="1293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7253"/>
              </a:lnSpc>
            </a:pPr>
            <a:endParaRPr lang="Arial" altLang="Arial" sz="100"/>
          </a:p>
          <a:p>
            <a:pPr marL="7493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486" name="textbox 486"/>
          <p:cNvSpPr/>
          <p:nvPr/>
        </p:nvSpPr>
        <p:spPr>
          <a:xfrm rot="18000000">
            <a:off x="453137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22-08</a:t>
            </a:r>
            <a:endParaRPr lang="KaiTi" altLang="KaiTi" sz="900"/>
          </a:p>
        </p:txBody>
      </p:sp>
      <p:sp>
        <p:nvSpPr>
          <p:cNvPr id="488" name="textbox 488"/>
          <p:cNvSpPr/>
          <p:nvPr/>
        </p:nvSpPr>
        <p:spPr>
          <a:xfrm rot="18000000">
            <a:off x="474221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490" name="textbox 490"/>
          <p:cNvSpPr/>
          <p:nvPr/>
        </p:nvSpPr>
        <p:spPr>
          <a:xfrm rot="18000000">
            <a:off x="410969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22-06</a:t>
            </a:r>
            <a:endParaRPr lang="KaiTi" altLang="KaiTi" sz="900"/>
          </a:p>
        </p:txBody>
      </p:sp>
      <p:sp>
        <p:nvSpPr>
          <p:cNvPr id="492" name="textbox 492"/>
          <p:cNvSpPr/>
          <p:nvPr/>
        </p:nvSpPr>
        <p:spPr>
          <a:xfrm rot="18000000">
            <a:off x="389885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494" name="textbox 494"/>
          <p:cNvSpPr/>
          <p:nvPr/>
        </p:nvSpPr>
        <p:spPr>
          <a:xfrm rot="18000000">
            <a:off x="432053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496" name="textbox 496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498" name="textbox 498"/>
          <p:cNvSpPr/>
          <p:nvPr/>
        </p:nvSpPr>
        <p:spPr>
          <a:xfrm rot="18000000">
            <a:off x="5796598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</p:txBody>
      </p:sp>
      <p:sp>
        <p:nvSpPr>
          <p:cNvPr id="500" name="textbox 500"/>
          <p:cNvSpPr/>
          <p:nvPr/>
        </p:nvSpPr>
        <p:spPr>
          <a:xfrm rot="18000000">
            <a:off x="6007439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502" name="textbox 502"/>
          <p:cNvSpPr/>
          <p:nvPr/>
        </p:nvSpPr>
        <p:spPr>
          <a:xfrm rot="18000000">
            <a:off x="6429221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504" name="textbox 504"/>
          <p:cNvSpPr/>
          <p:nvPr/>
        </p:nvSpPr>
        <p:spPr>
          <a:xfrm rot="18000000">
            <a:off x="6640062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</p:txBody>
      </p:sp>
      <p:sp>
        <p:nvSpPr>
          <p:cNvPr id="506" name="textbox 506"/>
          <p:cNvSpPr/>
          <p:nvPr/>
        </p:nvSpPr>
        <p:spPr>
          <a:xfrm rot="18000000">
            <a:off x="7061744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</p:txBody>
      </p:sp>
      <p:sp>
        <p:nvSpPr>
          <p:cNvPr id="508" name="textbox 508"/>
          <p:cNvSpPr/>
          <p:nvPr/>
        </p:nvSpPr>
        <p:spPr>
          <a:xfrm rot="18000000">
            <a:off x="7272586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510" name="textbox 510"/>
          <p:cNvSpPr/>
          <p:nvPr/>
        </p:nvSpPr>
        <p:spPr>
          <a:xfrm rot="18000000">
            <a:off x="7483428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</p:txBody>
      </p:sp>
      <p:sp>
        <p:nvSpPr>
          <p:cNvPr id="512" name="textbox 512"/>
          <p:cNvSpPr/>
          <p:nvPr/>
        </p:nvSpPr>
        <p:spPr>
          <a:xfrm rot="18000000">
            <a:off x="6850904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514" name="textbox 514"/>
          <p:cNvSpPr/>
          <p:nvPr/>
        </p:nvSpPr>
        <p:spPr>
          <a:xfrm rot="18000000">
            <a:off x="5585856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516" name="textbox 516"/>
          <p:cNvSpPr/>
          <p:nvPr/>
        </p:nvSpPr>
        <p:spPr>
          <a:xfrm rot="18000000">
            <a:off x="621838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</p:txBody>
      </p:sp>
      <p:sp>
        <p:nvSpPr>
          <p:cNvPr id="518" name="textbox 518"/>
          <p:cNvSpPr/>
          <p:nvPr/>
        </p:nvSpPr>
        <p:spPr>
          <a:xfrm rot="18000000">
            <a:off x="736132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21-02</a:t>
            </a:r>
            <a:endParaRPr lang="KaiTi" altLang="KaiTi" sz="900"/>
          </a:p>
        </p:txBody>
      </p:sp>
      <p:sp>
        <p:nvSpPr>
          <p:cNvPr id="520" name="textbox 520"/>
          <p:cNvSpPr/>
          <p:nvPr/>
        </p:nvSpPr>
        <p:spPr>
          <a:xfrm rot="18000000">
            <a:off x="946973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522" name="textbox 522"/>
          <p:cNvSpPr/>
          <p:nvPr/>
        </p:nvSpPr>
        <p:spPr>
          <a:xfrm rot="18000000">
            <a:off x="3477070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524" name="textbox 524"/>
          <p:cNvSpPr/>
          <p:nvPr/>
        </p:nvSpPr>
        <p:spPr>
          <a:xfrm rot="18000000">
            <a:off x="3266228" y="4668464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22-02</a:t>
            </a:r>
            <a:endParaRPr lang="KaiTi" altLang="KaiTi" sz="900"/>
          </a:p>
        </p:txBody>
      </p:sp>
      <p:sp>
        <p:nvSpPr>
          <p:cNvPr id="526" name="textbox 526"/>
          <p:cNvSpPr/>
          <p:nvPr/>
        </p:nvSpPr>
        <p:spPr>
          <a:xfrm rot="18000000">
            <a:off x="115791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21-04</a:t>
            </a:r>
            <a:endParaRPr lang="KaiTi" altLang="KaiTi" sz="900"/>
          </a:p>
        </p:txBody>
      </p:sp>
      <p:sp>
        <p:nvSpPr>
          <p:cNvPr id="528" name="textbox 528"/>
          <p:cNvSpPr/>
          <p:nvPr/>
        </p:nvSpPr>
        <p:spPr>
          <a:xfrm rot="18000000">
            <a:off x="136875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530" name="textbox 530"/>
          <p:cNvSpPr/>
          <p:nvPr/>
        </p:nvSpPr>
        <p:spPr>
          <a:xfrm rot="18000000">
            <a:off x="52539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532" name="textbox 532"/>
          <p:cNvSpPr/>
          <p:nvPr/>
        </p:nvSpPr>
        <p:spPr>
          <a:xfrm rot="18000000">
            <a:off x="157959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21-06</a:t>
            </a:r>
            <a:endParaRPr lang="KaiTi" altLang="KaiTi" sz="900"/>
          </a:p>
        </p:txBody>
      </p:sp>
      <p:sp>
        <p:nvSpPr>
          <p:cNvPr id="534" name="textbox 534"/>
          <p:cNvSpPr/>
          <p:nvPr/>
        </p:nvSpPr>
        <p:spPr>
          <a:xfrm rot="18000000">
            <a:off x="179043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536" name="textbox 536"/>
          <p:cNvSpPr/>
          <p:nvPr/>
        </p:nvSpPr>
        <p:spPr>
          <a:xfrm rot="18000000">
            <a:off x="200127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21-08</a:t>
            </a:r>
            <a:endParaRPr lang="KaiTi" altLang="KaiTi" sz="900"/>
          </a:p>
        </p:txBody>
      </p:sp>
      <p:sp>
        <p:nvSpPr>
          <p:cNvPr id="538" name="textbox 538"/>
          <p:cNvSpPr/>
          <p:nvPr/>
        </p:nvSpPr>
        <p:spPr>
          <a:xfrm rot="18000000">
            <a:off x="2212121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540" name="textbox 540"/>
          <p:cNvSpPr/>
          <p:nvPr/>
        </p:nvSpPr>
        <p:spPr>
          <a:xfrm rot="18000000">
            <a:off x="242296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21-10</a:t>
            </a:r>
            <a:endParaRPr lang="KaiTi" altLang="KaiTi" sz="900"/>
          </a:p>
        </p:txBody>
      </p:sp>
      <p:sp>
        <p:nvSpPr>
          <p:cNvPr id="542" name="textbox 542"/>
          <p:cNvSpPr/>
          <p:nvPr/>
        </p:nvSpPr>
        <p:spPr>
          <a:xfrm rot="18000000">
            <a:off x="368801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22-04</a:t>
            </a:r>
            <a:endParaRPr lang="KaiTi" altLang="KaiTi" sz="900"/>
          </a:p>
        </p:txBody>
      </p:sp>
      <p:sp>
        <p:nvSpPr>
          <p:cNvPr id="544" name="textbox 544"/>
          <p:cNvSpPr/>
          <p:nvPr/>
        </p:nvSpPr>
        <p:spPr>
          <a:xfrm rot="18000000">
            <a:off x="305548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546" name="textbox 546"/>
          <p:cNvSpPr/>
          <p:nvPr/>
        </p:nvSpPr>
        <p:spPr>
          <a:xfrm rot="18000000">
            <a:off x="495305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22-10</a:t>
            </a:r>
            <a:endParaRPr lang="KaiTi" altLang="KaiTi" sz="900"/>
          </a:p>
        </p:txBody>
      </p:sp>
      <p:sp>
        <p:nvSpPr>
          <p:cNvPr id="548" name="textbox 548"/>
          <p:cNvSpPr/>
          <p:nvPr/>
        </p:nvSpPr>
        <p:spPr>
          <a:xfrm rot="18000000">
            <a:off x="7904368" y="4667950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550" name="textbox 550"/>
          <p:cNvSpPr/>
          <p:nvPr/>
        </p:nvSpPr>
        <p:spPr>
          <a:xfrm rot="18000000">
            <a:off x="7693724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552" name="textbox 552"/>
          <p:cNvSpPr/>
          <p:nvPr/>
        </p:nvSpPr>
        <p:spPr>
          <a:xfrm rot="18000000">
            <a:off x="5374000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</p:txBody>
      </p:sp>
      <p:sp>
        <p:nvSpPr>
          <p:cNvPr id="554" name="textbox 554"/>
          <p:cNvSpPr/>
          <p:nvPr/>
        </p:nvSpPr>
        <p:spPr>
          <a:xfrm rot="18000000">
            <a:off x="2843903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21-12</a:t>
            </a:r>
            <a:endParaRPr lang="KaiTi" altLang="KaiTi" sz="900"/>
          </a:p>
        </p:txBody>
      </p:sp>
      <p:sp>
        <p:nvSpPr>
          <p:cNvPr id="556" name="textbox 556"/>
          <p:cNvSpPr/>
          <p:nvPr/>
        </p:nvSpPr>
        <p:spPr>
          <a:xfrm rot="18000000">
            <a:off x="5163356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558" name="textbox 558"/>
          <p:cNvSpPr/>
          <p:nvPr/>
        </p:nvSpPr>
        <p:spPr>
          <a:xfrm rot="18000000">
            <a:off x="2633259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0" name="picture 5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63429" y="2413819"/>
            <a:ext cx="7774440" cy="2154769"/>
          </a:xfrm>
          <a:prstGeom prst="rect">
            <a:avLst/>
          </a:prstGeom>
        </p:spPr>
      </p:pic>
      <p:sp>
        <p:nvSpPr>
          <p:cNvPr id="562" name="textbox 562"/>
          <p:cNvSpPr/>
          <p:nvPr/>
        </p:nvSpPr>
        <p:spPr>
          <a:xfrm>
            <a:off x="-12700" y="-12700"/>
            <a:ext cx="8773159" cy="1304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87680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商办用地|土地价格</a:t>
            </a:r>
            <a:endParaRPr lang="KaiTi" altLang="KaiTi" sz="1800"/>
          </a:p>
          <a:p>
            <a:pPr marL="389254" indent="-7620" algn="l" rtl="0" eaLnBrk="0">
              <a:lnSpc>
                <a:spcPct val="98000"/>
              </a:lnSpc>
              <a:spcBef>
                <a:spcPts val="1439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2023年1-12月,茂名成交楼面均价为883元/㎡，同比下跌1.92%;平均溢价率为0%，较去年同期下降3.12个百分点;商办用地出让金达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7.42亿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元，同比下降18.72%。</a:t>
            </a:r>
            <a:endParaRPr lang="KaiTi" altLang="KaiTi" sz="11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200"/>
          </a:p>
          <a:p>
            <a:pPr marL="381634" algn="l" rtl="0" eaLnBrk="0">
              <a:lnSpc>
                <a:spcPct val="95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2023年12月,茂名成交楼面均价为1030元/㎡，环比上涨2.97%;平均溢价率为0%;商办用地出让金达5.64亿元，环比增长1247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.79%。</a:t>
            </a:r>
            <a:endParaRPr lang="KaiTi" altLang="KaiTi" sz="1100"/>
          </a:p>
        </p:txBody>
      </p:sp>
      <p:pic>
        <p:nvPicPr>
          <p:cNvPr id="564" name="picture 5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566" name="textbox 566"/>
          <p:cNvSpPr/>
          <p:nvPr/>
        </p:nvSpPr>
        <p:spPr>
          <a:xfrm>
            <a:off x="2530905" y="1636247"/>
            <a:ext cx="407289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6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2021年1月-2023年12月茂名市商办用地成交楼盘均价及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溢价率走势</a:t>
            </a:r>
            <a:endParaRPr lang="KaiTi" altLang="KaiTi" sz="1100"/>
          </a:p>
        </p:txBody>
      </p:sp>
      <p:sp>
        <p:nvSpPr>
          <p:cNvPr id="568" name="textbox 568"/>
          <p:cNvSpPr/>
          <p:nvPr/>
        </p:nvSpPr>
        <p:spPr>
          <a:xfrm>
            <a:off x="432237" y="2375265"/>
            <a:ext cx="254000" cy="2233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1800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1600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800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600</a:t>
            </a:r>
            <a:endParaRPr lang="KaiTi" altLang="KaiTi" sz="900"/>
          </a:p>
          <a:p>
            <a:pPr marL="70485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algn="r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570" name="textbox 570"/>
          <p:cNvSpPr/>
          <p:nvPr/>
        </p:nvSpPr>
        <p:spPr>
          <a:xfrm>
            <a:off x="3365027" y="2099497"/>
            <a:ext cx="2395220" cy="15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87"/>
              </a:lnSpc>
            </a:pPr>
            <a:endParaRPr lang="Arial" altLang="Arial" sz="100"/>
          </a:p>
          <a:p>
            <a:pPr marL="269875" algn="l" rtl="0" eaLnBrk="0">
              <a:lnSpc>
                <a:spcPct val="97000"/>
              </a:lnSpc>
              <a:tabLst>
                <a:tab pos="302259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土地成交楼面均价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土地平均溢价率</a:t>
            </a:r>
            <a:endParaRPr lang="KaiTi" altLang="KaiTi" sz="9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670333" y="2130926"/>
            <a:ext cx="247650" cy="60325"/>
            <a:chExt cx="247650" cy="60325"/>
          </a:xfrm>
        </p:grpSpPr>
        <p:sp>
          <p:nvSpPr>
            <p:cNvPr id="572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4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76" name="path"/>
          <p:cNvSpPr/>
          <p:nvPr/>
        </p:nvSpPr>
        <p:spPr>
          <a:xfrm>
            <a:off x="3377727" y="2125466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8" name="textbox 578"/>
          <p:cNvSpPr/>
          <p:nvPr/>
        </p:nvSpPr>
        <p:spPr>
          <a:xfrm rot="18000000">
            <a:off x="409173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580" name="textbox 580"/>
          <p:cNvSpPr/>
          <p:nvPr/>
        </p:nvSpPr>
        <p:spPr>
          <a:xfrm rot="18000000">
            <a:off x="387612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22-04</a:t>
            </a:r>
            <a:endParaRPr lang="KaiTi" altLang="KaiTi" sz="900"/>
          </a:p>
        </p:txBody>
      </p:sp>
      <p:sp>
        <p:nvSpPr>
          <p:cNvPr id="582" name="textbox 582"/>
          <p:cNvSpPr/>
          <p:nvPr/>
        </p:nvSpPr>
        <p:spPr>
          <a:xfrm rot="18000000">
            <a:off x="4522941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584" name="textbox 584"/>
          <p:cNvSpPr/>
          <p:nvPr/>
        </p:nvSpPr>
        <p:spPr>
          <a:xfrm rot="18000000">
            <a:off x="430733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22-06</a:t>
            </a:r>
            <a:endParaRPr lang="KaiTi" altLang="KaiTi" sz="900"/>
          </a:p>
        </p:txBody>
      </p:sp>
      <p:sp>
        <p:nvSpPr>
          <p:cNvPr id="586" name="textbox 586"/>
          <p:cNvSpPr/>
          <p:nvPr/>
        </p:nvSpPr>
        <p:spPr>
          <a:xfrm rot="18000000">
            <a:off x="473854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22-08</a:t>
            </a:r>
            <a:endParaRPr lang="KaiTi" altLang="KaiTi" sz="900"/>
          </a:p>
        </p:txBody>
      </p:sp>
      <p:sp>
        <p:nvSpPr>
          <p:cNvPr id="588" name="textbox 588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590" name="textbox 590"/>
          <p:cNvSpPr/>
          <p:nvPr/>
        </p:nvSpPr>
        <p:spPr>
          <a:xfrm>
            <a:off x="8623151" y="2376179"/>
            <a:ext cx="81280" cy="22326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Arial" altLang="Arial" sz="100"/>
          </a:p>
          <a:p>
            <a:pPr marL="1524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2700" algn="l" rtl="0" eaLnBrk="0">
              <a:lnSpc>
                <a:spcPct val="78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</a:t>
            </a:r>
            <a:endParaRPr lang="KaiTi" altLang="KaiT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524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4604" algn="l" rtl="0" eaLnBrk="0">
              <a:lnSpc>
                <a:spcPct val="79000"/>
              </a:lnSpc>
              <a:spcBef>
                <a:spcPts val="27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endParaRPr lang="KaiTi" altLang="KaiT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</a:t>
            </a:r>
            <a:endParaRPr lang="KaiTi" altLang="KaiTi" sz="9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14604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592" name="textbox 592"/>
          <p:cNvSpPr/>
          <p:nvPr/>
        </p:nvSpPr>
        <p:spPr>
          <a:xfrm rot="18000000">
            <a:off x="6032342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</p:txBody>
      </p:sp>
      <p:sp>
        <p:nvSpPr>
          <p:cNvPr id="594" name="textbox 594"/>
          <p:cNvSpPr/>
          <p:nvPr/>
        </p:nvSpPr>
        <p:spPr>
          <a:xfrm rot="18000000">
            <a:off x="6247946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596" name="textbox 596"/>
          <p:cNvSpPr/>
          <p:nvPr/>
        </p:nvSpPr>
        <p:spPr>
          <a:xfrm rot="18000000">
            <a:off x="6679251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598" name="textbox 598"/>
          <p:cNvSpPr/>
          <p:nvPr/>
        </p:nvSpPr>
        <p:spPr>
          <a:xfrm rot="18000000">
            <a:off x="6894855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</p:txBody>
      </p:sp>
      <p:sp>
        <p:nvSpPr>
          <p:cNvPr id="600" name="textbox 600"/>
          <p:cNvSpPr/>
          <p:nvPr/>
        </p:nvSpPr>
        <p:spPr>
          <a:xfrm rot="18000000">
            <a:off x="7326062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</p:txBody>
      </p:sp>
      <p:sp>
        <p:nvSpPr>
          <p:cNvPr id="602" name="textbox 602"/>
          <p:cNvSpPr/>
          <p:nvPr/>
        </p:nvSpPr>
        <p:spPr>
          <a:xfrm rot="18000000">
            <a:off x="7541667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604" name="textbox 604"/>
          <p:cNvSpPr/>
          <p:nvPr/>
        </p:nvSpPr>
        <p:spPr>
          <a:xfrm rot="18000000">
            <a:off x="7757271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</p:txBody>
      </p:sp>
      <p:sp>
        <p:nvSpPr>
          <p:cNvPr id="606" name="textbox 606"/>
          <p:cNvSpPr/>
          <p:nvPr/>
        </p:nvSpPr>
        <p:spPr>
          <a:xfrm rot="18000000">
            <a:off x="711046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608" name="textbox 608"/>
          <p:cNvSpPr/>
          <p:nvPr/>
        </p:nvSpPr>
        <p:spPr>
          <a:xfrm rot="18000000">
            <a:off x="5816837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610" name="textbox 610"/>
          <p:cNvSpPr/>
          <p:nvPr/>
        </p:nvSpPr>
        <p:spPr>
          <a:xfrm rot="18000000">
            <a:off x="6463648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</p:txBody>
      </p:sp>
      <p:sp>
        <p:nvSpPr>
          <p:cNvPr id="612" name="textbox 612"/>
          <p:cNvSpPr/>
          <p:nvPr/>
        </p:nvSpPr>
        <p:spPr>
          <a:xfrm rot="18000000">
            <a:off x="857576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21-02</a:t>
            </a:r>
            <a:endParaRPr lang="KaiTi" altLang="KaiTi" sz="900"/>
          </a:p>
        </p:txBody>
      </p:sp>
      <p:sp>
        <p:nvSpPr>
          <p:cNvPr id="614" name="textbox 614"/>
          <p:cNvSpPr/>
          <p:nvPr/>
        </p:nvSpPr>
        <p:spPr>
          <a:xfrm rot="18000000">
            <a:off x="1073180" y="4668464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616" name="textbox 616"/>
          <p:cNvSpPr/>
          <p:nvPr/>
        </p:nvSpPr>
        <p:spPr>
          <a:xfrm rot="18000000">
            <a:off x="3444823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22-02</a:t>
            </a:r>
            <a:endParaRPr lang="KaiTi" altLang="KaiTi" sz="900"/>
          </a:p>
        </p:txBody>
      </p:sp>
      <p:sp>
        <p:nvSpPr>
          <p:cNvPr id="618" name="textbox 618"/>
          <p:cNvSpPr/>
          <p:nvPr/>
        </p:nvSpPr>
        <p:spPr>
          <a:xfrm rot="18000000">
            <a:off x="3660426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620" name="textbox 620"/>
          <p:cNvSpPr/>
          <p:nvPr/>
        </p:nvSpPr>
        <p:spPr>
          <a:xfrm rot="18000000">
            <a:off x="642071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622" name="textbox 622"/>
          <p:cNvSpPr/>
          <p:nvPr/>
        </p:nvSpPr>
        <p:spPr>
          <a:xfrm rot="18000000">
            <a:off x="128888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21-04</a:t>
            </a:r>
            <a:endParaRPr lang="KaiTi" altLang="KaiTi" sz="900"/>
          </a:p>
        </p:txBody>
      </p:sp>
      <p:sp>
        <p:nvSpPr>
          <p:cNvPr id="624" name="textbox 624"/>
          <p:cNvSpPr/>
          <p:nvPr/>
        </p:nvSpPr>
        <p:spPr>
          <a:xfrm rot="18000000">
            <a:off x="150448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626" name="textbox 626"/>
          <p:cNvSpPr/>
          <p:nvPr/>
        </p:nvSpPr>
        <p:spPr>
          <a:xfrm rot="18000000">
            <a:off x="172009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21-06</a:t>
            </a:r>
            <a:endParaRPr lang="KaiTi" altLang="KaiTi" sz="900"/>
          </a:p>
        </p:txBody>
      </p:sp>
      <p:sp>
        <p:nvSpPr>
          <p:cNvPr id="628" name="textbox 628"/>
          <p:cNvSpPr/>
          <p:nvPr/>
        </p:nvSpPr>
        <p:spPr>
          <a:xfrm rot="18000000">
            <a:off x="193569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630" name="textbox 630"/>
          <p:cNvSpPr/>
          <p:nvPr/>
        </p:nvSpPr>
        <p:spPr>
          <a:xfrm rot="18000000">
            <a:off x="215129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21-08</a:t>
            </a:r>
            <a:endParaRPr lang="KaiTi" altLang="KaiTi" sz="900"/>
          </a:p>
        </p:txBody>
      </p:sp>
      <p:sp>
        <p:nvSpPr>
          <p:cNvPr id="632" name="textbox 632"/>
          <p:cNvSpPr/>
          <p:nvPr/>
        </p:nvSpPr>
        <p:spPr>
          <a:xfrm rot="18000000">
            <a:off x="258250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21-10</a:t>
            </a:r>
            <a:endParaRPr lang="KaiTi" altLang="KaiTi" sz="900"/>
          </a:p>
        </p:txBody>
      </p:sp>
      <p:sp>
        <p:nvSpPr>
          <p:cNvPr id="634" name="textbox 634"/>
          <p:cNvSpPr/>
          <p:nvPr/>
        </p:nvSpPr>
        <p:spPr>
          <a:xfrm rot="18000000">
            <a:off x="516975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22-10</a:t>
            </a:r>
            <a:endParaRPr lang="KaiTi" altLang="KaiTi" sz="900"/>
          </a:p>
        </p:txBody>
      </p:sp>
      <p:sp>
        <p:nvSpPr>
          <p:cNvPr id="636" name="textbox 636"/>
          <p:cNvSpPr/>
          <p:nvPr/>
        </p:nvSpPr>
        <p:spPr>
          <a:xfrm rot="18000000">
            <a:off x="322931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638" name="textbox 638"/>
          <p:cNvSpPr/>
          <p:nvPr/>
        </p:nvSpPr>
        <p:spPr>
          <a:xfrm rot="18000000">
            <a:off x="236690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640" name="textbox 640"/>
          <p:cNvSpPr/>
          <p:nvPr/>
        </p:nvSpPr>
        <p:spPr>
          <a:xfrm rot="18000000">
            <a:off x="495414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642" name="textbox 642"/>
          <p:cNvSpPr/>
          <p:nvPr/>
        </p:nvSpPr>
        <p:spPr>
          <a:xfrm rot="18000000">
            <a:off x="8187736" y="4667949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644" name="textbox 644"/>
          <p:cNvSpPr/>
          <p:nvPr/>
        </p:nvSpPr>
        <p:spPr>
          <a:xfrm rot="18000000">
            <a:off x="7972331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646" name="textbox 646"/>
          <p:cNvSpPr/>
          <p:nvPr/>
        </p:nvSpPr>
        <p:spPr>
          <a:xfrm rot="18000000">
            <a:off x="5600218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</p:txBody>
      </p:sp>
      <p:sp>
        <p:nvSpPr>
          <p:cNvPr id="648" name="textbox 648"/>
          <p:cNvSpPr/>
          <p:nvPr/>
        </p:nvSpPr>
        <p:spPr>
          <a:xfrm rot="18000000">
            <a:off x="3012972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21-12</a:t>
            </a:r>
            <a:endParaRPr lang="KaiTi" altLang="KaiTi" sz="900"/>
          </a:p>
        </p:txBody>
      </p:sp>
      <p:sp>
        <p:nvSpPr>
          <p:cNvPr id="650" name="textbox 650"/>
          <p:cNvSpPr/>
          <p:nvPr/>
        </p:nvSpPr>
        <p:spPr>
          <a:xfrm rot="18000000">
            <a:off x="5384813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652" name="textbox 652"/>
          <p:cNvSpPr/>
          <p:nvPr/>
        </p:nvSpPr>
        <p:spPr>
          <a:xfrm rot="18000000">
            <a:off x="2797566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  <p:sp>
        <p:nvSpPr>
          <p:cNvPr id="654" name="textbox 654"/>
          <p:cNvSpPr/>
          <p:nvPr/>
        </p:nvSpPr>
        <p:spPr>
          <a:xfrm>
            <a:off x="800931" y="1853118"/>
            <a:ext cx="281940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9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元/m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</p:txBody>
      </p:sp>
      <p:sp>
        <p:nvSpPr>
          <p:cNvPr id="656" name="textbox 656"/>
          <p:cNvSpPr/>
          <p:nvPr/>
        </p:nvSpPr>
        <p:spPr>
          <a:xfrm>
            <a:off x="8535508" y="1853118"/>
            <a:ext cx="80010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59848" cy="3865539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https://d.book118.com/215030314132011040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KaiTi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2024-08-31T11:41:22.222</cp:lastPrinted>
  <dcterms:created xsi:type="dcterms:W3CDTF">2024-08-31T03:41:22Z</dcterms:created>
  <dcterms:modified xsi:type="dcterms:W3CDTF">2024-08-31T03:41:24Z</dcterms:modified>
</cp:coreProperties>
</file>