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LBRDFM+WGKUTA+ArialMT"/>
      <p:regular r:id="rId19"/>
    </p:embeddedFont>
    <p:embeddedFont>
      <p:font typeface="VAGFWV+MS-UIGothic"/>
      <p:regular r:id="rId20"/>
    </p:embeddedFont>
    <p:embeddedFont>
      <p:font typeface="UOLSIB+PUWJMW+MicrosoftYaHei-Bold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8778E-08A9-4559-8495-44F66F270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B2D16-F476-4141-B365-54BED4518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2FA85-83CD-48EC-9DEC-AEBBDC1A9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6099B-0AB7-4063-B2D7-A7A4CD122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D84CC6-8BFF-4501-B955-1125D2D6C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C91157-658E-41E4-A696-9BC0981A5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F16BA4-9640-4922-A6D5-11BF26ED0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1790A-4FA2-4697-9BFD-33CC4784A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F349D-2EA5-4BD1-A961-7C2FDC508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6B94C-7B25-4935-8837-D8110A54F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B2200-8316-4C11-9174-9D508CF5F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402340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LBRDFM+WGKUTA+ArialMT"/>
                <a:cs typeface="LBRDFM+WGKUTA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任制整体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5491421" cy="2977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LBRDFM+WGKUTA+ArialMT"/>
                <a:cs typeface="LBRDFM+WGKUTA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任制整体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理的核心概念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LBRDFM+WGKUTA+ArialMT"/>
                <a:cs typeface="LBRDFM+WGKUTA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任制整体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理的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施方法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LBRDFM+WGKUTA+ArialMT"/>
                <a:cs typeface="LBRDFM+WGKUTA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任制整体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理的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践案例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LBRDFM+WGKUTA+ArialMT"/>
                <a:cs typeface="LBRDFM+WGKUTA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任制整体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理的挑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LBRDFM+WGKUTA+ArialMT"/>
                <a:cs typeface="LBRDFM+WGKUTA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未来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任制整体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理的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EA8"/>
                </a:solidFill>
                <a:latin typeface="VAGFWV+MS-UIGothic"/>
                <a:cs typeface="VAGFWV+MS-UIGothic"/>
              </a:rPr>
              <a:t>展方向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AGFWV+MS-UIGothic"/>
                <a:cs typeface="VAGFWV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65E1FF"/>
                </a:solidFill>
                <a:latin typeface="UOLSIB+PUWJMW+MicrosoftYaHei-Bold"/>
                <a:cs typeface="UOLSIB+PUWJMW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UOLSIB+PUWJMW+MicrosoftYaHei-Bold"/>
                <a:cs typeface="UOLSIB+PUWJM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4500">
                <a:solidFill>
                  <a:srgbClr val="FFFFFF"/>
                </a:solidFill>
                <a:latin typeface="VAGFWV+MS-UIGothic"/>
                <a:cs typeface="VAGFWV+MS-UIGothic"/>
              </a:rPr>
              <a:t>任制整体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FFFFFF"/>
                </a:solidFill>
                <a:latin typeface="VAGFWV+MS-UIGothic"/>
                <a:cs typeface="VAGFWV+MS-UIGothic"/>
              </a:rPr>
              <a:t>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VAGFWV+MS-UIGothic"/>
                <a:cs typeface="VAGFWV+MS-UIGothic"/>
              </a:rPr>
              <a:t>定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VAGFWV+MS-UIGothic"/>
                <a:cs typeface="VAGFWV+MS-UIGothic"/>
              </a:rPr>
              <a:t>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87027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AGFWV+MS-UIGothic"/>
                <a:cs typeface="VAGFWV+MS-UIGothic"/>
              </a:rPr>
              <a:t>以病人需求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为导</a:t>
            </a:r>
            <a:r>
              <a:rPr sz="1350">
                <a:solidFill>
                  <a:srgbClr val="FFFFFF"/>
                </a:solidFill>
                <a:latin typeface="VAGFWV+MS-UIGothic"/>
                <a:cs typeface="VAGFWV+MS-UIGothic"/>
              </a:rPr>
              <a:t>向，提供个性化的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AGFWV+MS-UIGothic"/>
                <a:cs typeface="VAGFWV+MS-UIGothic"/>
              </a:rPr>
              <a:t>理服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VAGFWV+MS-UIGothic"/>
                <a:cs typeface="VAGFWV+MS-UIGothic"/>
              </a:rPr>
              <a:t>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强调团队</a:t>
            </a:r>
            <a:r>
              <a:rPr sz="1350">
                <a:solidFill>
                  <a:srgbClr val="FFFFFF"/>
                </a:solidFill>
                <a:latin typeface="VAGFWV+MS-UIGothic"/>
                <a:cs typeface="VAGFWV+MS-UIGothic"/>
              </a:rPr>
              <a:t>合作，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FFFFFF"/>
                </a:solidFill>
                <a:latin typeface="VAGFWV+MS-UIGothic"/>
                <a:cs typeface="VAGFWV+MS-UIGothic"/>
              </a:rPr>
              <a:t>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VAGFWV+MS-UIGothic"/>
                <a:cs typeface="VAGFWV+MS-UIGothic"/>
              </a:rPr>
              <a:t>士的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FFFFFF"/>
                </a:solidFill>
                <a:latin typeface="VAGFWV+MS-UIGothic"/>
                <a:cs typeface="VAGFWV+MS-UIGothic"/>
              </a:rPr>
              <a:t>；注重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VAGFWV+MS-UIGothic"/>
                <a:cs typeface="VAGFWV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VAGFWV+MS-UIGothic"/>
                <a:cs typeface="VAGFWV+MS-UIGothic"/>
              </a:rPr>
              <a:t>程中的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VAGFWV+MS-UIGothic"/>
                <a:cs typeface="VAGFWV+MS-UIGothic"/>
              </a:rPr>
              <a:t>估、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VAGFWV+MS-UIGothic"/>
                <a:cs typeface="VAGFWV+MS-UIGothic"/>
              </a:rPr>
              <a:t>划、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VAGFWV+MS-UIGothic"/>
                <a:cs typeface="VAGFWV+MS-UIGothic"/>
              </a:rPr>
              <a:t>施和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VAGFWV+MS-UIGothic"/>
                <a:cs typeface="VAGFWV+MS-UIGothic"/>
              </a:rPr>
              <a:t>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责</a:t>
            </a: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任制整体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OLSIB+PUWJMW+MicrosoftYaHei-Bold"/>
                <a:cs typeface="UOLSIB+PUWJM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OLSIB+PUWJMW+MicrosoftYaHei-Bold"/>
                <a:cs typeface="UOLSIB+PUWJM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OLSIB+PUWJMW+MicrosoftYaHei-Bold"/>
                <a:cs typeface="UOLSIB+PUWJM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提高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000" spc="23">
                <a:solidFill>
                  <a:srgbClr val="00BEA8"/>
                </a:solidFill>
                <a:latin typeface="VAGFWV+MS-UIGothic"/>
                <a:cs typeface="VAGFWV+MS-UIGothic"/>
              </a:rPr>
              <a:t>理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00BEA8"/>
                </a:solidFill>
                <a:latin typeface="VAGFWV+MS-UIGothic"/>
                <a:cs typeface="VAGFWV+MS-UIGothic"/>
              </a:rPr>
              <a:t>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提升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000" spc="23">
                <a:solidFill>
                  <a:srgbClr val="00BEA8"/>
                </a:solidFill>
                <a:latin typeface="VAGFWV+MS-UIGothic"/>
                <a:cs typeface="VAGFWV+MS-UIGothic"/>
              </a:rPr>
              <a:t>士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职业</a:t>
            </a:r>
            <a:r>
              <a:rPr sz="2000" spc="23">
                <a:solidFill>
                  <a:srgbClr val="00BEA8"/>
                </a:solidFill>
                <a:latin typeface="VAGFWV+MS-UIGothic"/>
                <a:cs typeface="VAGFWV+MS-UIGothic"/>
              </a:rPr>
              <a:t>素养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改善医患关系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国内外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展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状与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AGFWV+MS-UIGothic"/>
                <a:cs typeface="VAGFWV+MS-UIGothic"/>
              </a:rPr>
              <a:t>国内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 spc="23">
                <a:solidFill>
                  <a:srgbClr val="FFFDFD"/>
                </a:solidFill>
                <a:latin typeface="VAGFWV+MS-UIGothic"/>
                <a:cs typeface="VAGFWV+MS-UIGothic"/>
              </a:rPr>
              <a:t>展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2000">
                <a:solidFill>
                  <a:srgbClr val="FFFDFD"/>
                </a:solidFill>
                <a:latin typeface="VAGFWV+MS-UIGothic"/>
                <a:cs typeface="VAGFWV+MS-UIGothic"/>
              </a:rPr>
              <a:t>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AGFWV+MS-UIGothic"/>
                <a:cs typeface="VAGFWV+MS-UIGothic"/>
              </a:rPr>
              <a:t>未来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FFFDFD"/>
                </a:solidFill>
                <a:latin typeface="VAGFWV+MS-UIGothic"/>
                <a:cs typeface="VAGFWV+MS-UIGothic"/>
              </a:rPr>
              <a:t>展方向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我国在推行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任制整体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理方面取得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了一定的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展，但仍存在一些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理人力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源不足、服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量参差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齐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未来我国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任制整体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理的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重人才培养、加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强护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理管理、推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息化建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等方面，以适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社会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展和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病人需求的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VAGFWV+MS-UIGothic"/>
                <a:cs typeface="VAGFWV+MS-UIGothic"/>
              </a:rPr>
              <a:t>国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际发</a:t>
            </a:r>
            <a:r>
              <a:rPr sz="2000" spc="23">
                <a:solidFill>
                  <a:srgbClr val="FFFDFD"/>
                </a:solidFill>
                <a:latin typeface="VAGFWV+MS-UIGothic"/>
                <a:cs typeface="VAGFWV+MS-UIGothic"/>
              </a:rPr>
              <a:t>展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际护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理界正在向全面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任制整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理的方向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展，注重跨学科合作、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提高服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量、加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强护</a:t>
            </a:r>
            <a:r>
              <a:rPr sz="1500">
                <a:solidFill>
                  <a:srgbClr val="FFFDFD"/>
                </a:solidFill>
                <a:latin typeface="VAGFWV+MS-UIGothic"/>
                <a:cs typeface="VAGFWV+MS-UIGothic"/>
              </a:rPr>
              <a:t>理科研等。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19375" y="3331183"/>
            <a:ext cx="8609647" cy="23536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50"/>
              </a:lnSpc>
              <a:spcBef>
                <a:spcPct val="0"/>
              </a:spcBef>
              <a:spcAft>
                <a:spcPct val="0"/>
              </a:spcAft>
            </a:pPr>
            <a:r>
              <a:rPr sz="6550" spc="-1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6550">
                <a:solidFill>
                  <a:srgbClr val="FFFFFF"/>
                </a:solidFill>
                <a:latin typeface="VAGFWV+MS-UIGothic"/>
                <a:cs typeface="VAGFWV+MS-UIGothic"/>
              </a:rPr>
              <a:t>任制整体</a:t>
            </a:r>
            <a:r>
              <a:rPr sz="65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6550">
                <a:solidFill>
                  <a:srgbClr val="FFFFFF"/>
                </a:solidFill>
                <a:latin typeface="VAGFWV+MS-UIGothic"/>
                <a:cs typeface="VAGFWV+MS-UIGothic"/>
              </a:rPr>
              <a:t>理的核</a:t>
            </a:r>
          </a:p>
          <a:p>
            <a:pPr marL="260350" marR="0">
              <a:lnSpc>
                <a:spcPts val="4072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FFF"/>
                </a:solidFill>
                <a:latin typeface="VAGFWV+MS-UIGothic"/>
                <a:cs typeface="VAGFWV+MS-UIGothic"/>
              </a:rPr>
              <a:t>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5780" y="3413156"/>
            <a:ext cx="3201987" cy="3558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0003"/>
              </a:lnSpc>
              <a:spcBef>
                <a:spcPct val="0"/>
              </a:spcBef>
              <a:spcAft>
                <a:spcPct val="0"/>
              </a:spcAft>
            </a:pPr>
            <a:r>
              <a:rPr sz="9600">
                <a:solidFill>
                  <a:srgbClr val="00BEA8"/>
                </a:solidFill>
                <a:latin typeface="UOLSIB+PUWJMW+MicrosoftYaHei-Bold"/>
                <a:cs typeface="UOLSIB+PUWJMW+MicrosoftYaHei-Bold"/>
              </a:rPr>
              <a:t>02</a:t>
            </a:r>
          </a:p>
          <a:p>
            <a:pPr marL="0" marR="0">
              <a:lnSpc>
                <a:spcPts val="6550"/>
              </a:lnSpc>
              <a:spcBef>
                <a:spcPts val="344"/>
              </a:spcBef>
              <a:spcAft>
                <a:spcPct val="0"/>
              </a:spcAft>
            </a:pPr>
            <a:r>
              <a:rPr sz="6550">
                <a:solidFill>
                  <a:srgbClr val="FFFFFF"/>
                </a:solidFill>
                <a:latin typeface="VAGFWV+MS-UIGothic"/>
                <a:cs typeface="VAGFWV+MS-UIGothic"/>
              </a:rPr>
              <a:t>心概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理人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的角色与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14425"/>
            <a:ext cx="1150162" cy="13125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55294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UOLSIB+PUWJMW+MicrosoftYaHei-Bold"/>
                <a:cs typeface="UOLSIB+PUWJMW+MicrosoftYaHei-Bold"/>
              </a:rPr>
              <a:t>01</a:t>
            </a:r>
          </a:p>
          <a:p>
            <a:pPr marL="0" marR="0">
              <a:lnSpc>
                <a:spcPts val="2000"/>
              </a:lnSpc>
              <a:spcBef>
                <a:spcPts val="3378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97554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UOLSIB+PUWJMW+MicrosoftYaHei-Bold"/>
                <a:cs typeface="UOLSIB+PUWJM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2610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UOLSIB+PUWJMW+MicrosoftYaHei-Bold"/>
                <a:cs typeface="UOLSIB+PUWJM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9813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UOLSIB+PUWJMW+MicrosoftYaHei-Bold"/>
                <a:cs typeface="UOLSIB+PUWJMW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110469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UOLSIB+PUWJMW+MicrosoftYaHei-Bold"/>
                <a:cs typeface="UOLSIB+PUWJMW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858135" y="2592609"/>
            <a:ext cx="2178049" cy="10213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理人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是患者</a:t>
            </a:r>
          </a:p>
          <a:p>
            <a:pPr marL="0" marR="0">
              <a:lnSpc>
                <a:spcPts val="2083"/>
              </a:lnSpc>
              <a:spcBef>
                <a:spcPts val="831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的直接照</a:t>
            </a:r>
            <a:r>
              <a:rPr sz="2000">
                <a:solidFill>
                  <a:srgbClr val="00BEA8"/>
                </a:solidFill>
                <a:latin typeface="UOLSIB+PUWJMW+MicrosoftYaHei-Bold"/>
                <a:cs typeface="UOLSIB+PUWJMW+MicrosoftYaHei-Bold"/>
              </a:rPr>
              <a:t>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145405" y="2592609"/>
            <a:ext cx="7248752" cy="10213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理人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是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团队</a:t>
            </a:r>
            <a:r>
              <a:rPr sz="2000" spc="3181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理人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是教育</a:t>
            </a:r>
            <a:r>
              <a:rPr sz="2000" spc="2951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理人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是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00BEA8"/>
                </a:solidFill>
                <a:latin typeface="VAGFWV+MS-UIGothic"/>
                <a:cs typeface="VAGFWV+MS-UIGothic"/>
              </a:rPr>
              <a:t>理</a:t>
            </a:r>
          </a:p>
          <a:p>
            <a:pPr marL="253" marR="0">
              <a:lnSpc>
                <a:spcPts val="2083"/>
              </a:lnSpc>
              <a:spcBef>
                <a:spcPts val="831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合作的成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员</a:t>
            </a:r>
            <a:r>
              <a:rPr sz="2000" spc="7255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与培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的</a:t>
            </a:r>
            <a:r>
              <a:rPr sz="2000">
                <a:solidFill>
                  <a:srgbClr val="00BEA8"/>
                </a:solidFill>
                <a:latin typeface="UOLSIB+PUWJMW+MicrosoftYaHei-Bold"/>
                <a:cs typeface="UOLSIB+PUWJMW+MicrosoftYaHei-Bold"/>
              </a:rPr>
              <a:t>…</a:t>
            </a:r>
            <a:r>
              <a:rPr sz="2000" spc="7094">
                <a:solidFill>
                  <a:srgbClr val="00BEA8"/>
                </a:solidFill>
                <a:latin typeface="UOLSIB+PUWJMW+MicrosoftYaHei-Bold"/>
                <a:cs typeface="UOLSIB+PUWJMW+MicrosoftYaHei-Bold"/>
              </a:rPr>
              <a:t> 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量的改</a:t>
            </a:r>
            <a:r>
              <a:rPr sz="2000">
                <a:solidFill>
                  <a:srgbClr val="00BEA8"/>
                </a:solidFill>
                <a:latin typeface="UOLSIB+PUWJMW+MicrosoftYaHei-Bold"/>
                <a:cs typeface="UOLSIB+PUWJMW+MicrosoftYaHei-Bold"/>
              </a:rPr>
              <a:t>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患者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估与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AGFWV+MS-UIGothic"/>
                <a:cs typeface="VAGFWV+MS-UIGothic"/>
              </a:rPr>
              <a:t>患者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00BEA8"/>
                </a:solidFill>
                <a:latin typeface="VAGFWV+MS-UIGothic"/>
                <a:cs typeface="VAGFWV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00BEA8"/>
                </a:solidFill>
                <a:latin typeface="VAGFWV+MS-UIGothic"/>
                <a:cs typeface="VAGFWV+MS-UIGothic"/>
              </a:rPr>
              <a:t>整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300" spc="23">
                <a:solidFill>
                  <a:srgbClr val="00BEA8"/>
                </a:solidFill>
                <a:latin typeface="VAGFWV+MS-UIGothic"/>
                <a:cs typeface="VAGFWV+MS-UIGothic"/>
              </a:rPr>
              <a:t>理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00BEA8"/>
                </a:solidFill>
                <a:latin typeface="VAGFWV+MS-UIGothic"/>
                <a:cs typeface="VAGFWV+MS-UIGothic"/>
              </a:rPr>
              <a:t>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AGFWV+MS-UIGothic"/>
                <a:cs typeface="VAGFWV+MS-UIGothic"/>
              </a:rPr>
              <a:t>制定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300" spc="23">
                <a:solidFill>
                  <a:srgbClr val="00BEA8"/>
                </a:solidFill>
                <a:latin typeface="VAGFWV+MS-UIGothic"/>
                <a:cs typeface="VAGFWV+MS-UIGothic"/>
              </a:rPr>
              <a:t>理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00BEA8"/>
                </a:solidFill>
                <a:latin typeface="VAGFWV+MS-UIGothic"/>
                <a:cs typeface="VAGFWV+MS-UIGothic"/>
              </a:rPr>
              <a:t>划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00BEA8"/>
                </a:solidFill>
                <a:latin typeface="VAGFWV+MS-UIGothic"/>
                <a:cs typeface="VAGFWV+MS-UIGothic"/>
              </a:rPr>
              <a:t>估与反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量与安全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53379" y="11130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监测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与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报</a:t>
            </a:r>
            <a:r>
              <a:rPr sz="2000">
                <a:solidFill>
                  <a:srgbClr val="00BEA8"/>
                </a:solidFill>
                <a:latin typeface="VAGFWV+MS-UIGothic"/>
                <a:cs typeface="VAGFWV+MS-UIGothic"/>
              </a:rPr>
              <a:t>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10360" y="2080799"/>
            <a:ext cx="26923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遵循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000" spc="23">
                <a:solidFill>
                  <a:srgbClr val="00BEA8"/>
                </a:solidFill>
                <a:latin typeface="VAGFWV+MS-UIGothic"/>
                <a:cs typeface="VAGFWV+MS-UIGothic"/>
              </a:rPr>
              <a:t>理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规</a:t>
            </a:r>
            <a:r>
              <a:rPr sz="2000" spc="23">
                <a:solidFill>
                  <a:srgbClr val="00BEA8"/>
                </a:solidFill>
                <a:latin typeface="VAGFWV+MS-UIGothic"/>
                <a:cs typeface="VAGFWV+MS-UIGothic"/>
              </a:rPr>
              <a:t>范和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00BEA8"/>
                </a:solidFill>
                <a:latin typeface="VAGFWV+MS-UIGothic"/>
                <a:cs typeface="VAGFWV+MS-UIGothic"/>
              </a:rPr>
              <a:t>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59494" y="208079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VAGFWV+MS-UIGothic"/>
                <a:cs typeface="VAGFWV+MS-UIGothic"/>
              </a:rPr>
              <a:t>持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续质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量改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615439" y="426710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249409" y="426710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提高患者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满</a:t>
            </a:r>
            <a:r>
              <a:rPr sz="2000" spc="23">
                <a:solidFill>
                  <a:srgbClr val="00BEA8"/>
                </a:solidFill>
                <a:latin typeface="VAGFWV+MS-UIGothic"/>
                <a:cs typeface="VAGFWV+MS-UIGothic"/>
              </a:rPr>
              <a:t>意度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团队协</a:t>
            </a: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作与沟通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14425"/>
            <a:ext cx="1150162" cy="13125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55294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UOLSIB+PUWJMW+MicrosoftYaHei-Bold"/>
                <a:cs typeface="UOLSIB+PUWJMW+MicrosoftYaHei-Bold"/>
              </a:rPr>
              <a:t>01</a:t>
            </a:r>
          </a:p>
          <a:p>
            <a:pPr marL="0" marR="0">
              <a:lnSpc>
                <a:spcPts val="2000"/>
              </a:lnSpc>
              <a:spcBef>
                <a:spcPts val="3378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97554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UOLSIB+PUWJMW+MicrosoftYaHei-Bold"/>
                <a:cs typeface="UOLSIB+PUWJM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2610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UOLSIB+PUWJMW+MicrosoftYaHei-Bold"/>
                <a:cs typeface="UOLSIB+PUWJM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9813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UOLSIB+PUWJMW+MicrosoftYaHei-Bold"/>
                <a:cs typeface="UOLSIB+PUWJMW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110469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UOLSIB+PUWJMW+MicrosoftYaHei-Bold"/>
                <a:cs typeface="UOLSIB+PUWJMW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858135" y="2592609"/>
            <a:ext cx="2178049" cy="10052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明确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团队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成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员</a:t>
            </a:r>
            <a:r>
              <a:rPr sz="2000">
                <a:solidFill>
                  <a:srgbClr val="00BEA8"/>
                </a:solidFill>
                <a:latin typeface="VAGFWV+MS-UIGothic"/>
                <a:cs typeface="VAGFWV+MS-UIGothic"/>
              </a:rPr>
              <a:t>的</a:t>
            </a:r>
          </a:p>
          <a:p>
            <a:pPr marL="0" marR="0">
              <a:lnSpc>
                <a:spcPts val="2000"/>
              </a:lnSpc>
              <a:spcBef>
                <a:spcPts val="914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角色与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145404" y="259260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有效沟通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413625" y="259260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协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作解决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652000" y="259260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团队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建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设</a:t>
            </a:r>
            <a:r>
              <a:rPr sz="2000" spc="25">
                <a:solidFill>
                  <a:srgbClr val="00BEA8"/>
                </a:solidFill>
                <a:latin typeface="VAGFWV+MS-UIGothic"/>
                <a:cs typeface="VAGFWV+MS-UIGothic"/>
              </a:rPr>
              <a:t>与培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19375" y="3331183"/>
            <a:ext cx="8609647" cy="23536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50"/>
              </a:lnSpc>
              <a:spcBef>
                <a:spcPct val="0"/>
              </a:spcBef>
              <a:spcAft>
                <a:spcPct val="0"/>
              </a:spcAft>
            </a:pPr>
            <a:r>
              <a:rPr sz="6550" spc="-1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6550">
                <a:solidFill>
                  <a:srgbClr val="FFFFFF"/>
                </a:solidFill>
                <a:latin typeface="VAGFWV+MS-UIGothic"/>
                <a:cs typeface="VAGFWV+MS-UIGothic"/>
              </a:rPr>
              <a:t>任制整体</a:t>
            </a:r>
            <a:r>
              <a:rPr sz="65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6550">
                <a:solidFill>
                  <a:srgbClr val="FFFFFF"/>
                </a:solidFill>
                <a:latin typeface="VAGFWV+MS-UIGothic"/>
                <a:cs typeface="VAGFWV+MS-UIGothic"/>
              </a:rPr>
              <a:t>理的</a:t>
            </a:r>
            <a:r>
              <a:rPr sz="6550">
                <a:solidFill>
                  <a:srgbClr val="FFFFFF"/>
                </a:solidFill>
                <a:latin typeface="SimSun"/>
                <a:cs typeface="SimSun"/>
              </a:rPr>
              <a:t>实</a:t>
            </a:r>
          </a:p>
          <a:p>
            <a:pPr marL="260350" marR="0">
              <a:lnSpc>
                <a:spcPts val="4072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FFF"/>
                </a:solidFill>
                <a:latin typeface="VAGFWV+MS-UIGothic"/>
                <a:cs typeface="VAGFWV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5780" y="3413156"/>
            <a:ext cx="3201987" cy="3558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0003"/>
              </a:lnSpc>
              <a:spcBef>
                <a:spcPct val="0"/>
              </a:spcBef>
              <a:spcAft>
                <a:spcPct val="0"/>
              </a:spcAft>
            </a:pPr>
            <a:r>
              <a:rPr sz="9600">
                <a:solidFill>
                  <a:srgbClr val="00BEA8"/>
                </a:solidFill>
                <a:latin typeface="UOLSIB+PUWJMW+MicrosoftYaHei-Bold"/>
                <a:cs typeface="UOLSIB+PUWJMW+MicrosoftYaHei-Bold"/>
              </a:rPr>
              <a:t>03</a:t>
            </a:r>
          </a:p>
          <a:p>
            <a:pPr marL="0" marR="0">
              <a:lnSpc>
                <a:spcPts val="6550"/>
              </a:lnSpc>
              <a:spcBef>
                <a:spcPts val="344"/>
              </a:spcBef>
              <a:spcAft>
                <a:spcPct val="0"/>
              </a:spcAft>
            </a:pPr>
            <a:r>
              <a:rPr sz="6550">
                <a:solidFill>
                  <a:srgbClr val="FFFFFF"/>
                </a:solidFill>
                <a:latin typeface="VAGFWV+MS-UIGothic"/>
                <a:cs typeface="VAGFWV+MS-UIGothic"/>
              </a:rPr>
              <a:t>施方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理人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的培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与教育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AGFWV+MS-UIGothic"/>
                <a:cs typeface="VAGFWV+MS-UIGothic"/>
              </a:rPr>
              <a:t>培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训</a:t>
            </a:r>
            <a:r>
              <a:rPr sz="2300" spc="25">
                <a:solidFill>
                  <a:srgbClr val="00BEA8"/>
                </a:solidFill>
                <a:latin typeface="VAGFWV+MS-UIGothic"/>
                <a:cs typeface="VAGFWV+MS-UIGothic"/>
              </a:rPr>
              <a:t>目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AGFWV+MS-UIGothic"/>
                <a:cs typeface="VAGFWV+MS-UIGothic"/>
              </a:rPr>
              <a:t>培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训</a:t>
            </a:r>
            <a:r>
              <a:rPr sz="2300" spc="25">
                <a:solidFill>
                  <a:srgbClr val="00BEA8"/>
                </a:solidFill>
                <a:latin typeface="VAGFWV+MS-UIGothic"/>
                <a:cs typeface="VAGFWV+MS-UIGothic"/>
              </a:rPr>
              <a:t>内容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AGFWV+MS-UIGothic"/>
                <a:cs typeface="VAGFWV+MS-UIGothic"/>
              </a:rPr>
              <a:t>教育形式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AGFWV+MS-UIGothic"/>
                <a:cs typeface="VAGFWV+MS-UIGothic"/>
              </a:rPr>
              <a:t>患者信息的收集与整理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AGFWV+MS-UIGothic"/>
                <a:cs typeface="VAGFWV+MS-UIGothic"/>
              </a:rPr>
              <a:t>信息整理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AGFWV+MS-UIGothic"/>
                <a:cs typeface="VAGFWV+MS-UIGothic"/>
              </a:rPr>
              <a:t>信息收集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AGFWV+MS-UIGothic"/>
                <a:cs typeface="VAGFWV+MS-UIGothic"/>
              </a:rPr>
              <a:t>信息保密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https://d.book118.com/215040234024011111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LBRDFM+WGKUTA+ArialMT</vt:lpstr>
      <vt:lpstr>Times New Roman</vt:lpstr>
      <vt:lpstr>SimSun</vt:lpstr>
      <vt:lpstr>VAGFWV+MS-UIGothic</vt:lpstr>
      <vt:lpstr>UOLSIB+PUWJMW+MicrosoftYaHei-Bold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2024-09-16T19:13:48.962</cp:lastPrinted>
  <dcterms:created xsi:type="dcterms:W3CDTF">2024-09-16T11:13:48Z</dcterms:created>
  <dcterms:modified xsi:type="dcterms:W3CDTF">2024-09-16T11:13:50Z</dcterms:modified>
</cp:coreProperties>
</file>