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50EF13A-1E5A-4506-AFD3-FDB7C6AC4EC3}"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4" name="PlaceHolder 1"/>
          <p:cNvSpPr>
            <a:spLocks noGrp="1"/>
          </p:cNvSpPr>
          <p:nvPr>
            <p:ph type="sldImg"/>
          </p:nvPr>
        </p:nvSpPr>
        <p:spPr>
          <a:xfrm>
            <a:off x="685800" y="1143000"/>
            <a:ext cx="5486040" cy="3085920"/>
          </a:xfrm>
          <a:prstGeom prst="rect">
            <a:avLst/>
          </a:prstGeom>
          <a:ln w="0">
            <a:noFill/>
          </a:ln>
        </p:spPr>
      </p:sp>
      <p:sp>
        <p:nvSpPr>
          <p:cNvPr id="35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7" name="PlaceHolder 1"/>
          <p:cNvSpPr>
            <a:spLocks noGrp="1"/>
          </p:cNvSpPr>
          <p:nvPr>
            <p:ph type="sldImg"/>
          </p:nvPr>
        </p:nvSpPr>
        <p:spPr>
          <a:xfrm>
            <a:off x="685800" y="1143000"/>
            <a:ext cx="5486040" cy="3085920"/>
          </a:xfrm>
          <a:prstGeom prst="rect">
            <a:avLst/>
          </a:prstGeom>
          <a:ln w="0">
            <a:noFill/>
          </a:ln>
        </p:spPr>
      </p:sp>
      <p:sp>
        <p:nvSpPr>
          <p:cNvPr id="35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0" name="PlaceHolder 1"/>
          <p:cNvSpPr>
            <a:spLocks noGrp="1"/>
          </p:cNvSpPr>
          <p:nvPr>
            <p:ph type="sldImg"/>
          </p:nvPr>
        </p:nvSpPr>
        <p:spPr>
          <a:xfrm>
            <a:off x="685800" y="1143000"/>
            <a:ext cx="5486040" cy="3085920"/>
          </a:xfrm>
          <a:prstGeom prst="rect">
            <a:avLst/>
          </a:prstGeom>
          <a:ln w="0">
            <a:noFill/>
          </a:ln>
        </p:spPr>
      </p:sp>
      <p:sp>
        <p:nvSpPr>
          <p:cNvPr id="36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3" name="PlaceHolder 1"/>
          <p:cNvSpPr>
            <a:spLocks noGrp="1"/>
          </p:cNvSpPr>
          <p:nvPr>
            <p:ph type="sldImg"/>
          </p:nvPr>
        </p:nvSpPr>
        <p:spPr>
          <a:xfrm>
            <a:off x="685800" y="1143000"/>
            <a:ext cx="5486040" cy="3085920"/>
          </a:xfrm>
          <a:prstGeom prst="rect">
            <a:avLst/>
          </a:prstGeom>
          <a:ln w="0">
            <a:noFill/>
          </a:ln>
        </p:spPr>
      </p:sp>
      <p:sp>
        <p:nvSpPr>
          <p:cNvPr id="36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6" name="PlaceHolder 1"/>
          <p:cNvSpPr>
            <a:spLocks noGrp="1"/>
          </p:cNvSpPr>
          <p:nvPr>
            <p:ph type="sldImg"/>
          </p:nvPr>
        </p:nvSpPr>
        <p:spPr>
          <a:xfrm>
            <a:off x="685800" y="1143000"/>
            <a:ext cx="5486040" cy="3085920"/>
          </a:xfrm>
          <a:prstGeom prst="rect">
            <a:avLst/>
          </a:prstGeom>
          <a:ln w="0">
            <a:noFill/>
          </a:ln>
        </p:spPr>
      </p:sp>
      <p:sp>
        <p:nvSpPr>
          <p:cNvPr id="36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 name="PlaceHolder 1"/>
          <p:cNvSpPr>
            <a:spLocks noGrp="1"/>
          </p:cNvSpPr>
          <p:nvPr>
            <p:ph type="sldImg"/>
          </p:nvPr>
        </p:nvSpPr>
        <p:spPr>
          <a:xfrm>
            <a:off x="685800" y="1143000"/>
            <a:ext cx="5486040" cy="3085920"/>
          </a:xfrm>
          <a:prstGeom prst="rect">
            <a:avLst/>
          </a:prstGeom>
          <a:ln w="0">
            <a:noFill/>
          </a:ln>
        </p:spPr>
      </p:sp>
      <p:sp>
        <p:nvSpPr>
          <p:cNvPr id="37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2" name="PlaceHolder 1"/>
          <p:cNvSpPr>
            <a:spLocks noGrp="1"/>
          </p:cNvSpPr>
          <p:nvPr>
            <p:ph type="sldImg"/>
          </p:nvPr>
        </p:nvSpPr>
        <p:spPr>
          <a:xfrm>
            <a:off x="685800" y="1143000"/>
            <a:ext cx="5486040" cy="3085920"/>
          </a:xfrm>
          <a:prstGeom prst="rect">
            <a:avLst/>
          </a:prstGeom>
          <a:ln w="0">
            <a:noFill/>
          </a:ln>
        </p:spPr>
      </p:sp>
      <p:sp>
        <p:nvSpPr>
          <p:cNvPr id="373"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4"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B315F5-C004-4C95-9BE3-A3D7D82B61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396707-1D72-45FD-9C69-E6D62E675B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5A79E27-7DA5-4BC2-84DE-655145C760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5636BC4-CA32-40A3-809B-2B2F7BBE02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B92601-7261-47EB-9D05-53CD1145B08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CFD3A5-BF30-4E94-8774-02AD100D31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28425E-B6D5-4537-9B2D-498AF6D475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61F55D-58B6-4556-8EEA-F689C2EED6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E49EE1-E84A-4D21-AA45-57192AB049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B48A4F-94E8-4E12-87C3-B666DCBC2F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640D14-94AD-4935-A4D6-D12C43407F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807A5BC-6F6B-4F79-A1EC-4D8E56E186C7}"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A4755F79-15E5-4D56-9812-75521C3945B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5041122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礼仪培训的实用性与必要性</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礼仪在职场的应用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礼仪在社交场合的应用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礼仪训练的实际操作</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礼仪培训的效果评估</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礼仪培训的定义</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礼仪培训是指通过专业机构或个人提供的培训课程，帮助人们掌握和运用正确的社交礼仪和职场礼仪，提升个人形象和职业素养。在当今社会，礼仪培训具有重要意义。</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礼仪培训的历史</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礼仪文化源远流长</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古代礼仪</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礼仪传统的演变</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演变发展</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礼仪培训的现状</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现代社会</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礼仪培训的重要性</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自信是成功的基石</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建立自信</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良好的人脉关系至关重要</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促进社交关系发展</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形象决定成败</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提升形象</a:t>
            </a:r>
            <a:endParaRPr lang="en-US" sz="3000" b="0" strike="noStrike" spc="-1">
              <a:solidFill>
                <a:srgbClr val="000000"/>
              </a:solidFill>
              <a:latin typeface="Arial"/>
            </a:endParaRPr>
          </a:p>
        </p:txBody>
      </p:sp>
      <p:sp>
        <p:nvSpPr>
          <p:cNvPr id="10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礼仪培训的实用性</a:t>
            </a:r>
            <a:endParaRPr lang="en-US" sz="3600" b="0" strike="noStrike" spc="-1">
              <a:solidFill>
                <a:schemeClr val="dk1"/>
              </a:solidFill>
              <a:latin typeface="Arial"/>
            </a:endParaRPr>
          </a:p>
        </p:txBody>
      </p:sp>
      <p:sp>
        <p:nvSpPr>
          <p:cNvPr id="10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工作场合的仪态举止</a:t>
            </a:r>
            <a:endParaRPr lang="en-US" sz="1500" b="0" strike="noStrike" spc="-1">
              <a:solidFill>
                <a:srgbClr val="000000"/>
              </a:solidFill>
              <a:latin typeface="Arial"/>
            </a:endParaRPr>
          </a:p>
        </p:txBody>
      </p:sp>
      <p:sp>
        <p:nvSpPr>
          <p:cNvPr id="10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职场礼仪</a:t>
            </a:r>
            <a:endParaRPr lang="en-US" sz="2200" b="0" strike="noStrike" spc="-1">
              <a:solidFill>
                <a:srgbClr val="000000"/>
              </a:solidFill>
              <a:latin typeface="Arial"/>
            </a:endParaRPr>
          </a:p>
        </p:txBody>
      </p:sp>
      <p:sp>
        <p:nvSpPr>
          <p:cNvPr id="10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人际交往的规范</a:t>
            </a:r>
            <a:endParaRPr lang="en-US" sz="1500" b="0" strike="noStrike" spc="-1">
              <a:solidFill>
                <a:srgbClr val="000000"/>
              </a:solidFill>
              <a:latin typeface="Arial"/>
            </a:endParaRPr>
          </a:p>
        </p:txBody>
      </p:sp>
      <p:sp>
        <p:nvSpPr>
          <p:cNvPr id="10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社交礼仪</a:t>
            </a:r>
            <a:endParaRPr lang="en-US" sz="2200" b="0" strike="noStrike" spc="-1">
              <a:solidFill>
                <a:srgbClr val="000000"/>
              </a:solidFill>
              <a:latin typeface="Arial"/>
            </a:endParaRPr>
          </a:p>
        </p:txBody>
      </p:sp>
      <p:sp>
        <p:nvSpPr>
          <p:cNvPr id="10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跨文化交流的技巧</a:t>
            </a:r>
            <a:endParaRPr lang="en-US" sz="1500" b="0" strike="noStrike" spc="-1">
              <a:solidFill>
                <a:srgbClr val="000000"/>
              </a:solidFill>
              <a:latin typeface="Arial"/>
            </a:endParaRPr>
          </a:p>
        </p:txBody>
      </p:sp>
      <p:sp>
        <p:nvSpPr>
          <p:cNvPr id="10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国际礼仪</a:t>
            </a:r>
            <a:endParaRPr lang="en-US" sz="2200" b="0" strike="noStrike" spc="-1">
              <a:solidFill>
                <a:srgbClr val="000000"/>
              </a:solidFill>
              <a:latin typeface="Arial"/>
            </a:endParaRPr>
          </a:p>
        </p:txBody>
      </p:sp>
      <p:sp>
        <p:nvSpPr>
          <p:cNvPr id="11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礼仪培训的影响</a:t>
            </a:r>
            <a:endParaRPr lang="en-US" sz="3600" b="0" strike="noStrike" spc="-1">
              <a:solidFill>
                <a:schemeClr val="dk1"/>
              </a:solidFill>
              <a:latin typeface="Arial"/>
            </a:endParaRPr>
          </a:p>
        </p:txBody>
      </p:sp>
      <p:sp>
        <p:nvSpPr>
          <p:cNvPr id="11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礼仪培训的影响不仅局限于个人水平的提升，也涉及到企业形象的树立以及社会风气的改善。通过培训，人们能够更好地适应社会环境，提高自身的综合素质，对整个社会的发展起到积极作用。</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礼仪在职场的应用</a:t>
            </a:r>
            <a:endParaRPr lang="en-US" sz="3600" b="0" strike="noStrike" spc="-1">
              <a:solidFill>
                <a:schemeClr val="dk1"/>
              </a:solidFill>
              <a:latin typeface="Arial"/>
            </a:endParaRPr>
          </a:p>
        </p:txBody>
      </p:sp>
      <p:sp>
        <p:nvSpPr>
          <p:cNvPr id="11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职场着装礼仪</a:t>
            </a:r>
            <a:endParaRPr lang="en-US" sz="3600" b="0" strike="noStrike" spc="-1">
              <a:solidFill>
                <a:schemeClr val="dk1"/>
              </a:solidFill>
              <a:latin typeface="Arial"/>
            </a:endParaRPr>
          </a:p>
        </p:txBody>
      </p:sp>
      <p:sp>
        <p:nvSpPr>
          <p:cNvPr id="11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在职场中，穿着整洁得体的职业装非常重要。这不仅展现个人形象，更体现出对工作的尊重和专业态度。适当的着装可以帮助建立自信，提升职业形象，给人留下良好的印象。</a:t>
            </a:r>
            <a:endParaRPr lang="en-US" sz="2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商务沟通礼仪</a:t>
            </a:r>
            <a:endParaRPr lang="en-US" sz="3600" b="0" strike="noStrike" spc="-1">
              <a:solidFill>
                <a:schemeClr val="dk1"/>
              </a:solidFill>
              <a:latin typeface="Arial"/>
            </a:endParaRPr>
          </a:p>
        </p:txBody>
      </p:sp>
      <p:sp>
        <p:nvSpPr>
          <p:cNvPr id="12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遵循商务礼仪</a:t>
            </a:r>
            <a:endParaRPr lang="en-US" sz="1500" b="0" strike="noStrike" spc="-1">
              <a:solidFill>
                <a:srgbClr val="000000"/>
              </a:solidFill>
              <a:latin typeface="Arial"/>
            </a:endParaRPr>
          </a:p>
        </p:txBody>
      </p:sp>
      <p:sp>
        <p:nvSpPr>
          <p:cNvPr id="12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言谈举止</a:t>
            </a:r>
            <a:endParaRPr lang="en-US" sz="2200" b="0" strike="noStrike" spc="-1">
              <a:solidFill>
                <a:srgbClr val="000000"/>
              </a:solidFill>
              <a:latin typeface="Arial"/>
            </a:endParaRPr>
          </a:p>
        </p:txBody>
      </p:sp>
      <p:sp>
        <p:nvSpPr>
          <p:cNvPr id="12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注意礼貌用语</a:t>
            </a:r>
            <a:endParaRPr lang="en-US" sz="1500" b="0" strike="noStrike" spc="-1">
              <a:solidFill>
                <a:srgbClr val="000000"/>
              </a:solidFill>
              <a:latin typeface="Arial"/>
            </a:endParaRPr>
          </a:p>
        </p:txBody>
      </p:sp>
      <p:sp>
        <p:nvSpPr>
          <p:cNvPr id="12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邮件沟通</a:t>
            </a:r>
            <a:endParaRPr lang="en-US" sz="2200" b="0" strike="noStrike" spc="-1">
              <a:solidFill>
                <a:srgbClr val="000000"/>
              </a:solidFill>
              <a:latin typeface="Arial"/>
            </a:endParaRPr>
          </a:p>
        </p:txBody>
      </p:sp>
      <p:sp>
        <p:nvSpPr>
          <p:cNvPr id="12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留言礼仪</a:t>
            </a:r>
            <a:endParaRPr lang="en-US" sz="1500" b="0" strike="noStrike" spc="-1">
              <a:solidFill>
                <a:srgbClr val="000000"/>
              </a:solidFill>
              <a:latin typeface="Arial"/>
            </a:endParaRPr>
          </a:p>
        </p:txBody>
      </p:sp>
      <p:sp>
        <p:nvSpPr>
          <p:cNvPr id="12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电话沟通</a:t>
            </a:r>
            <a:endParaRPr lang="en-US" sz="2200" b="0" strike="noStrike" spc="-1">
              <a:solidFill>
                <a:srgbClr val="000000"/>
              </a:solidFill>
              <a:latin typeface="Arial"/>
            </a:endParaRPr>
          </a:p>
        </p:txBody>
      </p:sp>
      <p:sp>
        <p:nvSpPr>
          <p:cNvPr id="12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会议礼仪</a:t>
            </a:r>
            <a:endParaRPr lang="en-US" sz="3600" b="0" strike="noStrike" spc="-1">
              <a:solidFill>
                <a:schemeClr val="dk1"/>
              </a:solidFill>
              <a:latin typeface="Arial"/>
            </a:endParaRPr>
          </a:p>
        </p:txBody>
      </p:sp>
      <p:sp>
        <p:nvSpPr>
          <p:cNvPr id="12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避免耽误他人时间</a:t>
            </a:r>
            <a:endParaRPr lang="en-US" sz="2000" b="0" strike="noStrike" spc="-1">
              <a:solidFill>
                <a:srgbClr val="000000"/>
              </a:solidFill>
              <a:latin typeface="Arial"/>
            </a:endParaRPr>
          </a:p>
        </p:txBody>
      </p:sp>
      <p:sp>
        <p:nvSpPr>
          <p:cNvPr id="13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准时参加会议</a:t>
            </a:r>
            <a:endParaRPr lang="en-US" sz="3000" b="0" strike="noStrike" spc="-1">
              <a:solidFill>
                <a:srgbClr val="000000"/>
              </a:solidFill>
              <a:latin typeface="Arial"/>
            </a:endParaRPr>
          </a:p>
        </p:txBody>
      </p:sp>
      <p:sp>
        <p:nvSpPr>
          <p:cNvPr id="13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尊重他人观点</a:t>
            </a:r>
            <a:endParaRPr lang="en-US" sz="2000" b="0" strike="noStrike" spc="-1">
              <a:solidFill>
                <a:srgbClr val="000000"/>
              </a:solidFill>
              <a:latin typeface="Arial"/>
            </a:endParaRPr>
          </a:p>
        </p:txBody>
      </p:sp>
      <p:sp>
        <p:nvSpPr>
          <p:cNvPr id="13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恰当表达意见</a:t>
            </a:r>
            <a:endParaRPr lang="en-US" sz="3000" b="0" strike="noStrike" spc="-1">
              <a:solidFill>
                <a:srgbClr val="000000"/>
              </a:solidFill>
              <a:latin typeface="Arial"/>
            </a:endParaRPr>
          </a:p>
        </p:txBody>
      </p:sp>
      <p:sp>
        <p:nvSpPr>
          <p:cNvPr id="13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不打断他人发言</a:t>
            </a:r>
            <a:endParaRPr lang="en-US" sz="2000" b="0" strike="noStrike" spc="-1">
              <a:solidFill>
                <a:srgbClr val="000000"/>
              </a:solidFill>
              <a:latin typeface="Arial"/>
            </a:endParaRPr>
          </a:p>
        </p:txBody>
      </p:sp>
      <p:sp>
        <p:nvSpPr>
          <p:cNvPr id="13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遵守议事规则</a:t>
            </a:r>
            <a:endParaRPr lang="en-US" sz="3000" b="0" strike="noStrike" spc="-1">
              <a:solidFill>
                <a:srgbClr val="000000"/>
              </a:solidFill>
              <a:latin typeface="Arial"/>
            </a:endParaRPr>
          </a:p>
        </p:txBody>
      </p:sp>
      <p:sp>
        <p:nvSpPr>
          <p:cNvPr id="137"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言行举止</a:t>
            </a:r>
            <a:endParaRPr lang="en-US" sz="2200" b="0" strike="noStrike" spc="-1">
              <a:solidFill>
                <a:srgbClr val="000000"/>
              </a:solidFill>
              <a:latin typeface="Arial"/>
            </a:endParaRPr>
          </a:p>
        </p:txBody>
      </p:sp>
      <p:sp>
        <p:nvSpPr>
          <p:cNvPr id="14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尊重他人</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礼貌用语</a:t>
            </a:r>
            <a:endParaRPr lang="en-US" sz="1500" b="0" strike="noStrike" spc="-1">
              <a:solidFill>
                <a:srgbClr val="000000"/>
              </a:solidFill>
              <a:latin typeface="Arial"/>
            </a:endParaRPr>
          </a:p>
        </p:txBody>
      </p:sp>
      <p:sp>
        <p:nvSpPr>
          <p:cNvPr id="14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沟通技巧</a:t>
            </a:r>
            <a:endParaRPr lang="en-US" sz="2200" b="0" strike="noStrike" spc="-1">
              <a:solidFill>
                <a:srgbClr val="000000"/>
              </a:solidFill>
              <a:latin typeface="Arial"/>
            </a:endParaRPr>
          </a:p>
        </p:txBody>
      </p:sp>
      <p:sp>
        <p:nvSpPr>
          <p:cNvPr id="14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有效表达</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倾听他人</a:t>
            </a:r>
            <a:endParaRPr lang="en-US" sz="1500" b="0" strike="noStrike" spc="-1">
              <a:solidFill>
                <a:srgbClr val="000000"/>
              </a:solidFill>
              <a:latin typeface="Arial"/>
            </a:endParaRPr>
          </a:p>
        </p:txBody>
      </p:sp>
      <p:sp>
        <p:nvSpPr>
          <p:cNvPr id="14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会议参与</a:t>
            </a:r>
            <a:endParaRPr lang="en-US" sz="2200" b="0" strike="noStrike" spc="-1">
              <a:solidFill>
                <a:srgbClr val="000000"/>
              </a:solidFill>
              <a:latin typeface="Arial"/>
            </a:endParaRPr>
          </a:p>
        </p:txBody>
      </p:sp>
      <p:sp>
        <p:nvSpPr>
          <p:cNvPr id="14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积极参与</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遵守规则</a:t>
            </a:r>
            <a:endParaRPr lang="en-US" sz="1500" b="0" strike="noStrike" spc="-1">
              <a:solidFill>
                <a:srgbClr val="000000"/>
              </a:solidFill>
              <a:latin typeface="Arial"/>
            </a:endParaRPr>
          </a:p>
        </p:txBody>
      </p:sp>
      <p:sp>
        <p:nvSpPr>
          <p:cNvPr id="14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职场礼仪总结</a:t>
            </a:r>
            <a:endParaRPr lang="en-US" sz="3600" b="0" strike="noStrike" spc="-1">
              <a:solidFill>
                <a:schemeClr val="dk1"/>
              </a:solidFill>
              <a:latin typeface="Arial"/>
            </a:endParaRPr>
          </a:p>
        </p:txBody>
      </p:sp>
      <p:sp>
        <p:nvSpPr>
          <p:cNvPr id="14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外表形象</a:t>
            </a:r>
            <a:endParaRPr lang="en-US" sz="2200" b="0" strike="noStrike" spc="-1">
              <a:solidFill>
                <a:srgbClr val="000000"/>
              </a:solidFill>
              <a:latin typeface="Arial"/>
            </a:endParaRPr>
          </a:p>
        </p:txBody>
      </p:sp>
      <p:sp>
        <p:nvSpPr>
          <p:cNvPr id="15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穿着整洁得体</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注意仪表仪容</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职场礼仪重要性</a:t>
            </a:r>
            <a:endParaRPr lang="en-US" sz="3500" b="0" strike="noStrike" spc="-1">
              <a:solidFill>
                <a:srgbClr val="000000"/>
              </a:solidFill>
              <a:latin typeface="Arial"/>
            </a:endParaRPr>
          </a:p>
        </p:txBody>
      </p:sp>
      <p:sp>
        <p:nvSpPr>
          <p:cNvPr id="15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礼仪在职场中扮演着重要的角色。遵循职场礼仪不仅能够展现自己的专业形象，增强团队协作能力，还能够提高个人的工作效率和职业发展机会。</a:t>
            </a:r>
            <a:endParaRPr lang="en-US" sz="2500" b="0" strike="noStrike" spc="-1">
              <a:solidFill>
                <a:srgbClr val="000000"/>
              </a:solidFill>
              <a:latin typeface="Arial"/>
            </a:endParaRPr>
          </a:p>
        </p:txBody>
      </p:sp>
      <p:sp>
        <p:nvSpPr>
          <p:cNvPr id="15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礼仪在社交场合的应用</a:t>
            </a:r>
            <a:endParaRPr lang="en-US" sz="3600" b="0" strike="noStrike" spc="-1">
              <a:solidFill>
                <a:schemeClr val="dk1"/>
              </a:solidFill>
              <a:latin typeface="Arial"/>
            </a:endParaRPr>
          </a:p>
        </p:txBody>
      </p:sp>
      <p:sp>
        <p:nvSpPr>
          <p:cNvPr id="15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社交活动礼仪</a:t>
            </a:r>
            <a:endParaRPr lang="en-US" sz="3500" b="0" strike="noStrike" spc="-1">
              <a:solidFill>
                <a:srgbClr val="000000"/>
              </a:solidFill>
              <a:latin typeface="Arial"/>
            </a:endParaRPr>
          </a:p>
        </p:txBody>
      </p:sp>
      <p:sp>
        <p:nvSpPr>
          <p:cNvPr id="16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社交活动礼仪包括宴会礼仪、交往礼仪等，对于拓展社交圈子、建立良好人际关系至关重要。在社交活动中，遵循礼仪规范能够让人感受到尊重和友善，有助于增进人与人之间的亲近感。</a:t>
            </a:r>
            <a:endParaRPr lang="en-US" sz="2500" b="0" strike="noStrike" spc="-1">
              <a:solidFill>
                <a:srgbClr val="000000"/>
              </a:solidFill>
              <a:latin typeface="Arial"/>
            </a:endParaRPr>
          </a:p>
        </p:txBody>
      </p:sp>
      <p:sp>
        <p:nvSpPr>
          <p:cNvPr id="16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社交网络礼仪</a:t>
            </a:r>
            <a:endParaRPr lang="en-US" sz="3600" b="0" strike="noStrike" spc="-1">
              <a:solidFill>
                <a:schemeClr val="dk1"/>
              </a:solidFill>
              <a:latin typeface="Arial"/>
            </a:endParaRPr>
          </a:p>
        </p:txBody>
      </p:sp>
      <p:sp>
        <p:nvSpPr>
          <p:cNvPr id="16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在网络上尊重他人，遵守各个平台的使用规定</a:t>
            </a:r>
            <a:endParaRPr lang="en-US" sz="1500" b="0" strike="noStrike" spc="-1">
              <a:solidFill>
                <a:srgbClr val="000000"/>
              </a:solidFill>
              <a:latin typeface="Arial"/>
            </a:endParaRPr>
          </a:p>
        </p:txBody>
      </p:sp>
      <p:sp>
        <p:nvSpPr>
          <p:cNvPr id="16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遵守规则</a:t>
            </a:r>
            <a:endParaRPr lang="en-US" sz="2200" b="0" strike="noStrike" spc="-1">
              <a:solidFill>
                <a:srgbClr val="000000"/>
              </a:solidFill>
              <a:latin typeface="Arial"/>
            </a:endParaRPr>
          </a:p>
        </p:txBody>
      </p:sp>
      <p:sp>
        <p:nvSpPr>
          <p:cNvPr id="16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不轻信传言，不传播未经证实的消息</a:t>
            </a:r>
            <a:endParaRPr lang="en-US" sz="1500" b="0" strike="noStrike" spc="-1">
              <a:solidFill>
                <a:srgbClr val="000000"/>
              </a:solidFill>
              <a:latin typeface="Arial"/>
            </a:endParaRPr>
          </a:p>
        </p:txBody>
      </p:sp>
      <p:sp>
        <p:nvSpPr>
          <p:cNvPr id="16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不传播谣言</a:t>
            </a:r>
            <a:endParaRPr lang="en-US" sz="2200" b="0" strike="noStrike" spc="-1">
              <a:solidFill>
                <a:srgbClr val="000000"/>
              </a:solidFill>
              <a:latin typeface="Arial"/>
            </a:endParaRPr>
          </a:p>
        </p:txBody>
      </p:sp>
      <p:sp>
        <p:nvSpPr>
          <p:cNvPr id="16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避免使用粗言秽语，保持社交网络的文明环境</a:t>
            </a:r>
            <a:endParaRPr lang="en-US" sz="1500" b="0" strike="noStrike" spc="-1">
              <a:solidFill>
                <a:srgbClr val="000000"/>
              </a:solidFill>
              <a:latin typeface="Arial"/>
            </a:endParaRPr>
          </a:p>
        </p:txBody>
      </p:sp>
      <p:sp>
        <p:nvSpPr>
          <p:cNvPr id="16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文明用语</a:t>
            </a:r>
            <a:endParaRPr lang="en-US" sz="2200" b="0" strike="noStrike" spc="-1">
              <a:solidFill>
                <a:srgbClr val="000000"/>
              </a:solidFill>
              <a:latin typeface="Arial"/>
            </a:endParaRPr>
          </a:p>
        </p:txBody>
      </p:sp>
      <p:sp>
        <p:nvSpPr>
          <p:cNvPr id="16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跨文化礼仪</a:t>
            </a:r>
            <a:endParaRPr lang="en-US" sz="3600" b="0" strike="noStrike" spc="-1">
              <a:solidFill>
                <a:schemeClr val="dk1"/>
              </a:solidFill>
              <a:latin typeface="Arial"/>
            </a:endParaRPr>
          </a:p>
        </p:txBody>
      </p:sp>
      <p:sp>
        <p:nvSpPr>
          <p:cNvPr id="17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了解不同文化的习俗与礼仪规范，尊重对方的文化传统</a:t>
            </a:r>
            <a:endParaRPr lang="en-US" sz="1500" b="0" strike="noStrike" spc="-1">
              <a:solidFill>
                <a:srgbClr val="000000"/>
              </a:solidFill>
              <a:latin typeface="Arial"/>
            </a:endParaRPr>
          </a:p>
        </p:txBody>
      </p:sp>
      <p:sp>
        <p:nvSpPr>
          <p:cNvPr id="17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尊重差异</a:t>
            </a:r>
            <a:endParaRPr lang="en-US" sz="2200" b="0" strike="noStrike" spc="-1">
              <a:solidFill>
                <a:srgbClr val="000000"/>
              </a:solidFill>
              <a:latin typeface="Arial"/>
            </a:endParaRPr>
          </a:p>
        </p:txBody>
      </p:sp>
      <p:sp>
        <p:nvSpPr>
          <p:cNvPr id="17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通过了解他人文化礼仪，避免因不了解而产生的误解和冲突</a:t>
            </a:r>
            <a:endParaRPr lang="en-US" sz="1500" b="0" strike="noStrike" spc="-1">
              <a:solidFill>
                <a:srgbClr val="000000"/>
              </a:solidFill>
              <a:latin typeface="Arial"/>
            </a:endParaRPr>
          </a:p>
        </p:txBody>
      </p:sp>
      <p:sp>
        <p:nvSpPr>
          <p:cNvPr id="17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避免误解</a:t>
            </a:r>
            <a:endParaRPr lang="en-US" sz="2200" b="0" strike="noStrike" spc="-1">
              <a:solidFill>
                <a:srgbClr val="000000"/>
              </a:solidFill>
              <a:latin typeface="Arial"/>
            </a:endParaRPr>
          </a:p>
        </p:txBody>
      </p:sp>
      <p:sp>
        <p:nvSpPr>
          <p:cNvPr id="17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遵循对方的文化礼仪可以建立互信基础，促进交流合作</a:t>
            </a:r>
            <a:endParaRPr lang="en-US" sz="1500" b="0" strike="noStrike" spc="-1">
              <a:solidFill>
                <a:srgbClr val="000000"/>
              </a:solidFill>
              <a:latin typeface="Arial"/>
            </a:endParaRPr>
          </a:p>
        </p:txBody>
      </p:sp>
      <p:sp>
        <p:nvSpPr>
          <p:cNvPr id="17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建立互信</a:t>
            </a:r>
            <a:endParaRPr lang="en-US" sz="2200" b="0" strike="noStrike" spc="-1">
              <a:solidFill>
                <a:srgbClr val="000000"/>
              </a:solidFill>
              <a:latin typeface="Arial"/>
            </a:endParaRPr>
          </a:p>
        </p:txBody>
      </p:sp>
      <p:sp>
        <p:nvSpPr>
          <p:cNvPr id="17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社交场合礼仪的重要性</a:t>
            </a:r>
            <a:endParaRPr lang="en-US" sz="3600" b="0" strike="noStrike" spc="-1">
              <a:solidFill>
                <a:schemeClr val="dk1"/>
              </a:solidFill>
              <a:latin typeface="Arial"/>
            </a:endParaRPr>
          </a:p>
        </p:txBody>
      </p:sp>
      <p:sp>
        <p:nvSpPr>
          <p:cNvPr id="1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在社交场合，礼仪是一种令人愉快的行为方式，是人们之间相互尊重、相互理解和相互认可的表现。遵循礼仪能够提升个人的社交能力，建立良好的人际关系，有助于事业和生活的成功。</a:t>
            </a:r>
            <a:endParaRPr lang="en-US" sz="2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社交活动礼仪步骤</a:t>
            </a:r>
            <a:endParaRPr lang="en-US" sz="3600" b="0" strike="noStrike" spc="-1">
              <a:solidFill>
                <a:schemeClr val="dk1"/>
              </a:solidFill>
              <a:latin typeface="Arial"/>
            </a:endParaRPr>
          </a:p>
        </p:txBody>
      </p:sp>
      <p:sp>
        <p:nvSpPr>
          <p:cNvPr id="18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根据场合选择合适的服装，展现自己的个人魅力</a:t>
            </a:r>
            <a:endParaRPr lang="en-US" sz="2000" b="0" strike="noStrike" spc="-1">
              <a:solidFill>
                <a:srgbClr val="000000"/>
              </a:solidFill>
              <a:latin typeface="Arial"/>
            </a:endParaRPr>
          </a:p>
        </p:txBody>
      </p:sp>
      <p:sp>
        <p:nvSpPr>
          <p:cNvPr id="18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着装得体</a:t>
            </a:r>
            <a:endParaRPr lang="en-US" sz="3000" b="0" strike="noStrike" spc="-1">
              <a:solidFill>
                <a:srgbClr val="000000"/>
              </a:solidFill>
              <a:latin typeface="Arial"/>
            </a:endParaRPr>
          </a:p>
        </p:txBody>
      </p:sp>
      <p:sp>
        <p:nvSpPr>
          <p:cNvPr id="18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善于倾听，表达自己，维持良好沟通</a:t>
            </a:r>
            <a:endParaRPr lang="en-US" sz="2000" b="0" strike="noStrike" spc="-1">
              <a:solidFill>
                <a:srgbClr val="000000"/>
              </a:solidFill>
              <a:latin typeface="Arial"/>
            </a:endParaRPr>
          </a:p>
        </p:txBody>
      </p:sp>
      <p:sp>
        <p:nvSpPr>
          <p:cNvPr id="18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交流技巧</a:t>
            </a:r>
            <a:endParaRPr lang="en-US" sz="3000" b="0" strike="noStrike" spc="-1">
              <a:solidFill>
                <a:srgbClr val="000000"/>
              </a:solidFill>
              <a:latin typeface="Arial"/>
            </a:endParaRPr>
          </a:p>
        </p:txBody>
      </p:sp>
      <p:sp>
        <p:nvSpPr>
          <p:cNvPr id="18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注意言行举止，尊重他人，表现礼貌</a:t>
            </a:r>
            <a:endParaRPr lang="en-US" sz="2000" b="0" strike="noStrike" spc="-1">
              <a:solidFill>
                <a:srgbClr val="000000"/>
              </a:solidFill>
              <a:latin typeface="Arial"/>
            </a:endParaRPr>
          </a:p>
        </p:txBody>
      </p:sp>
      <p:sp>
        <p:nvSpPr>
          <p:cNvPr id="19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言谈举止</a:t>
            </a:r>
            <a:endParaRPr lang="en-US" sz="3000" b="0" strike="noStrike" spc="-1">
              <a:solidFill>
                <a:srgbClr val="000000"/>
              </a:solidFill>
              <a:latin typeface="Arial"/>
            </a:endParaRPr>
          </a:p>
        </p:txBody>
      </p:sp>
      <p:sp>
        <p:nvSpPr>
          <p:cNvPr id="191"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缺点</a:t>
            </a:r>
            <a:endParaRPr lang="en-US" sz="2200" b="0" strike="noStrike" spc="-1">
              <a:solidFill>
                <a:srgbClr val="000000"/>
              </a:solidFill>
              <a:latin typeface="Arial"/>
            </a:endParaRPr>
          </a:p>
        </p:txBody>
      </p:sp>
      <p:sp>
        <p:nvSpPr>
          <p:cNvPr id="19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信息真实性难以保证</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存在虚拟身份风险</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难以表达真实情感</a:t>
            </a:r>
            <a:endParaRPr lang="en-US" sz="1500" b="0" strike="noStrike" spc="-1">
              <a:solidFill>
                <a:srgbClr val="000000"/>
              </a:solidFill>
              <a:latin typeface="Arial"/>
            </a:endParaRPr>
          </a:p>
        </p:txBody>
      </p:sp>
      <p:sp>
        <p:nvSpPr>
          <p:cNvPr id="19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建议</a:t>
            </a:r>
            <a:endParaRPr lang="en-US" sz="2200" b="0" strike="noStrike" spc="-1">
              <a:solidFill>
                <a:srgbClr val="000000"/>
              </a:solidFill>
              <a:latin typeface="Arial"/>
            </a:endParaRPr>
          </a:p>
        </p:txBody>
      </p:sp>
      <p:sp>
        <p:nvSpPr>
          <p:cNvPr id="19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谨慎传播信息</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维护个人隐私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尊重他人观点</a:t>
            </a:r>
            <a:endParaRPr lang="en-US" sz="1500" b="0" strike="noStrike" spc="-1">
              <a:solidFill>
                <a:srgbClr val="000000"/>
              </a:solidFill>
              <a:latin typeface="Arial"/>
            </a:endParaRPr>
          </a:p>
        </p:txBody>
      </p:sp>
      <p:sp>
        <p:nvSpPr>
          <p:cNvPr id="19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0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社交网络礼仪对比</a:t>
            </a:r>
            <a:endParaRPr lang="en-US" sz="3600" b="0" strike="noStrike" spc="-1">
              <a:solidFill>
                <a:schemeClr val="dk1"/>
              </a:solidFill>
              <a:latin typeface="Arial"/>
            </a:endParaRPr>
          </a:p>
        </p:txBody>
      </p:sp>
      <p:sp>
        <p:nvSpPr>
          <p:cNvPr id="20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优点</a:t>
            </a:r>
            <a:endParaRPr lang="en-US" sz="2200" b="0" strike="noStrike" spc="-1">
              <a:solidFill>
                <a:srgbClr val="000000"/>
              </a:solidFill>
              <a:latin typeface="Arial"/>
            </a:endParaRPr>
          </a:p>
        </p:txBody>
      </p:sp>
      <p:sp>
        <p:nvSpPr>
          <p:cNvPr id="20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方便快捷的沟通</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扩大社交圈子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分享信息便捷</a:t>
            </a:r>
            <a:endParaRPr lang="en-US" sz="15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跨文化交流礼仪</a:t>
            </a:r>
            <a:endParaRPr lang="en-US" sz="3500" b="0" strike="noStrike" spc="-1">
              <a:solidFill>
                <a:srgbClr val="000000"/>
              </a:solidFill>
              <a:latin typeface="Arial"/>
            </a:endParaRPr>
          </a:p>
        </p:txBody>
      </p:sp>
      <p:sp>
        <p:nvSpPr>
          <p:cNvPr id="20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跨文化交流礼仪指的是在不同文化背景下进行有效沟通的方法和技巧。了解不同文化的礼仪习惯，尊重差异，展现善意和合作态度是跨文化交流的关键。</a:t>
            </a:r>
            <a:endParaRPr lang="en-US" sz="2500" b="0" strike="noStrike" spc="-1">
              <a:solidFill>
                <a:srgbClr val="000000"/>
              </a:solidFill>
              <a:latin typeface="Arial"/>
            </a:endParaRPr>
          </a:p>
        </p:txBody>
      </p:sp>
      <p:sp>
        <p:nvSpPr>
          <p:cNvPr id="20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https://d.book118.com/215041122014011130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142</Paragraphs>
  <Slides>23</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礼仪培训的实用性与必要性</vt:lpstr>
      <vt:lpstr>目录</vt:lpstr>
      <vt:lpstr>第1章 简介</vt:lpstr>
      <vt:lpstr> </vt:lpstr>
      <vt:lpstr>礼仪培训的历史</vt:lpstr>
      <vt:lpstr>礼仪培训的重要性</vt:lpstr>
      <vt:lpstr>礼仪培训的实用性</vt:lpstr>
      <vt:lpstr>礼仪培训的影响</vt:lpstr>
      <vt:lpstr>第2章 礼仪在职场的应用</vt:lpstr>
      <vt:lpstr>职场着装礼仪</vt:lpstr>
      <vt:lpstr>商务沟通礼仪</vt:lpstr>
      <vt:lpstr>会议礼仪</vt:lpstr>
      <vt:lpstr>职场礼仪总结</vt:lpstr>
      <vt:lpstr> </vt:lpstr>
      <vt:lpstr>第3章 礼仪在社交场合的应用</vt:lpstr>
      <vt:lpstr> </vt:lpstr>
      <vt:lpstr>社交网络礼仪</vt:lpstr>
      <vt:lpstr>跨文化礼仪</vt:lpstr>
      <vt:lpstr>社交场合礼仪的重要性</vt:lpstr>
      <vt:lpstr>社交活动礼仪步骤</vt:lpstr>
      <vt:lpstr>社交网络礼仪对比</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2024-09-29T14:58:36.207</cp:lastPrinted>
  <dcterms:created xsi:type="dcterms:W3CDTF">2024-09-29T06:58:36Z</dcterms:created>
  <dcterms:modified xsi:type="dcterms:W3CDTF">2024-09-29T06:58:38Z</dcterms:modified>
</cp:coreProperties>
</file>