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3494B-651A-4666-8001-01BC2DB9A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A7970-F71B-487C-B463-03E5473A6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21597-BC29-45FC-927C-8460137BF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586D8-4FA1-446C-994C-C7B29B02E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06F887-0242-4B78-94BA-1C1F79928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97506F-3A7D-4785-92EC-CA0CA6264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329B2A-3C8B-4985-982F-BD0929D75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17326C-F8FA-45E1-93EB-5798E5387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0DCD7-B27D-4E08-BFB5-88B3BD4DC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E9FFB-E5EC-4D83-805F-8D309630E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99A40-1846-4428-AC59-8CC3A7D8C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26262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26262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779390" y="1754943"/>
            <a:ext cx="638175" cy="638175"/>
          </a:xfrm>
          <a:custGeom>
            <a:rect l="l" t="t" r="r" b="b"/>
            <a:pathLst>
              <a:path w="638175" h="638175">
                <a:moveTo>
                  <a:pt x="319064" y="0"/>
                </a:moveTo>
                <a:close/>
              </a:path>
              <a:path w="638175" h="638175">
                <a:moveTo>
                  <a:pt x="319065" y="638131"/>
                </a:moveTo>
                <a:lnTo>
                  <a:pt x="271915" y="634671"/>
                </a:lnTo>
                <a:lnTo>
                  <a:pt x="226914" y="624622"/>
                </a:lnTo>
                <a:lnTo>
                  <a:pt x="184554" y="608476"/>
                </a:lnTo>
                <a:lnTo>
                  <a:pt x="145330" y="586727"/>
                </a:lnTo>
                <a:lnTo>
                  <a:pt x="109734" y="559869"/>
                </a:lnTo>
                <a:lnTo>
                  <a:pt x="78260" y="528395"/>
                </a:lnTo>
                <a:lnTo>
                  <a:pt x="51402" y="492799"/>
                </a:lnTo>
                <a:lnTo>
                  <a:pt x="29654" y="453575"/>
                </a:lnTo>
                <a:lnTo>
                  <a:pt x="13508" y="411215"/>
                </a:lnTo>
                <a:lnTo>
                  <a:pt x="3459" y="366214"/>
                </a:lnTo>
                <a:lnTo>
                  <a:pt x="0" y="319065"/>
                </a:lnTo>
                <a:lnTo>
                  <a:pt x="3459" y="271916"/>
                </a:lnTo>
                <a:lnTo>
                  <a:pt x="13509" y="226914"/>
                </a:lnTo>
                <a:lnTo>
                  <a:pt x="29654" y="184555"/>
                </a:lnTo>
                <a:lnTo>
                  <a:pt x="51403" y="145330"/>
                </a:lnTo>
                <a:lnTo>
                  <a:pt x="78261" y="109734"/>
                </a:lnTo>
                <a:lnTo>
                  <a:pt x="109735" y="78261"/>
                </a:lnTo>
                <a:lnTo>
                  <a:pt x="145331" y="51403"/>
                </a:lnTo>
                <a:lnTo>
                  <a:pt x="184556" y="29654"/>
                </a:lnTo>
                <a:lnTo>
                  <a:pt x="226915" y="13508"/>
                </a:lnTo>
                <a:lnTo>
                  <a:pt x="271917" y="3459"/>
                </a:lnTo>
                <a:lnTo>
                  <a:pt x="319064" y="0"/>
                </a:lnTo>
                <a:lnTo>
                  <a:pt x="366214" y="3459"/>
                </a:lnTo>
                <a:lnTo>
                  <a:pt x="411215" y="13509"/>
                </a:lnTo>
                <a:lnTo>
                  <a:pt x="453575" y="29654"/>
                </a:lnTo>
                <a:lnTo>
                  <a:pt x="492799" y="51403"/>
                </a:lnTo>
                <a:lnTo>
                  <a:pt x="528395" y="78261"/>
                </a:lnTo>
                <a:lnTo>
                  <a:pt x="559869" y="109735"/>
                </a:lnTo>
                <a:lnTo>
                  <a:pt x="586727" y="145331"/>
                </a:lnTo>
                <a:lnTo>
                  <a:pt x="608475" y="184555"/>
                </a:lnTo>
                <a:lnTo>
                  <a:pt x="624621" y="226915"/>
                </a:lnTo>
                <a:lnTo>
                  <a:pt x="634671" y="271916"/>
                </a:lnTo>
                <a:lnTo>
                  <a:pt x="638130" y="319065"/>
                </a:lnTo>
                <a:lnTo>
                  <a:pt x="634670" y="366214"/>
                </a:lnTo>
                <a:lnTo>
                  <a:pt x="624621" y="411216"/>
                </a:lnTo>
                <a:lnTo>
                  <a:pt x="608475" y="453575"/>
                </a:lnTo>
                <a:lnTo>
                  <a:pt x="586726" y="492800"/>
                </a:lnTo>
                <a:lnTo>
                  <a:pt x="559868" y="528396"/>
                </a:lnTo>
                <a:lnTo>
                  <a:pt x="528395" y="559869"/>
                </a:lnTo>
                <a:lnTo>
                  <a:pt x="492799" y="586727"/>
                </a:lnTo>
                <a:lnTo>
                  <a:pt x="453574" y="608476"/>
                </a:lnTo>
                <a:lnTo>
                  <a:pt x="411214" y="624622"/>
                </a:lnTo>
                <a:lnTo>
                  <a:pt x="366213" y="634671"/>
                </a:lnTo>
                <a:lnTo>
                  <a:pt x="319065" y="638131"/>
                </a:lnTo>
                <a:close/>
              </a:path>
            </a:pathLst>
          </a:custGeom>
          <a:solidFill>
            <a:srgbClr val="262626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914133" y="1889696"/>
            <a:ext cx="368935" cy="368935"/>
          </a:xfrm>
          <a:custGeom>
            <a:rect l="l" t="t" r="r" b="b"/>
            <a:pathLst>
              <a:path w="368934" h="368935">
                <a:moveTo>
                  <a:pt x="368642" y="184315"/>
                </a:moveTo>
                <a:lnTo>
                  <a:pt x="362051" y="135318"/>
                </a:lnTo>
                <a:lnTo>
                  <a:pt x="343471" y="91287"/>
                </a:lnTo>
                <a:lnTo>
                  <a:pt x="314655" y="53987"/>
                </a:lnTo>
                <a:lnTo>
                  <a:pt x="277342" y="25158"/>
                </a:lnTo>
                <a:lnTo>
                  <a:pt x="233311" y="6578"/>
                </a:lnTo>
                <a:lnTo>
                  <a:pt x="184315" y="0"/>
                </a:lnTo>
                <a:lnTo>
                  <a:pt x="135318" y="6578"/>
                </a:lnTo>
                <a:lnTo>
                  <a:pt x="91287" y="25158"/>
                </a:lnTo>
                <a:lnTo>
                  <a:pt x="53987" y="53987"/>
                </a:lnTo>
                <a:lnTo>
                  <a:pt x="25158" y="91287"/>
                </a:lnTo>
                <a:lnTo>
                  <a:pt x="6578" y="135318"/>
                </a:lnTo>
                <a:lnTo>
                  <a:pt x="0" y="184315"/>
                </a:lnTo>
                <a:lnTo>
                  <a:pt x="6578" y="233324"/>
                </a:lnTo>
                <a:lnTo>
                  <a:pt x="25158" y="277342"/>
                </a:lnTo>
                <a:lnTo>
                  <a:pt x="53975" y="314655"/>
                </a:lnTo>
                <a:lnTo>
                  <a:pt x="91287" y="343471"/>
                </a:lnTo>
                <a:lnTo>
                  <a:pt x="135318" y="362051"/>
                </a:lnTo>
                <a:lnTo>
                  <a:pt x="184315" y="368642"/>
                </a:lnTo>
                <a:lnTo>
                  <a:pt x="233311" y="362051"/>
                </a:lnTo>
                <a:lnTo>
                  <a:pt x="277342" y="343471"/>
                </a:lnTo>
                <a:lnTo>
                  <a:pt x="314655" y="314655"/>
                </a:lnTo>
                <a:lnTo>
                  <a:pt x="343471" y="277355"/>
                </a:lnTo>
                <a:lnTo>
                  <a:pt x="362051" y="233324"/>
                </a:lnTo>
                <a:lnTo>
                  <a:pt x="368642" y="184315"/>
                </a:lnTo>
                <a:close/>
              </a:path>
            </a:pathLst>
          </a:custGeom>
          <a:solidFill>
            <a:srgbClr val="26262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 flipH="1">
            <a:off x="1098456" y="2393075"/>
            <a:ext cx="0" cy="873125"/>
          </a:xfrm>
          <a:custGeom>
            <a:rect l="l" t="t" r="r" b="b"/>
            <a:pathLst>
              <a:path h="873125">
                <a:moveTo>
                  <a:pt x="0" y="0"/>
                </a:moveTo>
                <a:lnTo>
                  <a:pt x="0" y="872548"/>
                </a:lnTo>
              </a:path>
            </a:pathLst>
          </a:custGeom>
          <a:ln w="9525">
            <a:solidFill>
              <a:srgbClr val="262626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779390" y="3803199"/>
            <a:ext cx="638175" cy="638175"/>
          </a:xfrm>
          <a:custGeom>
            <a:rect l="l" t="t" r="r" b="b"/>
            <a:pathLst>
              <a:path w="638175" h="638175">
                <a:moveTo>
                  <a:pt x="638130" y="319066"/>
                </a:moveTo>
                <a:lnTo>
                  <a:pt x="0" y="319066"/>
                </a:lnTo>
                <a:lnTo>
                  <a:pt x="3460" y="271916"/>
                </a:lnTo>
                <a:lnTo>
                  <a:pt x="13509" y="226915"/>
                </a:lnTo>
                <a:lnTo>
                  <a:pt x="29655" y="184555"/>
                </a:lnTo>
                <a:lnTo>
                  <a:pt x="51404" y="145330"/>
                </a:lnTo>
                <a:lnTo>
                  <a:pt x="78262" y="109734"/>
                </a:lnTo>
                <a:lnTo>
                  <a:pt x="109736" y="78261"/>
                </a:lnTo>
                <a:lnTo>
                  <a:pt x="145332" y="51403"/>
                </a:lnTo>
                <a:lnTo>
                  <a:pt x="184557" y="29654"/>
                </a:lnTo>
                <a:lnTo>
                  <a:pt x="226917" y="13508"/>
                </a:lnTo>
                <a:lnTo>
                  <a:pt x="271923" y="3459"/>
                </a:lnTo>
                <a:lnTo>
                  <a:pt x="319065" y="0"/>
                </a:lnTo>
                <a:lnTo>
                  <a:pt x="366216" y="3459"/>
                </a:lnTo>
                <a:lnTo>
                  <a:pt x="411216" y="13509"/>
                </a:lnTo>
                <a:lnTo>
                  <a:pt x="453576" y="29655"/>
                </a:lnTo>
                <a:lnTo>
                  <a:pt x="492800" y="51404"/>
                </a:lnTo>
                <a:lnTo>
                  <a:pt x="528396" y="78262"/>
                </a:lnTo>
                <a:lnTo>
                  <a:pt x="559869" y="109735"/>
                </a:lnTo>
                <a:lnTo>
                  <a:pt x="586727" y="145331"/>
                </a:lnTo>
                <a:lnTo>
                  <a:pt x="608476" y="184556"/>
                </a:lnTo>
                <a:lnTo>
                  <a:pt x="624622" y="226915"/>
                </a:lnTo>
                <a:lnTo>
                  <a:pt x="634671" y="271917"/>
                </a:lnTo>
                <a:lnTo>
                  <a:pt x="638130" y="319066"/>
                </a:lnTo>
                <a:close/>
              </a:path>
              <a:path w="638175" h="638175">
                <a:moveTo>
                  <a:pt x="319065" y="638131"/>
                </a:moveTo>
                <a:lnTo>
                  <a:pt x="271916" y="634671"/>
                </a:lnTo>
                <a:lnTo>
                  <a:pt x="226914" y="624622"/>
                </a:lnTo>
                <a:lnTo>
                  <a:pt x="184555" y="608476"/>
                </a:lnTo>
                <a:lnTo>
                  <a:pt x="145330" y="586727"/>
                </a:lnTo>
                <a:lnTo>
                  <a:pt x="109735" y="559869"/>
                </a:lnTo>
                <a:lnTo>
                  <a:pt x="78261" y="528395"/>
                </a:lnTo>
                <a:lnTo>
                  <a:pt x="51403" y="492799"/>
                </a:lnTo>
                <a:lnTo>
                  <a:pt x="29654" y="453575"/>
                </a:lnTo>
                <a:lnTo>
                  <a:pt x="13508" y="411215"/>
                </a:lnTo>
                <a:lnTo>
                  <a:pt x="3459" y="366214"/>
                </a:lnTo>
                <a:lnTo>
                  <a:pt x="0" y="319065"/>
                </a:lnTo>
                <a:lnTo>
                  <a:pt x="638130" y="319066"/>
                </a:lnTo>
                <a:lnTo>
                  <a:pt x="634671" y="366214"/>
                </a:lnTo>
                <a:lnTo>
                  <a:pt x="624621" y="411216"/>
                </a:lnTo>
                <a:lnTo>
                  <a:pt x="608476" y="453575"/>
                </a:lnTo>
                <a:lnTo>
                  <a:pt x="586727" y="492800"/>
                </a:lnTo>
                <a:lnTo>
                  <a:pt x="559869" y="528396"/>
                </a:lnTo>
                <a:lnTo>
                  <a:pt x="528395" y="559869"/>
                </a:lnTo>
                <a:lnTo>
                  <a:pt x="492799" y="586727"/>
                </a:lnTo>
                <a:lnTo>
                  <a:pt x="453574" y="608476"/>
                </a:lnTo>
                <a:lnTo>
                  <a:pt x="411215" y="624622"/>
                </a:lnTo>
                <a:lnTo>
                  <a:pt x="366213" y="634671"/>
                </a:lnTo>
                <a:lnTo>
                  <a:pt x="319065" y="638131"/>
                </a:lnTo>
                <a:close/>
              </a:path>
            </a:pathLst>
          </a:custGeom>
          <a:solidFill>
            <a:srgbClr val="262626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bg object 21"/>
          <p:cNvSpPr/>
          <p:nvPr/>
        </p:nvSpPr>
        <p:spPr>
          <a:xfrm>
            <a:off x="914133" y="3937952"/>
            <a:ext cx="368935" cy="368935"/>
          </a:xfrm>
          <a:custGeom>
            <a:rect l="l" t="t" r="r" b="b"/>
            <a:pathLst>
              <a:path w="368934" h="368935">
                <a:moveTo>
                  <a:pt x="368642" y="184315"/>
                </a:moveTo>
                <a:lnTo>
                  <a:pt x="362051" y="135318"/>
                </a:lnTo>
                <a:lnTo>
                  <a:pt x="343471" y="91287"/>
                </a:lnTo>
                <a:lnTo>
                  <a:pt x="314655" y="53987"/>
                </a:lnTo>
                <a:lnTo>
                  <a:pt x="277342" y="25158"/>
                </a:lnTo>
                <a:lnTo>
                  <a:pt x="233311" y="6578"/>
                </a:lnTo>
                <a:lnTo>
                  <a:pt x="184315" y="0"/>
                </a:lnTo>
                <a:lnTo>
                  <a:pt x="135318" y="6578"/>
                </a:lnTo>
                <a:lnTo>
                  <a:pt x="91287" y="25158"/>
                </a:lnTo>
                <a:lnTo>
                  <a:pt x="53987" y="53987"/>
                </a:lnTo>
                <a:lnTo>
                  <a:pt x="25158" y="91287"/>
                </a:lnTo>
                <a:lnTo>
                  <a:pt x="6578" y="135318"/>
                </a:lnTo>
                <a:lnTo>
                  <a:pt x="0" y="184315"/>
                </a:lnTo>
                <a:lnTo>
                  <a:pt x="6578" y="233324"/>
                </a:lnTo>
                <a:lnTo>
                  <a:pt x="25158" y="277342"/>
                </a:lnTo>
                <a:lnTo>
                  <a:pt x="53975" y="314655"/>
                </a:lnTo>
                <a:lnTo>
                  <a:pt x="91287" y="343471"/>
                </a:lnTo>
                <a:lnTo>
                  <a:pt x="135318" y="362051"/>
                </a:lnTo>
                <a:lnTo>
                  <a:pt x="184315" y="368642"/>
                </a:lnTo>
                <a:lnTo>
                  <a:pt x="233311" y="362051"/>
                </a:lnTo>
                <a:lnTo>
                  <a:pt x="277342" y="343471"/>
                </a:lnTo>
                <a:lnTo>
                  <a:pt x="314655" y="314655"/>
                </a:lnTo>
                <a:lnTo>
                  <a:pt x="343471" y="277355"/>
                </a:lnTo>
                <a:lnTo>
                  <a:pt x="362051" y="233324"/>
                </a:lnTo>
                <a:lnTo>
                  <a:pt x="368642" y="184315"/>
                </a:lnTo>
                <a:close/>
              </a:path>
            </a:pathLst>
          </a:custGeom>
          <a:solidFill>
            <a:srgbClr val="26262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bg object 22"/>
          <p:cNvSpPr/>
          <p:nvPr/>
        </p:nvSpPr>
        <p:spPr>
          <a:xfrm flipH="1">
            <a:off x="1098456" y="4441330"/>
            <a:ext cx="0" cy="873125"/>
          </a:xfrm>
          <a:custGeom>
            <a:rect l="l" t="t" r="r" b="b"/>
            <a:pathLst>
              <a:path h="873125">
                <a:moveTo>
                  <a:pt x="0" y="0"/>
                </a:moveTo>
                <a:lnTo>
                  <a:pt x="0" y="872548"/>
                </a:lnTo>
              </a:path>
            </a:pathLst>
          </a:custGeom>
          <a:ln w="9525">
            <a:solidFill>
              <a:srgbClr val="262626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bg object 23"/>
          <p:cNvSpPr/>
          <p:nvPr/>
        </p:nvSpPr>
        <p:spPr>
          <a:xfrm>
            <a:off x="6360328" y="1754943"/>
            <a:ext cx="638175" cy="638175"/>
          </a:xfrm>
          <a:custGeom>
            <a:rect l="l" t="t" r="r" b="b"/>
            <a:pathLst>
              <a:path w="638175" h="638175">
                <a:moveTo>
                  <a:pt x="319064" y="0"/>
                </a:moveTo>
                <a:close/>
              </a:path>
              <a:path w="638175" h="638175">
                <a:moveTo>
                  <a:pt x="319064" y="638131"/>
                </a:moveTo>
                <a:lnTo>
                  <a:pt x="271914" y="634671"/>
                </a:lnTo>
                <a:lnTo>
                  <a:pt x="226913" y="624622"/>
                </a:lnTo>
                <a:lnTo>
                  <a:pt x="184554" y="608476"/>
                </a:lnTo>
                <a:lnTo>
                  <a:pt x="145329" y="586727"/>
                </a:lnTo>
                <a:lnTo>
                  <a:pt x="109733" y="559869"/>
                </a:lnTo>
                <a:lnTo>
                  <a:pt x="78260" y="528395"/>
                </a:lnTo>
                <a:lnTo>
                  <a:pt x="51402" y="492799"/>
                </a:lnTo>
                <a:lnTo>
                  <a:pt x="29653" y="453575"/>
                </a:lnTo>
                <a:lnTo>
                  <a:pt x="13507" y="411215"/>
                </a:lnTo>
                <a:lnTo>
                  <a:pt x="3457" y="366214"/>
                </a:lnTo>
                <a:lnTo>
                  <a:pt x="0" y="319065"/>
                </a:lnTo>
                <a:lnTo>
                  <a:pt x="3459" y="271916"/>
                </a:lnTo>
                <a:lnTo>
                  <a:pt x="13509" y="226914"/>
                </a:lnTo>
                <a:lnTo>
                  <a:pt x="29654" y="184555"/>
                </a:lnTo>
                <a:lnTo>
                  <a:pt x="51403" y="145330"/>
                </a:lnTo>
                <a:lnTo>
                  <a:pt x="78261" y="109734"/>
                </a:lnTo>
                <a:lnTo>
                  <a:pt x="109735" y="78261"/>
                </a:lnTo>
                <a:lnTo>
                  <a:pt x="145331" y="51403"/>
                </a:lnTo>
                <a:lnTo>
                  <a:pt x="184555" y="29654"/>
                </a:lnTo>
                <a:lnTo>
                  <a:pt x="226915" y="13508"/>
                </a:lnTo>
                <a:lnTo>
                  <a:pt x="271917" y="3459"/>
                </a:lnTo>
                <a:lnTo>
                  <a:pt x="319064" y="0"/>
                </a:lnTo>
                <a:lnTo>
                  <a:pt x="366213" y="3459"/>
                </a:lnTo>
                <a:lnTo>
                  <a:pt x="411215" y="13509"/>
                </a:lnTo>
                <a:lnTo>
                  <a:pt x="453574" y="29654"/>
                </a:lnTo>
                <a:lnTo>
                  <a:pt x="492799" y="51403"/>
                </a:lnTo>
                <a:lnTo>
                  <a:pt x="528395" y="78261"/>
                </a:lnTo>
                <a:lnTo>
                  <a:pt x="559868" y="109735"/>
                </a:lnTo>
                <a:lnTo>
                  <a:pt x="586726" y="145331"/>
                </a:lnTo>
                <a:lnTo>
                  <a:pt x="608475" y="184555"/>
                </a:lnTo>
                <a:lnTo>
                  <a:pt x="624621" y="226915"/>
                </a:lnTo>
                <a:lnTo>
                  <a:pt x="634670" y="271916"/>
                </a:lnTo>
                <a:lnTo>
                  <a:pt x="638129" y="319065"/>
                </a:lnTo>
                <a:lnTo>
                  <a:pt x="634669" y="366214"/>
                </a:lnTo>
                <a:lnTo>
                  <a:pt x="624620" y="411216"/>
                </a:lnTo>
                <a:lnTo>
                  <a:pt x="608474" y="453575"/>
                </a:lnTo>
                <a:lnTo>
                  <a:pt x="586725" y="492800"/>
                </a:lnTo>
                <a:lnTo>
                  <a:pt x="559867" y="528396"/>
                </a:lnTo>
                <a:lnTo>
                  <a:pt x="528394" y="559869"/>
                </a:lnTo>
                <a:lnTo>
                  <a:pt x="492798" y="586727"/>
                </a:lnTo>
                <a:lnTo>
                  <a:pt x="453573" y="608476"/>
                </a:lnTo>
                <a:lnTo>
                  <a:pt x="411214" y="624622"/>
                </a:lnTo>
                <a:lnTo>
                  <a:pt x="366212" y="634671"/>
                </a:lnTo>
                <a:lnTo>
                  <a:pt x="319064" y="638131"/>
                </a:lnTo>
                <a:close/>
              </a:path>
            </a:pathLst>
          </a:custGeom>
          <a:solidFill>
            <a:srgbClr val="262626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bg object 24"/>
          <p:cNvSpPr/>
          <p:nvPr/>
        </p:nvSpPr>
        <p:spPr>
          <a:xfrm>
            <a:off x="6495059" y="1889696"/>
            <a:ext cx="368935" cy="368935"/>
          </a:xfrm>
          <a:custGeom>
            <a:rect l="l" t="t" r="r" b="b"/>
            <a:pathLst>
              <a:path w="368934" h="368935">
                <a:moveTo>
                  <a:pt x="368642" y="184315"/>
                </a:moveTo>
                <a:lnTo>
                  <a:pt x="362064" y="135318"/>
                </a:lnTo>
                <a:lnTo>
                  <a:pt x="343484" y="91287"/>
                </a:lnTo>
                <a:lnTo>
                  <a:pt x="314667" y="53987"/>
                </a:lnTo>
                <a:lnTo>
                  <a:pt x="277355" y="25158"/>
                </a:lnTo>
                <a:lnTo>
                  <a:pt x="233324" y="6578"/>
                </a:lnTo>
                <a:lnTo>
                  <a:pt x="184327" y="0"/>
                </a:lnTo>
                <a:lnTo>
                  <a:pt x="135331" y="6578"/>
                </a:lnTo>
                <a:lnTo>
                  <a:pt x="91300" y="25158"/>
                </a:lnTo>
                <a:lnTo>
                  <a:pt x="53987" y="53987"/>
                </a:lnTo>
                <a:lnTo>
                  <a:pt x="25171" y="91287"/>
                </a:lnTo>
                <a:lnTo>
                  <a:pt x="6591" y="135318"/>
                </a:lnTo>
                <a:lnTo>
                  <a:pt x="12" y="184315"/>
                </a:lnTo>
                <a:lnTo>
                  <a:pt x="6591" y="233324"/>
                </a:lnTo>
                <a:lnTo>
                  <a:pt x="25171" y="277342"/>
                </a:lnTo>
                <a:lnTo>
                  <a:pt x="53987" y="314655"/>
                </a:lnTo>
                <a:lnTo>
                  <a:pt x="91300" y="343471"/>
                </a:lnTo>
                <a:lnTo>
                  <a:pt x="135331" y="362051"/>
                </a:lnTo>
                <a:lnTo>
                  <a:pt x="184327" y="368642"/>
                </a:lnTo>
                <a:lnTo>
                  <a:pt x="233324" y="362051"/>
                </a:lnTo>
                <a:lnTo>
                  <a:pt x="277355" y="343471"/>
                </a:lnTo>
                <a:lnTo>
                  <a:pt x="314655" y="314655"/>
                </a:lnTo>
                <a:lnTo>
                  <a:pt x="343484" y="277355"/>
                </a:lnTo>
                <a:lnTo>
                  <a:pt x="362064" y="233324"/>
                </a:lnTo>
                <a:lnTo>
                  <a:pt x="368642" y="184315"/>
                </a:lnTo>
                <a:close/>
              </a:path>
            </a:pathLst>
          </a:custGeom>
          <a:solidFill>
            <a:srgbClr val="26262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bg object 25"/>
          <p:cNvSpPr/>
          <p:nvPr/>
        </p:nvSpPr>
        <p:spPr>
          <a:xfrm flipH="1">
            <a:off x="6679393" y="2393075"/>
            <a:ext cx="0" cy="873125"/>
          </a:xfrm>
          <a:custGeom>
            <a:rect l="l" t="t" r="r" b="b"/>
            <a:pathLst>
              <a:path h="873125">
                <a:moveTo>
                  <a:pt x="0" y="0"/>
                </a:moveTo>
                <a:lnTo>
                  <a:pt x="0" y="872548"/>
                </a:lnTo>
              </a:path>
            </a:pathLst>
          </a:custGeom>
          <a:ln w="9525">
            <a:solidFill>
              <a:srgbClr val="262626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bg object 26"/>
          <p:cNvSpPr/>
          <p:nvPr/>
        </p:nvSpPr>
        <p:spPr>
          <a:xfrm>
            <a:off x="6360326" y="3803199"/>
            <a:ext cx="638175" cy="638175"/>
          </a:xfrm>
          <a:custGeom>
            <a:rect l="l" t="t" r="r" b="b"/>
            <a:pathLst>
              <a:path w="638175" h="638175">
                <a:moveTo>
                  <a:pt x="638131" y="319066"/>
                </a:moveTo>
                <a:lnTo>
                  <a:pt x="1" y="319066"/>
                </a:lnTo>
                <a:lnTo>
                  <a:pt x="3461" y="271916"/>
                </a:lnTo>
                <a:lnTo>
                  <a:pt x="13510" y="226915"/>
                </a:lnTo>
                <a:lnTo>
                  <a:pt x="29656" y="184555"/>
                </a:lnTo>
                <a:lnTo>
                  <a:pt x="51405" y="145330"/>
                </a:lnTo>
                <a:lnTo>
                  <a:pt x="78263" y="109734"/>
                </a:lnTo>
                <a:lnTo>
                  <a:pt x="109737" y="78261"/>
                </a:lnTo>
                <a:lnTo>
                  <a:pt x="145333" y="51403"/>
                </a:lnTo>
                <a:lnTo>
                  <a:pt x="184558" y="29654"/>
                </a:lnTo>
                <a:lnTo>
                  <a:pt x="226919" y="13508"/>
                </a:lnTo>
                <a:lnTo>
                  <a:pt x="271924" y="3459"/>
                </a:lnTo>
                <a:lnTo>
                  <a:pt x="319066" y="0"/>
                </a:lnTo>
                <a:lnTo>
                  <a:pt x="366217" y="3459"/>
                </a:lnTo>
                <a:lnTo>
                  <a:pt x="411217" y="13509"/>
                </a:lnTo>
                <a:lnTo>
                  <a:pt x="453576" y="29655"/>
                </a:lnTo>
                <a:lnTo>
                  <a:pt x="492801" y="51404"/>
                </a:lnTo>
                <a:lnTo>
                  <a:pt x="528397" y="78262"/>
                </a:lnTo>
                <a:lnTo>
                  <a:pt x="559870" y="109735"/>
                </a:lnTo>
                <a:lnTo>
                  <a:pt x="586728" y="145331"/>
                </a:lnTo>
                <a:lnTo>
                  <a:pt x="608477" y="184556"/>
                </a:lnTo>
                <a:lnTo>
                  <a:pt x="624622" y="226915"/>
                </a:lnTo>
                <a:lnTo>
                  <a:pt x="634672" y="271917"/>
                </a:lnTo>
                <a:lnTo>
                  <a:pt x="638131" y="319066"/>
                </a:lnTo>
                <a:close/>
              </a:path>
              <a:path w="638175" h="638175">
                <a:moveTo>
                  <a:pt x="319065" y="638131"/>
                </a:moveTo>
                <a:lnTo>
                  <a:pt x="271916" y="634671"/>
                </a:lnTo>
                <a:lnTo>
                  <a:pt x="226915" y="624622"/>
                </a:lnTo>
                <a:lnTo>
                  <a:pt x="184555" y="608476"/>
                </a:lnTo>
                <a:lnTo>
                  <a:pt x="145331" y="586727"/>
                </a:lnTo>
                <a:lnTo>
                  <a:pt x="109735" y="559869"/>
                </a:lnTo>
                <a:lnTo>
                  <a:pt x="78261" y="528395"/>
                </a:lnTo>
                <a:lnTo>
                  <a:pt x="51403" y="492799"/>
                </a:lnTo>
                <a:lnTo>
                  <a:pt x="29654" y="453575"/>
                </a:lnTo>
                <a:lnTo>
                  <a:pt x="13509" y="411215"/>
                </a:lnTo>
                <a:lnTo>
                  <a:pt x="3459" y="366214"/>
                </a:lnTo>
                <a:lnTo>
                  <a:pt x="0" y="319065"/>
                </a:lnTo>
                <a:lnTo>
                  <a:pt x="638131" y="319066"/>
                </a:lnTo>
                <a:lnTo>
                  <a:pt x="634671" y="366214"/>
                </a:lnTo>
                <a:lnTo>
                  <a:pt x="624621" y="411216"/>
                </a:lnTo>
                <a:lnTo>
                  <a:pt x="608476" y="453575"/>
                </a:lnTo>
                <a:lnTo>
                  <a:pt x="586727" y="492800"/>
                </a:lnTo>
                <a:lnTo>
                  <a:pt x="559869" y="528396"/>
                </a:lnTo>
                <a:lnTo>
                  <a:pt x="528395" y="559869"/>
                </a:lnTo>
                <a:lnTo>
                  <a:pt x="492799" y="586727"/>
                </a:lnTo>
                <a:lnTo>
                  <a:pt x="453575" y="608476"/>
                </a:lnTo>
                <a:lnTo>
                  <a:pt x="411215" y="624622"/>
                </a:lnTo>
                <a:lnTo>
                  <a:pt x="366213" y="634671"/>
                </a:lnTo>
                <a:lnTo>
                  <a:pt x="319065" y="638131"/>
                </a:lnTo>
                <a:close/>
              </a:path>
            </a:pathLst>
          </a:custGeom>
          <a:solidFill>
            <a:srgbClr val="262626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bg object 27"/>
          <p:cNvSpPr/>
          <p:nvPr/>
        </p:nvSpPr>
        <p:spPr>
          <a:xfrm>
            <a:off x="6495059" y="3937952"/>
            <a:ext cx="368935" cy="368935"/>
          </a:xfrm>
          <a:custGeom>
            <a:rect l="l" t="t" r="r" b="b"/>
            <a:pathLst>
              <a:path w="368934" h="368935">
                <a:moveTo>
                  <a:pt x="368642" y="184315"/>
                </a:moveTo>
                <a:lnTo>
                  <a:pt x="362064" y="135318"/>
                </a:lnTo>
                <a:lnTo>
                  <a:pt x="343484" y="91287"/>
                </a:lnTo>
                <a:lnTo>
                  <a:pt x="314667" y="53987"/>
                </a:lnTo>
                <a:lnTo>
                  <a:pt x="277355" y="25158"/>
                </a:lnTo>
                <a:lnTo>
                  <a:pt x="233324" y="6578"/>
                </a:lnTo>
                <a:lnTo>
                  <a:pt x="184327" y="0"/>
                </a:lnTo>
                <a:lnTo>
                  <a:pt x="135331" y="6578"/>
                </a:lnTo>
                <a:lnTo>
                  <a:pt x="91300" y="25158"/>
                </a:lnTo>
                <a:lnTo>
                  <a:pt x="53987" y="53987"/>
                </a:lnTo>
                <a:lnTo>
                  <a:pt x="25171" y="91287"/>
                </a:lnTo>
                <a:lnTo>
                  <a:pt x="6591" y="135318"/>
                </a:lnTo>
                <a:lnTo>
                  <a:pt x="12" y="184315"/>
                </a:lnTo>
                <a:lnTo>
                  <a:pt x="6591" y="233324"/>
                </a:lnTo>
                <a:lnTo>
                  <a:pt x="25171" y="277342"/>
                </a:lnTo>
                <a:lnTo>
                  <a:pt x="53987" y="314655"/>
                </a:lnTo>
                <a:lnTo>
                  <a:pt x="91300" y="343471"/>
                </a:lnTo>
                <a:lnTo>
                  <a:pt x="135331" y="362051"/>
                </a:lnTo>
                <a:lnTo>
                  <a:pt x="184327" y="368642"/>
                </a:lnTo>
                <a:lnTo>
                  <a:pt x="233324" y="362051"/>
                </a:lnTo>
                <a:lnTo>
                  <a:pt x="277355" y="343471"/>
                </a:lnTo>
                <a:lnTo>
                  <a:pt x="314655" y="314655"/>
                </a:lnTo>
                <a:lnTo>
                  <a:pt x="343484" y="277355"/>
                </a:lnTo>
                <a:lnTo>
                  <a:pt x="362064" y="233324"/>
                </a:lnTo>
                <a:lnTo>
                  <a:pt x="368642" y="184315"/>
                </a:lnTo>
                <a:close/>
              </a:path>
            </a:pathLst>
          </a:custGeom>
          <a:solidFill>
            <a:srgbClr val="26262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bg object 28"/>
          <p:cNvSpPr/>
          <p:nvPr/>
        </p:nvSpPr>
        <p:spPr>
          <a:xfrm flipH="1">
            <a:off x="6679393" y="4441330"/>
            <a:ext cx="0" cy="873125"/>
          </a:xfrm>
          <a:custGeom>
            <a:rect l="l" t="t" r="r" b="b"/>
            <a:pathLst>
              <a:path h="873125">
                <a:moveTo>
                  <a:pt x="0" y="0"/>
                </a:moveTo>
                <a:lnTo>
                  <a:pt x="0" y="872548"/>
                </a:lnTo>
              </a:path>
            </a:pathLst>
          </a:custGeom>
          <a:ln w="9525">
            <a:solidFill>
              <a:srgbClr val="262626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26262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686031" y="1795583"/>
            <a:ext cx="3625850" cy="37903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26262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7349090" y="1795583"/>
            <a:ext cx="3874770" cy="37903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26262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1422400" y="1206500"/>
            <a:ext cx="3806118" cy="445456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26262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2324100" y="1054100"/>
            <a:ext cx="5016500" cy="4945061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/>
          <a:stretch>
            <a:fillRect/>
          </a:stretch>
        </p:blipFill>
        <p:spPr>
          <a:xfrm>
            <a:off x="928710" y="396326"/>
            <a:ext cx="5229729" cy="4243762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26262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Relationship Id="rId4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2" Type="http://schemas.openxmlformats.org/officeDocument/2006/relationships/image" Target="../media/image17.jpe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2" Type="http://schemas.openxmlformats.org/officeDocument/2006/relationships/image" Target="../media/image18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2" Type="http://schemas.openxmlformats.org/officeDocument/2006/relationships/image" Target="../media/image19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11" Type="http://schemas.openxmlformats.org/officeDocument/2006/relationships/image" Target="../media/image20.png" /><Relationship Id="rId12" Type="http://schemas.openxmlformats.org/officeDocument/2006/relationships/image" Target="../media/image21.png" /><Relationship Id="rId13" Type="http://schemas.openxmlformats.org/officeDocument/2006/relationships/image" Target="../media/image22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2.png" /><Relationship Id="rId6" Type="http://schemas.openxmlformats.org/officeDocument/2006/relationships/image" Target="../media/image11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12" Type="http://schemas.openxmlformats.org/officeDocument/2006/relationships/image" Target="../media/image15.png" /><Relationship Id="rId13" Type="http://schemas.openxmlformats.org/officeDocument/2006/relationships/image" Target="../media/image16.png" /><Relationship Id="rId2" Type="http://schemas.openxmlformats.org/officeDocument/2006/relationships/image" Target="../media/image23.png" /><Relationship Id="rId3" Type="http://schemas.openxmlformats.org/officeDocument/2006/relationships/image" Target="../media/image24.png" /><Relationship Id="rId4" Type="http://schemas.openxmlformats.org/officeDocument/2006/relationships/image" Target="../media/image25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10133203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-1785" y="134808"/>
            <a:ext cx="6009005" cy="5610860"/>
            <a:chOff x="-1785" y="134808"/>
            <a:chExt cx="6009005" cy="561086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990600" y="800099"/>
              <a:ext cx="5016500" cy="4945061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-1785" y="134808"/>
              <a:ext cx="4831711" cy="4243762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615889" y="2459418"/>
            <a:ext cx="4140200" cy="15068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4050" spc="-10">
                <a:solidFill>
                  <a:srgbClr val="020000"/>
                </a:solidFill>
              </a:rPr>
              <a:t>星巴克成本调研报</a:t>
            </a:r>
            <a:r>
              <a:rPr sz="4050" spc="-20">
                <a:solidFill>
                  <a:srgbClr val="020000"/>
                </a:solidFill>
              </a:rPr>
              <a:t>告分析</a:t>
            </a:r>
            <a:endParaRPr sz="40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08641" y="-1785"/>
            <a:ext cx="11285144" cy="6234774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868695" y="1070925"/>
            <a:ext cx="1282700" cy="779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spc="-25">
                <a:solidFill>
                  <a:srgbClr val="FFFFFF"/>
                </a:solidFill>
              </a:rPr>
              <a:t>目录</a:t>
            </a:r>
            <a:endParaRPr sz="4950"/>
          </a:p>
        </p:txBody>
      </p:sp>
      <p:sp>
        <p:nvSpPr>
          <p:cNvPr id="4" name="object 4"/>
          <p:cNvSpPr txBox="1"/>
          <p:nvPr/>
        </p:nvSpPr>
        <p:spPr>
          <a:xfrm>
            <a:off x="995905" y="1868885"/>
            <a:ext cx="3829050" cy="31127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25"/>
              </a:spcBef>
              <a:buSzPct val="102500"/>
              <a:buFont typeface="Arial"/>
              <a:buChar char="•"/>
              <a:tabLst>
                <a:tab pos="215900"/>
              </a:tabLst>
            </a:pPr>
            <a:r>
              <a:rPr sz="2000" b="1">
                <a:latin typeface="微软雅黑"/>
                <a:cs typeface="微软雅黑"/>
              </a:rPr>
              <a:t>引</a:t>
            </a:r>
            <a:r>
              <a:rPr sz="2000" b="1" spc="-50">
                <a:latin typeface="微软雅黑"/>
                <a:cs typeface="微软雅黑"/>
              </a:rPr>
              <a:t>言</a:t>
            </a:r>
            <a:endParaRPr sz="20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970"/>
              </a:spcBef>
              <a:buSzPct val="102500"/>
              <a:buFont typeface="Arial"/>
              <a:buChar char="•"/>
              <a:tabLst>
                <a:tab pos="215900"/>
              </a:tabLst>
            </a:pPr>
            <a:r>
              <a:rPr sz="2000" b="1">
                <a:latin typeface="微软雅黑"/>
                <a:cs typeface="微软雅黑"/>
              </a:rPr>
              <a:t>星巴克成本构成分</a:t>
            </a:r>
            <a:r>
              <a:rPr sz="2000" b="1" spc="-50">
                <a:latin typeface="微软雅黑"/>
                <a:cs typeface="微软雅黑"/>
              </a:rPr>
              <a:t>析</a:t>
            </a:r>
            <a:endParaRPr sz="20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975"/>
              </a:spcBef>
              <a:buSzPct val="102500"/>
              <a:buFont typeface="Arial"/>
              <a:buChar char="•"/>
              <a:tabLst>
                <a:tab pos="215900"/>
              </a:tabLst>
            </a:pPr>
            <a:r>
              <a:rPr sz="2000" b="1">
                <a:latin typeface="微软雅黑"/>
                <a:cs typeface="微软雅黑"/>
              </a:rPr>
              <a:t>星巴克成本控制策略探</a:t>
            </a:r>
            <a:r>
              <a:rPr sz="2000" b="1" spc="-50">
                <a:latin typeface="微软雅黑"/>
                <a:cs typeface="微软雅黑"/>
              </a:rPr>
              <a:t>讨</a:t>
            </a:r>
            <a:endParaRPr sz="20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975"/>
              </a:spcBef>
              <a:buSzPct val="102500"/>
              <a:buFont typeface="Arial"/>
              <a:buChar char="•"/>
              <a:tabLst>
                <a:tab pos="215900"/>
              </a:tabLst>
            </a:pPr>
            <a:r>
              <a:rPr sz="2000" b="1">
                <a:latin typeface="微软雅黑"/>
                <a:cs typeface="微软雅黑"/>
              </a:rPr>
              <a:t>星巴克成本与市场竞争关系分</a:t>
            </a:r>
            <a:r>
              <a:rPr sz="2000" b="1" spc="-50">
                <a:latin typeface="微软雅黑"/>
                <a:cs typeface="微软雅黑"/>
              </a:rPr>
              <a:t>析</a:t>
            </a:r>
            <a:endParaRPr sz="20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975"/>
              </a:spcBef>
              <a:buSzPct val="102500"/>
              <a:buFont typeface="Arial"/>
              <a:buChar char="•"/>
              <a:tabLst>
                <a:tab pos="215900"/>
              </a:tabLst>
            </a:pPr>
            <a:r>
              <a:rPr sz="2000" b="1">
                <a:latin typeface="微软雅黑"/>
                <a:cs typeface="微软雅黑"/>
              </a:rPr>
              <a:t>星巴克成本降低潜力挖</a:t>
            </a:r>
            <a:r>
              <a:rPr sz="2000" b="1" spc="-50">
                <a:latin typeface="微软雅黑"/>
                <a:cs typeface="微软雅黑"/>
              </a:rPr>
              <a:t>掘</a:t>
            </a:r>
            <a:endParaRPr sz="20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975"/>
              </a:spcBef>
              <a:buSzPct val="102500"/>
              <a:buFont typeface="Arial"/>
              <a:buChar char="•"/>
              <a:tabLst>
                <a:tab pos="215900"/>
              </a:tabLst>
            </a:pPr>
            <a:r>
              <a:rPr sz="2000" b="1">
                <a:latin typeface="微软雅黑"/>
                <a:cs typeface="微软雅黑"/>
              </a:rPr>
              <a:t>总结与展</a:t>
            </a:r>
            <a:r>
              <a:rPr sz="2000" b="1" spc="-50">
                <a:latin typeface="微软雅黑"/>
                <a:cs typeface="微软雅黑"/>
              </a:rPr>
              <a:t>望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041316" y="3519497"/>
            <a:ext cx="47244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25">
                <a:latin typeface="微软雅黑"/>
                <a:cs typeface="微软雅黑"/>
              </a:rPr>
              <a:t>01</a:t>
            </a:r>
            <a:endParaRPr sz="30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768625" y="3151125"/>
            <a:ext cx="901700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spc="-25">
                <a:latin typeface="微软雅黑"/>
                <a:cs typeface="微软雅黑"/>
              </a:rPr>
              <a:t>引言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115892" y="3094824"/>
            <a:ext cx="972819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20">
                <a:solidFill>
                  <a:srgbClr val="000000"/>
                </a:solidFill>
              </a:rPr>
              <a:t>Part</a:t>
            </a:r>
            <a:endParaRPr sz="3600"/>
          </a:p>
        </p:txBody>
      </p:sp>
      <p:grpSp>
        <p:nvGrpSpPr>
          <p:cNvPr id="5" name="object 5"/>
          <p:cNvGrpSpPr/>
          <p:nvPr/>
        </p:nvGrpSpPr>
        <p:grpSpPr>
          <a:xfrm>
            <a:off x="3701557" y="3100222"/>
            <a:ext cx="700405" cy="721360"/>
            <a:chOff x="3701557" y="3100222"/>
            <a:chExt cx="700405" cy="721360"/>
          </a:xfrm>
        </p:grpSpPr>
        <p:sp>
          <p:nvSpPr>
            <p:cNvPr id="6" name="object 6"/>
            <p:cNvSpPr/>
            <p:nvPr/>
          </p:nvSpPr>
          <p:spPr>
            <a:xfrm>
              <a:off x="3706319" y="3104985"/>
              <a:ext cx="690880" cy="711835"/>
            </a:xfrm>
            <a:custGeom>
              <a:rect l="l" t="t" r="r" b="b"/>
              <a:pathLst>
                <a:path w="690879" h="711835">
                  <a:moveTo>
                    <a:pt x="0" y="711330"/>
                  </a:moveTo>
                  <a:lnTo>
                    <a:pt x="690409" y="0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706319" y="3104985"/>
              <a:ext cx="690880" cy="711835"/>
            </a:xfrm>
            <a:custGeom>
              <a:rect l="l" t="t" r="r" b="b"/>
              <a:pathLst>
                <a:path w="690879" h="711835">
                  <a:moveTo>
                    <a:pt x="690409" y="0"/>
                  </a:moveTo>
                  <a:lnTo>
                    <a:pt x="0" y="711330"/>
                  </a:lnTo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39481" y="1415326"/>
            <a:ext cx="4843294" cy="484329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372873" y="1642057"/>
            <a:ext cx="4483100" cy="82613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5">
                <a:solidFill>
                  <a:srgbClr val="262626"/>
                </a:solidFill>
                <a:latin typeface="微软雅黑"/>
                <a:cs typeface="微软雅黑"/>
              </a:rPr>
              <a:t>目的</a:t>
            </a:r>
            <a:endParaRPr sz="2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270"/>
              </a:spcBef>
            </a:pPr>
            <a:r>
              <a:rPr sz="1350" spc="-5">
                <a:latin typeface="微软雅黑"/>
                <a:cs typeface="微软雅黑"/>
              </a:rPr>
              <a:t>分析星巴克成本结构，为制定有效成本控制策略提供参考。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372873" y="4159927"/>
            <a:ext cx="4483100" cy="118427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5">
                <a:solidFill>
                  <a:srgbClr val="262626"/>
                </a:solidFill>
                <a:latin typeface="微软雅黑"/>
                <a:cs typeface="微软雅黑"/>
              </a:rPr>
              <a:t>背景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86000"/>
              </a:lnSpc>
              <a:spcBef>
                <a:spcPts val="685"/>
              </a:spcBef>
            </a:pPr>
            <a:r>
              <a:rPr sz="1350" spc="-5">
                <a:latin typeface="微软雅黑"/>
                <a:cs typeface="微软雅黑"/>
              </a:rPr>
              <a:t>随着咖啡市场竞争日益激烈，星巴克需关注成本管理以保持</a:t>
            </a:r>
            <a:r>
              <a:rPr sz="1350" spc="-10">
                <a:latin typeface="微软雅黑"/>
                <a:cs typeface="微软雅黑"/>
              </a:rPr>
              <a:t>竞争优势。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报告目的和背景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调研范围和方法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466495" y="3766754"/>
            <a:ext cx="3974465" cy="2473325"/>
          </a:xfrm>
          <a:prstGeom prst="rect">
            <a:avLst/>
          </a:prstGeom>
          <a:solidFill>
            <a:srgbClr val="1C1C1C">
              <a:alpha val="76861"/>
            </a:srgbClr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700">
              <a:latin typeface="Times New Roman"/>
              <a:cs typeface="Times New Roman"/>
            </a:endParaRPr>
          </a:p>
          <a:p>
            <a:pPr marL="226060">
              <a:lnSpc>
                <a:spcPct val="100000"/>
              </a:lnSpc>
              <a:spcBef>
                <a:spcPts val="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方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法</a:t>
            </a:r>
            <a:endParaRPr sz="1550">
              <a:latin typeface="微软雅黑"/>
              <a:cs typeface="微软雅黑"/>
            </a:endParaRPr>
          </a:p>
          <a:p>
            <a:pPr marL="226060" marR="996315">
              <a:lnSpc>
                <a:spcPct val="150000"/>
              </a:lnSpc>
              <a:spcBef>
                <a:spcPts val="5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采用问卷调查、实地访谈、数据分析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等多种调研手段。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2363" y="1430736"/>
            <a:ext cx="2768600" cy="10337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262626"/>
                </a:solidFill>
                <a:latin typeface="微软雅黑"/>
                <a:cs typeface="微软雅黑"/>
              </a:rPr>
              <a:t>范</a:t>
            </a:r>
            <a:r>
              <a:rPr sz="1550" b="1" spc="-50">
                <a:solidFill>
                  <a:srgbClr val="262626"/>
                </a:solidFill>
                <a:latin typeface="微软雅黑"/>
                <a:cs typeface="微软雅黑"/>
              </a:rPr>
              <a:t>围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190"/>
              </a:spcBef>
            </a:pPr>
            <a:r>
              <a:rPr sz="1350" spc="-5">
                <a:latin typeface="微软雅黑"/>
                <a:cs typeface="微软雅黑"/>
              </a:rPr>
              <a:t>涵盖星巴克全球门店，重点关注原材料、人力、租金等成本项。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041316" y="3519497"/>
            <a:ext cx="47244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25">
                <a:latin typeface="微软雅黑"/>
                <a:cs typeface="微软雅黑"/>
              </a:rPr>
              <a:t>02</a:t>
            </a:r>
            <a:endParaRPr sz="30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768625" y="3151125"/>
            <a:ext cx="3968750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spc="-10">
                <a:latin typeface="微软雅黑"/>
                <a:cs typeface="微软雅黑"/>
              </a:rPr>
              <a:t>星巴克成本构成分析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115892" y="3094824"/>
            <a:ext cx="972819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20">
                <a:solidFill>
                  <a:srgbClr val="000000"/>
                </a:solidFill>
              </a:rPr>
              <a:t>Part</a:t>
            </a:r>
            <a:endParaRPr sz="3600"/>
          </a:p>
        </p:txBody>
      </p:sp>
      <p:grpSp>
        <p:nvGrpSpPr>
          <p:cNvPr id="5" name="object 5"/>
          <p:cNvGrpSpPr/>
          <p:nvPr/>
        </p:nvGrpSpPr>
        <p:grpSpPr>
          <a:xfrm>
            <a:off x="3701557" y="3100222"/>
            <a:ext cx="700405" cy="721360"/>
            <a:chOff x="3701557" y="3100222"/>
            <a:chExt cx="700405" cy="721360"/>
          </a:xfrm>
        </p:grpSpPr>
        <p:sp>
          <p:nvSpPr>
            <p:cNvPr id="6" name="object 6"/>
            <p:cNvSpPr/>
            <p:nvPr/>
          </p:nvSpPr>
          <p:spPr>
            <a:xfrm>
              <a:off x="3706319" y="3104985"/>
              <a:ext cx="690880" cy="711835"/>
            </a:xfrm>
            <a:custGeom>
              <a:rect l="l" t="t" r="r" b="b"/>
              <a:pathLst>
                <a:path w="690879" h="711835">
                  <a:moveTo>
                    <a:pt x="0" y="711330"/>
                  </a:moveTo>
                  <a:lnTo>
                    <a:pt x="690409" y="0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706319" y="3104985"/>
              <a:ext cx="690880" cy="711835"/>
            </a:xfrm>
            <a:custGeom>
              <a:rect l="l" t="t" r="r" b="b"/>
              <a:pathLst>
                <a:path w="690879" h="711835">
                  <a:moveTo>
                    <a:pt x="690409" y="0"/>
                  </a:moveTo>
                  <a:lnTo>
                    <a:pt x="0" y="711330"/>
                  </a:lnTo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319126"/>
            <a:ext cx="4357370" cy="5105400"/>
            <a:chOff x="0" y="1319126"/>
            <a:chExt cx="4357370" cy="5105400"/>
          </a:xfrm>
        </p:grpSpPr>
        <p:sp>
          <p:nvSpPr>
            <p:cNvPr id="3" name="object 3"/>
            <p:cNvSpPr/>
            <p:nvPr/>
          </p:nvSpPr>
          <p:spPr>
            <a:xfrm>
              <a:off x="0" y="1319126"/>
              <a:ext cx="4357370" cy="5105400"/>
            </a:xfrm>
            <a:custGeom>
              <a:rect l="l" t="t" r="r" b="b"/>
              <a:pathLst>
                <a:path w="4357370" h="5105400">
                  <a:moveTo>
                    <a:pt x="2091266" y="12699"/>
                  </a:moveTo>
                  <a:lnTo>
                    <a:pt x="1515976" y="12699"/>
                  </a:lnTo>
                  <a:lnTo>
                    <a:pt x="1563315" y="0"/>
                  </a:lnTo>
                  <a:lnTo>
                    <a:pt x="2043927" y="0"/>
                  </a:lnTo>
                  <a:lnTo>
                    <a:pt x="2091266" y="12699"/>
                  </a:lnTo>
                  <a:close/>
                </a:path>
                <a:path w="4357370" h="5105400">
                  <a:moveTo>
                    <a:pt x="2185157" y="25399"/>
                  </a:moveTo>
                  <a:lnTo>
                    <a:pt x="1422085" y="25399"/>
                  </a:lnTo>
                  <a:lnTo>
                    <a:pt x="1468897" y="12699"/>
                  </a:lnTo>
                  <a:lnTo>
                    <a:pt x="2138345" y="12699"/>
                  </a:lnTo>
                  <a:lnTo>
                    <a:pt x="2185157" y="25399"/>
                  </a:lnTo>
                  <a:close/>
                </a:path>
                <a:path w="4357370" h="5105400">
                  <a:moveTo>
                    <a:pt x="2323908" y="50799"/>
                  </a:moveTo>
                  <a:lnTo>
                    <a:pt x="1283335" y="50799"/>
                  </a:lnTo>
                  <a:lnTo>
                    <a:pt x="1375549" y="25399"/>
                  </a:lnTo>
                  <a:lnTo>
                    <a:pt x="2231694" y="25399"/>
                  </a:lnTo>
                  <a:lnTo>
                    <a:pt x="2323908" y="50799"/>
                  </a:lnTo>
                  <a:close/>
                </a:path>
                <a:path w="4357370" h="5105400">
                  <a:moveTo>
                    <a:pt x="2369574" y="5041900"/>
                  </a:moveTo>
                  <a:lnTo>
                    <a:pt x="1237674" y="5041900"/>
                  </a:lnTo>
                  <a:lnTo>
                    <a:pt x="970438" y="4965700"/>
                  </a:lnTo>
                  <a:lnTo>
                    <a:pt x="927095" y="4940300"/>
                  </a:lnTo>
                  <a:lnTo>
                    <a:pt x="841509" y="4914900"/>
                  </a:lnTo>
                  <a:lnTo>
                    <a:pt x="799281" y="4889500"/>
                  </a:lnTo>
                  <a:lnTo>
                    <a:pt x="757439" y="4876800"/>
                  </a:lnTo>
                  <a:lnTo>
                    <a:pt x="715994" y="4851400"/>
                  </a:lnTo>
                  <a:lnTo>
                    <a:pt x="674951" y="4838700"/>
                  </a:lnTo>
                  <a:lnTo>
                    <a:pt x="634320" y="4813300"/>
                  </a:lnTo>
                  <a:lnTo>
                    <a:pt x="594107" y="4800600"/>
                  </a:lnTo>
                  <a:lnTo>
                    <a:pt x="514973" y="4749800"/>
                  </a:lnTo>
                  <a:lnTo>
                    <a:pt x="437610" y="4699000"/>
                  </a:lnTo>
                  <a:lnTo>
                    <a:pt x="362085" y="4648200"/>
                  </a:lnTo>
                  <a:lnTo>
                    <a:pt x="288459" y="4597400"/>
                  </a:lnTo>
                  <a:lnTo>
                    <a:pt x="216798" y="4546600"/>
                  </a:lnTo>
                  <a:lnTo>
                    <a:pt x="181724" y="4521200"/>
                  </a:lnTo>
                  <a:lnTo>
                    <a:pt x="147164" y="4495800"/>
                  </a:lnTo>
                  <a:lnTo>
                    <a:pt x="113128" y="4457700"/>
                  </a:lnTo>
                  <a:lnTo>
                    <a:pt x="79623" y="4432300"/>
                  </a:lnTo>
                  <a:lnTo>
                    <a:pt x="46657" y="4394200"/>
                  </a:lnTo>
                  <a:lnTo>
                    <a:pt x="14237" y="4368800"/>
                  </a:lnTo>
                  <a:lnTo>
                    <a:pt x="0" y="4356100"/>
                  </a:lnTo>
                  <a:lnTo>
                    <a:pt x="0" y="736600"/>
                  </a:lnTo>
                  <a:lnTo>
                    <a:pt x="14237" y="723900"/>
                  </a:lnTo>
                  <a:lnTo>
                    <a:pt x="46657" y="698500"/>
                  </a:lnTo>
                  <a:lnTo>
                    <a:pt x="79623" y="660400"/>
                  </a:lnTo>
                  <a:lnTo>
                    <a:pt x="113128" y="635000"/>
                  </a:lnTo>
                  <a:lnTo>
                    <a:pt x="147164" y="609600"/>
                  </a:lnTo>
                  <a:lnTo>
                    <a:pt x="181723" y="571500"/>
                  </a:lnTo>
                  <a:lnTo>
                    <a:pt x="216798" y="546100"/>
                  </a:lnTo>
                  <a:lnTo>
                    <a:pt x="288459" y="495300"/>
                  </a:lnTo>
                  <a:lnTo>
                    <a:pt x="362084" y="444500"/>
                  </a:lnTo>
                  <a:lnTo>
                    <a:pt x="437610" y="393700"/>
                  </a:lnTo>
                  <a:lnTo>
                    <a:pt x="514972" y="342900"/>
                  </a:lnTo>
                  <a:lnTo>
                    <a:pt x="594107" y="292099"/>
                  </a:lnTo>
                  <a:lnTo>
                    <a:pt x="634319" y="279399"/>
                  </a:lnTo>
                  <a:lnTo>
                    <a:pt x="674950" y="253999"/>
                  </a:lnTo>
                  <a:lnTo>
                    <a:pt x="715993" y="241299"/>
                  </a:lnTo>
                  <a:lnTo>
                    <a:pt x="757439" y="215899"/>
                  </a:lnTo>
                  <a:lnTo>
                    <a:pt x="799280" y="203199"/>
                  </a:lnTo>
                  <a:lnTo>
                    <a:pt x="841508" y="177799"/>
                  </a:lnTo>
                  <a:lnTo>
                    <a:pt x="927095" y="152399"/>
                  </a:lnTo>
                  <a:lnTo>
                    <a:pt x="970437" y="126999"/>
                  </a:lnTo>
                  <a:lnTo>
                    <a:pt x="1237673" y="50799"/>
                  </a:lnTo>
                  <a:lnTo>
                    <a:pt x="2369570" y="50799"/>
                  </a:lnTo>
                  <a:lnTo>
                    <a:pt x="2636806" y="126999"/>
                  </a:lnTo>
                  <a:lnTo>
                    <a:pt x="2680148" y="152399"/>
                  </a:lnTo>
                  <a:lnTo>
                    <a:pt x="2765735" y="177799"/>
                  </a:lnTo>
                  <a:lnTo>
                    <a:pt x="2807963" y="203199"/>
                  </a:lnTo>
                  <a:lnTo>
                    <a:pt x="2849804" y="215899"/>
                  </a:lnTo>
                  <a:lnTo>
                    <a:pt x="2891250" y="241299"/>
                  </a:lnTo>
                  <a:lnTo>
                    <a:pt x="2932293" y="253999"/>
                  </a:lnTo>
                  <a:lnTo>
                    <a:pt x="2972924" y="279399"/>
                  </a:lnTo>
                  <a:lnTo>
                    <a:pt x="3013136" y="292099"/>
                  </a:lnTo>
                  <a:lnTo>
                    <a:pt x="3092271" y="342900"/>
                  </a:lnTo>
                  <a:lnTo>
                    <a:pt x="3169633" y="393700"/>
                  </a:lnTo>
                  <a:lnTo>
                    <a:pt x="3245159" y="444500"/>
                  </a:lnTo>
                  <a:lnTo>
                    <a:pt x="3318785" y="495300"/>
                  </a:lnTo>
                  <a:lnTo>
                    <a:pt x="3390446" y="546100"/>
                  </a:lnTo>
                  <a:lnTo>
                    <a:pt x="3425520" y="571500"/>
                  </a:lnTo>
                  <a:lnTo>
                    <a:pt x="3460080" y="609600"/>
                  </a:lnTo>
                  <a:lnTo>
                    <a:pt x="3494116" y="635000"/>
                  </a:lnTo>
                  <a:lnTo>
                    <a:pt x="3527621" y="660400"/>
                  </a:lnTo>
                  <a:lnTo>
                    <a:pt x="3560587" y="698500"/>
                  </a:lnTo>
                  <a:lnTo>
                    <a:pt x="3593007" y="723900"/>
                  </a:lnTo>
                  <a:lnTo>
                    <a:pt x="3624871" y="762000"/>
                  </a:lnTo>
                  <a:lnTo>
                    <a:pt x="3656173" y="787400"/>
                  </a:lnTo>
                  <a:lnTo>
                    <a:pt x="3686904" y="825500"/>
                  </a:lnTo>
                  <a:lnTo>
                    <a:pt x="3717056" y="850900"/>
                  </a:lnTo>
                  <a:lnTo>
                    <a:pt x="3746621" y="889000"/>
                  </a:lnTo>
                  <a:lnTo>
                    <a:pt x="3775591" y="927100"/>
                  </a:lnTo>
                  <a:lnTo>
                    <a:pt x="3803958" y="965200"/>
                  </a:lnTo>
                  <a:lnTo>
                    <a:pt x="3831715" y="990600"/>
                  </a:lnTo>
                  <a:lnTo>
                    <a:pt x="3858853" y="1028700"/>
                  </a:lnTo>
                  <a:lnTo>
                    <a:pt x="3885364" y="1066800"/>
                  </a:lnTo>
                  <a:lnTo>
                    <a:pt x="3911240" y="1104900"/>
                  </a:lnTo>
                  <a:lnTo>
                    <a:pt x="3936474" y="1143000"/>
                  </a:lnTo>
                  <a:lnTo>
                    <a:pt x="3961057" y="1181100"/>
                  </a:lnTo>
                  <a:lnTo>
                    <a:pt x="3984981" y="1219200"/>
                  </a:lnTo>
                  <a:lnTo>
                    <a:pt x="4008239" y="1257300"/>
                  </a:lnTo>
                  <a:lnTo>
                    <a:pt x="4030822" y="1295400"/>
                  </a:lnTo>
                  <a:lnTo>
                    <a:pt x="4052722" y="1333500"/>
                  </a:lnTo>
                  <a:lnTo>
                    <a:pt x="4073932" y="1371600"/>
                  </a:lnTo>
                  <a:lnTo>
                    <a:pt x="4094443" y="1422400"/>
                  </a:lnTo>
                  <a:lnTo>
                    <a:pt x="4114248" y="1460500"/>
                  </a:lnTo>
                  <a:lnTo>
                    <a:pt x="4133338" y="1498600"/>
                  </a:lnTo>
                  <a:lnTo>
                    <a:pt x="4151705" y="1536700"/>
                  </a:lnTo>
                  <a:lnTo>
                    <a:pt x="4169342" y="1587500"/>
                  </a:lnTo>
                  <a:lnTo>
                    <a:pt x="4186241" y="1625600"/>
                  </a:lnTo>
                  <a:lnTo>
                    <a:pt x="4202393" y="1676400"/>
                  </a:lnTo>
                  <a:lnTo>
                    <a:pt x="4217790" y="1714500"/>
                  </a:lnTo>
                  <a:lnTo>
                    <a:pt x="4232425" y="1752600"/>
                  </a:lnTo>
                  <a:lnTo>
                    <a:pt x="4246290" y="1803400"/>
                  </a:lnTo>
                  <a:lnTo>
                    <a:pt x="4259376" y="1841500"/>
                  </a:lnTo>
                  <a:lnTo>
                    <a:pt x="4271675" y="1892300"/>
                  </a:lnTo>
                  <a:lnTo>
                    <a:pt x="4283181" y="1930400"/>
                  </a:lnTo>
                  <a:lnTo>
                    <a:pt x="4293884" y="1981200"/>
                  </a:lnTo>
                  <a:lnTo>
                    <a:pt x="4303776" y="2032000"/>
                  </a:lnTo>
                  <a:lnTo>
                    <a:pt x="4312851" y="2070100"/>
                  </a:lnTo>
                  <a:lnTo>
                    <a:pt x="4321099" y="2120900"/>
                  </a:lnTo>
                  <a:lnTo>
                    <a:pt x="4328512" y="2159000"/>
                  </a:lnTo>
                  <a:lnTo>
                    <a:pt x="4335084" y="2209800"/>
                  </a:lnTo>
                  <a:lnTo>
                    <a:pt x="4340805" y="2260600"/>
                  </a:lnTo>
                  <a:lnTo>
                    <a:pt x="4345668" y="2311400"/>
                  </a:lnTo>
                  <a:lnTo>
                    <a:pt x="4349664" y="2349500"/>
                  </a:lnTo>
                  <a:lnTo>
                    <a:pt x="4352787" y="2400300"/>
                  </a:lnTo>
                  <a:lnTo>
                    <a:pt x="4355027" y="2451100"/>
                  </a:lnTo>
                  <a:lnTo>
                    <a:pt x="4356377" y="2501900"/>
                  </a:lnTo>
                  <a:lnTo>
                    <a:pt x="4356829" y="2552700"/>
                  </a:lnTo>
                  <a:lnTo>
                    <a:pt x="4356376" y="2590800"/>
                  </a:lnTo>
                  <a:lnTo>
                    <a:pt x="4355026" y="2641600"/>
                  </a:lnTo>
                  <a:lnTo>
                    <a:pt x="4352786" y="2692400"/>
                  </a:lnTo>
                  <a:lnTo>
                    <a:pt x="4349664" y="2743200"/>
                  </a:lnTo>
                  <a:lnTo>
                    <a:pt x="4345668" y="2781300"/>
                  </a:lnTo>
                  <a:lnTo>
                    <a:pt x="4340805" y="2832100"/>
                  </a:lnTo>
                  <a:lnTo>
                    <a:pt x="4335084" y="2882900"/>
                  </a:lnTo>
                  <a:lnTo>
                    <a:pt x="4328512" y="2933700"/>
                  </a:lnTo>
                  <a:lnTo>
                    <a:pt x="4321099" y="2971800"/>
                  </a:lnTo>
                  <a:lnTo>
                    <a:pt x="4312851" y="3022600"/>
                  </a:lnTo>
                  <a:lnTo>
                    <a:pt x="4303777" y="3073400"/>
                  </a:lnTo>
                  <a:lnTo>
                    <a:pt x="4293884" y="3111500"/>
                  </a:lnTo>
                  <a:lnTo>
                    <a:pt x="4283181" y="3162300"/>
                  </a:lnTo>
                  <a:lnTo>
                    <a:pt x="4271676" y="3200400"/>
                  </a:lnTo>
                  <a:lnTo>
                    <a:pt x="4259376" y="3251200"/>
                  </a:lnTo>
                  <a:lnTo>
                    <a:pt x="4246290" y="3289300"/>
                  </a:lnTo>
                  <a:lnTo>
                    <a:pt x="4232426" y="3340100"/>
                  </a:lnTo>
                  <a:lnTo>
                    <a:pt x="4217791" y="3378200"/>
                  </a:lnTo>
                  <a:lnTo>
                    <a:pt x="4202394" y="3429000"/>
                  </a:lnTo>
                  <a:lnTo>
                    <a:pt x="4186242" y="3467100"/>
                  </a:lnTo>
                  <a:lnTo>
                    <a:pt x="4169343" y="3505200"/>
                  </a:lnTo>
                  <a:lnTo>
                    <a:pt x="4151706" y="3556000"/>
                  </a:lnTo>
                  <a:lnTo>
                    <a:pt x="4133339" y="3594100"/>
                  </a:lnTo>
                  <a:lnTo>
                    <a:pt x="4114249" y="3632200"/>
                  </a:lnTo>
                  <a:lnTo>
                    <a:pt x="4094445" y="3670300"/>
                  </a:lnTo>
                  <a:lnTo>
                    <a:pt x="4073934" y="3721100"/>
                  </a:lnTo>
                  <a:lnTo>
                    <a:pt x="4052724" y="3759200"/>
                  </a:lnTo>
                  <a:lnTo>
                    <a:pt x="4030824" y="3797300"/>
                  </a:lnTo>
                  <a:lnTo>
                    <a:pt x="4008241" y="3835400"/>
                  </a:lnTo>
                  <a:lnTo>
                    <a:pt x="3984983" y="3873500"/>
                  </a:lnTo>
                  <a:lnTo>
                    <a:pt x="3961059" y="3911600"/>
                  </a:lnTo>
                  <a:lnTo>
                    <a:pt x="3936476" y="3949700"/>
                  </a:lnTo>
                  <a:lnTo>
                    <a:pt x="3911242" y="3987800"/>
                  </a:lnTo>
                  <a:lnTo>
                    <a:pt x="3885366" y="4025900"/>
                  </a:lnTo>
                  <a:lnTo>
                    <a:pt x="3858855" y="4064000"/>
                  </a:lnTo>
                  <a:lnTo>
                    <a:pt x="3831717" y="4102100"/>
                  </a:lnTo>
                  <a:lnTo>
                    <a:pt x="3803960" y="4127500"/>
                  </a:lnTo>
                  <a:lnTo>
                    <a:pt x="3775593" y="4165600"/>
                  </a:lnTo>
                  <a:lnTo>
                    <a:pt x="3746623" y="4203700"/>
                  </a:lnTo>
                  <a:lnTo>
                    <a:pt x="3717058" y="4241800"/>
                  </a:lnTo>
                  <a:lnTo>
                    <a:pt x="3686906" y="4267200"/>
                  </a:lnTo>
                  <a:lnTo>
                    <a:pt x="3656175" y="4305300"/>
                  </a:lnTo>
                  <a:lnTo>
                    <a:pt x="3624874" y="4330700"/>
                  </a:lnTo>
                  <a:lnTo>
                    <a:pt x="3593009" y="4368800"/>
                  </a:lnTo>
                  <a:lnTo>
                    <a:pt x="3560590" y="4394200"/>
                  </a:lnTo>
                  <a:lnTo>
                    <a:pt x="3527624" y="4432300"/>
                  </a:lnTo>
                  <a:lnTo>
                    <a:pt x="3494119" y="4457700"/>
                  </a:lnTo>
                  <a:lnTo>
                    <a:pt x="3460082" y="4495800"/>
                  </a:lnTo>
                  <a:lnTo>
                    <a:pt x="3425523" y="4521200"/>
                  </a:lnTo>
                  <a:lnTo>
                    <a:pt x="3390449" y="4546600"/>
                  </a:lnTo>
                  <a:lnTo>
                    <a:pt x="3318788" y="4597400"/>
                  </a:lnTo>
                  <a:lnTo>
                    <a:pt x="3245162" y="4648200"/>
                  </a:lnTo>
                  <a:lnTo>
                    <a:pt x="3169637" y="4699000"/>
                  </a:lnTo>
                  <a:lnTo>
                    <a:pt x="3092274" y="4749800"/>
                  </a:lnTo>
                  <a:lnTo>
                    <a:pt x="3013140" y="4800600"/>
                  </a:lnTo>
                  <a:lnTo>
                    <a:pt x="2972928" y="4813300"/>
                  </a:lnTo>
                  <a:lnTo>
                    <a:pt x="2932296" y="4838700"/>
                  </a:lnTo>
                  <a:lnTo>
                    <a:pt x="2891254" y="4851400"/>
                  </a:lnTo>
                  <a:lnTo>
                    <a:pt x="2849808" y="4876800"/>
                  </a:lnTo>
                  <a:lnTo>
                    <a:pt x="2807967" y="4889500"/>
                  </a:lnTo>
                  <a:lnTo>
                    <a:pt x="2765738" y="4914900"/>
                  </a:lnTo>
                  <a:lnTo>
                    <a:pt x="2680152" y="4940300"/>
                  </a:lnTo>
                  <a:lnTo>
                    <a:pt x="2636810" y="4965700"/>
                  </a:lnTo>
                  <a:lnTo>
                    <a:pt x="2369574" y="5041900"/>
                  </a:lnTo>
                  <a:close/>
                </a:path>
                <a:path w="4357370" h="5105400">
                  <a:moveTo>
                    <a:pt x="2231698" y="5067300"/>
                  </a:moveTo>
                  <a:lnTo>
                    <a:pt x="1375550" y="5067300"/>
                  </a:lnTo>
                  <a:lnTo>
                    <a:pt x="1283336" y="5041900"/>
                  </a:lnTo>
                  <a:lnTo>
                    <a:pt x="2323912" y="5041900"/>
                  </a:lnTo>
                  <a:lnTo>
                    <a:pt x="2231698" y="5067300"/>
                  </a:lnTo>
                  <a:close/>
                </a:path>
                <a:path w="4357370" h="5105400">
                  <a:moveTo>
                    <a:pt x="2138350" y="5080000"/>
                  </a:moveTo>
                  <a:lnTo>
                    <a:pt x="1468898" y="5080000"/>
                  </a:lnTo>
                  <a:lnTo>
                    <a:pt x="1422086" y="5067300"/>
                  </a:lnTo>
                  <a:lnTo>
                    <a:pt x="2185161" y="5067300"/>
                  </a:lnTo>
                  <a:lnTo>
                    <a:pt x="2138350" y="5080000"/>
                  </a:lnTo>
                  <a:close/>
                </a:path>
                <a:path w="4357370" h="5105400">
                  <a:moveTo>
                    <a:pt x="2043931" y="5092700"/>
                  </a:moveTo>
                  <a:lnTo>
                    <a:pt x="1563316" y="5092700"/>
                  </a:lnTo>
                  <a:lnTo>
                    <a:pt x="1515977" y="5080000"/>
                  </a:lnTo>
                  <a:lnTo>
                    <a:pt x="2091270" y="5080000"/>
                  </a:lnTo>
                  <a:lnTo>
                    <a:pt x="2043931" y="5092700"/>
                  </a:lnTo>
                  <a:close/>
                </a:path>
                <a:path w="4357370" h="5105400">
                  <a:moveTo>
                    <a:pt x="1852140" y="5105400"/>
                  </a:moveTo>
                  <a:lnTo>
                    <a:pt x="1755108" y="5105400"/>
                  </a:lnTo>
                  <a:lnTo>
                    <a:pt x="1706810" y="5092700"/>
                  </a:lnTo>
                  <a:lnTo>
                    <a:pt x="1900437" y="5092700"/>
                  </a:lnTo>
                  <a:lnTo>
                    <a:pt x="1852140" y="5105400"/>
                  </a:lnTo>
                  <a:close/>
                </a:path>
              </a:pathLst>
            </a:custGeom>
            <a:solidFill>
              <a:srgbClr val="262626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584356"/>
              <a:ext cx="4091599" cy="4572000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4935910" y="509596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26262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256718" y="540183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85696" y="5042043"/>
            <a:ext cx="5168900" cy="10814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5">
                <a:solidFill>
                  <a:srgbClr val="262626"/>
                </a:solidFill>
                <a:latin typeface="微软雅黑"/>
                <a:cs typeface="微软雅黑"/>
              </a:rPr>
              <a:t>杯子、吸管等包装材料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985"/>
              </a:spcBef>
            </a:pPr>
            <a:r>
              <a:rPr sz="1500" spc="-5">
                <a:latin typeface="微软雅黑"/>
                <a:cs typeface="微软雅黑"/>
              </a:rPr>
              <a:t>星巴克注重顾客体验，提供优质的包装材料，这也是一项不可</a:t>
            </a:r>
            <a:r>
              <a:rPr sz="1500" spc="-10">
                <a:latin typeface="微软雅黑"/>
                <a:cs typeface="微软雅黑"/>
              </a:rPr>
              <a:t>忽视的成本。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35910" y="181958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4" y="34727"/>
                </a:lnTo>
                <a:lnTo>
                  <a:pt x="357392" y="19846"/>
                </a:lnTo>
                <a:lnTo>
                  <a:pt x="402463" y="8959"/>
                </a:lnTo>
                <a:lnTo>
                  <a:pt x="449033" y="2274"/>
                </a:lnTo>
                <a:lnTo>
                  <a:pt x="496879" y="0"/>
                </a:lnTo>
                <a:lnTo>
                  <a:pt x="544733" y="2274"/>
                </a:lnTo>
                <a:lnTo>
                  <a:pt x="591298" y="8959"/>
                </a:lnTo>
                <a:lnTo>
                  <a:pt x="636369" y="19846"/>
                </a:lnTo>
                <a:lnTo>
                  <a:pt x="679736" y="34727"/>
                </a:lnTo>
                <a:lnTo>
                  <a:pt x="721191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3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0"/>
                </a:lnTo>
                <a:lnTo>
                  <a:pt x="991483" y="449026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4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9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6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6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26262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256718" y="2130404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85696" y="1729087"/>
            <a:ext cx="5168900" cy="1057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262626"/>
                </a:solidFill>
                <a:latin typeface="微软雅黑"/>
                <a:cs typeface="微软雅黑"/>
              </a:rPr>
              <a:t>咖啡豆及奶制品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795"/>
              </a:spcBef>
            </a:pPr>
            <a:r>
              <a:rPr sz="1500" spc="-5">
                <a:latin typeface="微软雅黑"/>
                <a:cs typeface="微软雅黑"/>
              </a:rPr>
              <a:t>星巴克以高品质咖啡著称，因此采购优质咖啡豆和奶制品是其主要原材料成本之一。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935910" y="345777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26262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5256718" y="376364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185696" y="3379469"/>
            <a:ext cx="5168900" cy="10693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5">
                <a:solidFill>
                  <a:srgbClr val="262626"/>
                </a:solidFill>
                <a:latin typeface="微软雅黑"/>
                <a:cs typeface="微软雅黑"/>
              </a:rPr>
              <a:t>糖浆、巧克力等调味品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90"/>
              </a:spcBef>
            </a:pPr>
            <a:r>
              <a:rPr sz="1500" spc="-5">
                <a:latin typeface="微软雅黑"/>
                <a:cs typeface="微软雅黑"/>
              </a:rPr>
              <a:t>星巴克提供多种口味的咖啡饮品，需要使用各种调味品，这也是一项重要的原材料成本。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原材料成本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085579" y="1448346"/>
            <a:ext cx="5270500" cy="4832985"/>
            <a:chOff x="6085579" y="1448346"/>
            <a:chExt cx="5270500" cy="4832985"/>
          </a:xfrm>
        </p:grpSpPr>
        <p:sp>
          <p:nvSpPr>
            <p:cNvPr id="3" name="object 3"/>
            <p:cNvSpPr/>
            <p:nvPr/>
          </p:nvSpPr>
          <p:spPr>
            <a:xfrm>
              <a:off x="7014299" y="1448345"/>
              <a:ext cx="4342130" cy="4832985"/>
            </a:xfrm>
            <a:custGeom>
              <a:rect l="l" t="t" r="r" b="b"/>
              <a:pathLst>
                <a:path w="4342130" h="4832985">
                  <a:moveTo>
                    <a:pt x="4341634" y="2416213"/>
                  </a:moveTo>
                  <a:lnTo>
                    <a:pt x="3752672" y="1238313"/>
                  </a:lnTo>
                  <a:lnTo>
                    <a:pt x="2409698" y="1238313"/>
                  </a:lnTo>
                  <a:lnTo>
                    <a:pt x="1593189" y="0"/>
                  </a:lnTo>
                  <a:lnTo>
                    <a:pt x="0" y="0"/>
                  </a:lnTo>
                  <a:lnTo>
                    <a:pt x="0" y="4832426"/>
                  </a:lnTo>
                  <a:lnTo>
                    <a:pt x="1593189" y="4832426"/>
                  </a:lnTo>
                  <a:lnTo>
                    <a:pt x="2409698" y="3594112"/>
                  </a:lnTo>
                  <a:lnTo>
                    <a:pt x="3752672" y="3594112"/>
                  </a:lnTo>
                  <a:lnTo>
                    <a:pt x="4341634" y="2416213"/>
                  </a:lnTo>
                  <a:close/>
                </a:path>
              </a:pathLst>
            </a:custGeom>
            <a:solidFill>
              <a:srgbClr val="1C1C1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085573" y="1448345"/>
              <a:ext cx="4248785" cy="4832985"/>
            </a:xfrm>
            <a:custGeom>
              <a:rect l="l" t="t" r="r" b="b"/>
              <a:pathLst>
                <a:path w="4248784" h="4832985">
                  <a:moveTo>
                    <a:pt x="1857463" y="1215656"/>
                  </a:moveTo>
                  <a:lnTo>
                    <a:pt x="928725" y="0"/>
                  </a:lnTo>
                  <a:lnTo>
                    <a:pt x="0" y="1215656"/>
                  </a:lnTo>
                  <a:lnTo>
                    <a:pt x="917181" y="2416213"/>
                  </a:lnTo>
                  <a:lnTo>
                    <a:pt x="0" y="3616769"/>
                  </a:lnTo>
                  <a:lnTo>
                    <a:pt x="928725" y="4832426"/>
                  </a:lnTo>
                  <a:lnTo>
                    <a:pt x="1857463" y="3616769"/>
                  </a:lnTo>
                  <a:lnTo>
                    <a:pt x="940257" y="2416213"/>
                  </a:lnTo>
                  <a:lnTo>
                    <a:pt x="1857463" y="1215656"/>
                  </a:lnTo>
                  <a:close/>
                </a:path>
                <a:path w="4248784" h="4832985">
                  <a:moveTo>
                    <a:pt x="4248505" y="2416213"/>
                  </a:moveTo>
                  <a:lnTo>
                    <a:pt x="3349968" y="1238313"/>
                  </a:lnTo>
                  <a:lnTo>
                    <a:pt x="2451443" y="2416213"/>
                  </a:lnTo>
                  <a:lnTo>
                    <a:pt x="3349968" y="3594112"/>
                  </a:lnTo>
                  <a:lnTo>
                    <a:pt x="4248505" y="2416213"/>
                  </a:lnTo>
                  <a:close/>
                </a:path>
              </a:pathLst>
            </a:custGeom>
            <a:solidFill>
              <a:srgbClr val="26262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682511" y="2291067"/>
              <a:ext cx="3053080" cy="3016885"/>
            </a:xfrm>
            <a:custGeom>
              <a:rect l="l" t="t" r="r" b="b"/>
              <a:pathLst>
                <a:path w="3053079" h="3016885">
                  <a:moveTo>
                    <a:pt x="618921" y="172275"/>
                  </a:moveTo>
                  <a:lnTo>
                    <a:pt x="446646" y="68922"/>
                  </a:lnTo>
                  <a:lnTo>
                    <a:pt x="446646" y="229692"/>
                  </a:lnTo>
                  <a:lnTo>
                    <a:pt x="446646" y="459397"/>
                  </a:lnTo>
                  <a:lnTo>
                    <a:pt x="389216" y="459397"/>
                  </a:lnTo>
                  <a:lnTo>
                    <a:pt x="389216" y="229692"/>
                  </a:lnTo>
                  <a:lnTo>
                    <a:pt x="446646" y="229692"/>
                  </a:lnTo>
                  <a:lnTo>
                    <a:pt x="446646" y="68922"/>
                  </a:lnTo>
                  <a:lnTo>
                    <a:pt x="331787" y="0"/>
                  </a:lnTo>
                  <a:lnTo>
                    <a:pt x="274370" y="34455"/>
                  </a:lnTo>
                  <a:lnTo>
                    <a:pt x="274370" y="229692"/>
                  </a:lnTo>
                  <a:lnTo>
                    <a:pt x="274370" y="459397"/>
                  </a:lnTo>
                  <a:lnTo>
                    <a:pt x="216941" y="459397"/>
                  </a:lnTo>
                  <a:lnTo>
                    <a:pt x="216941" y="229692"/>
                  </a:lnTo>
                  <a:lnTo>
                    <a:pt x="274370" y="229692"/>
                  </a:lnTo>
                  <a:lnTo>
                    <a:pt x="274370" y="34455"/>
                  </a:lnTo>
                  <a:lnTo>
                    <a:pt x="44665" y="172275"/>
                  </a:lnTo>
                  <a:lnTo>
                    <a:pt x="44665" y="229692"/>
                  </a:lnTo>
                  <a:lnTo>
                    <a:pt x="102095" y="229692"/>
                  </a:lnTo>
                  <a:lnTo>
                    <a:pt x="102095" y="516826"/>
                  </a:lnTo>
                  <a:lnTo>
                    <a:pt x="44665" y="516826"/>
                  </a:lnTo>
                  <a:lnTo>
                    <a:pt x="44665" y="574243"/>
                  </a:lnTo>
                  <a:lnTo>
                    <a:pt x="618921" y="574243"/>
                  </a:lnTo>
                  <a:lnTo>
                    <a:pt x="618921" y="516826"/>
                  </a:lnTo>
                  <a:lnTo>
                    <a:pt x="561492" y="516826"/>
                  </a:lnTo>
                  <a:lnTo>
                    <a:pt x="561492" y="459397"/>
                  </a:lnTo>
                  <a:lnTo>
                    <a:pt x="561492" y="229692"/>
                  </a:lnTo>
                  <a:lnTo>
                    <a:pt x="618921" y="229692"/>
                  </a:lnTo>
                  <a:lnTo>
                    <a:pt x="618921" y="172275"/>
                  </a:lnTo>
                  <a:close/>
                </a:path>
                <a:path w="3053079" h="3016885">
                  <a:moveTo>
                    <a:pt x="663587" y="2950464"/>
                  </a:moveTo>
                  <a:lnTo>
                    <a:pt x="597230" y="2950464"/>
                  </a:lnTo>
                  <a:lnTo>
                    <a:pt x="597230" y="2917291"/>
                  </a:lnTo>
                  <a:lnTo>
                    <a:pt x="597230" y="2850934"/>
                  </a:lnTo>
                  <a:lnTo>
                    <a:pt x="597230" y="2552319"/>
                  </a:lnTo>
                  <a:lnTo>
                    <a:pt x="592010" y="2526500"/>
                  </a:lnTo>
                  <a:lnTo>
                    <a:pt x="577786" y="2505405"/>
                  </a:lnTo>
                  <a:lnTo>
                    <a:pt x="556691" y="2491181"/>
                  </a:lnTo>
                  <a:lnTo>
                    <a:pt x="530872" y="2485961"/>
                  </a:lnTo>
                  <a:lnTo>
                    <a:pt x="530872" y="2552319"/>
                  </a:lnTo>
                  <a:lnTo>
                    <a:pt x="530872" y="2850934"/>
                  </a:lnTo>
                  <a:lnTo>
                    <a:pt x="398157" y="2850934"/>
                  </a:lnTo>
                  <a:lnTo>
                    <a:pt x="398157" y="2917291"/>
                  </a:lnTo>
                  <a:lnTo>
                    <a:pt x="398157" y="2950464"/>
                  </a:lnTo>
                  <a:lnTo>
                    <a:pt x="265430" y="2950464"/>
                  </a:lnTo>
                  <a:lnTo>
                    <a:pt x="265430" y="2917291"/>
                  </a:lnTo>
                  <a:lnTo>
                    <a:pt x="398157" y="2917291"/>
                  </a:lnTo>
                  <a:lnTo>
                    <a:pt x="398157" y="2850934"/>
                  </a:lnTo>
                  <a:lnTo>
                    <a:pt x="132715" y="2850934"/>
                  </a:lnTo>
                  <a:lnTo>
                    <a:pt x="132715" y="2552319"/>
                  </a:lnTo>
                  <a:lnTo>
                    <a:pt x="530872" y="2552319"/>
                  </a:lnTo>
                  <a:lnTo>
                    <a:pt x="530872" y="2485961"/>
                  </a:lnTo>
                  <a:lnTo>
                    <a:pt x="132715" y="2485961"/>
                  </a:lnTo>
                  <a:lnTo>
                    <a:pt x="106959" y="2491194"/>
                  </a:lnTo>
                  <a:lnTo>
                    <a:pt x="85852" y="2505456"/>
                  </a:lnTo>
                  <a:lnTo>
                    <a:pt x="71602" y="2526550"/>
                  </a:lnTo>
                  <a:lnTo>
                    <a:pt x="66357" y="2552319"/>
                  </a:lnTo>
                  <a:lnTo>
                    <a:pt x="66357" y="2950464"/>
                  </a:lnTo>
                  <a:lnTo>
                    <a:pt x="0" y="2950464"/>
                  </a:lnTo>
                  <a:lnTo>
                    <a:pt x="0" y="2983649"/>
                  </a:lnTo>
                  <a:lnTo>
                    <a:pt x="2603" y="2996565"/>
                  </a:lnTo>
                  <a:lnTo>
                    <a:pt x="9715" y="3007106"/>
                  </a:lnTo>
                  <a:lnTo>
                    <a:pt x="20269" y="3014218"/>
                  </a:lnTo>
                  <a:lnTo>
                    <a:pt x="33185" y="3016821"/>
                  </a:lnTo>
                  <a:lnTo>
                    <a:pt x="630402" y="3016821"/>
                  </a:lnTo>
                  <a:lnTo>
                    <a:pt x="643318" y="3014218"/>
                  </a:lnTo>
                  <a:lnTo>
                    <a:pt x="653872" y="3007106"/>
                  </a:lnTo>
                  <a:lnTo>
                    <a:pt x="660971" y="2996565"/>
                  </a:lnTo>
                  <a:lnTo>
                    <a:pt x="663587" y="2983649"/>
                  </a:lnTo>
                  <a:lnTo>
                    <a:pt x="663587" y="2950464"/>
                  </a:lnTo>
                  <a:close/>
                </a:path>
                <a:path w="3053079" h="3016885">
                  <a:moveTo>
                    <a:pt x="3052927" y="1753425"/>
                  </a:moveTo>
                  <a:lnTo>
                    <a:pt x="2753029" y="1753425"/>
                  </a:lnTo>
                  <a:lnTo>
                    <a:pt x="2752953" y="1284401"/>
                  </a:lnTo>
                  <a:lnTo>
                    <a:pt x="2752229" y="1283144"/>
                  </a:lnTo>
                  <a:lnTo>
                    <a:pt x="2753029" y="1284401"/>
                  </a:lnTo>
                  <a:lnTo>
                    <a:pt x="2753029" y="1284541"/>
                  </a:lnTo>
                  <a:lnTo>
                    <a:pt x="2778137" y="1328140"/>
                  </a:lnTo>
                  <a:lnTo>
                    <a:pt x="2797391" y="1376934"/>
                  </a:lnTo>
                  <a:lnTo>
                    <a:pt x="2809379" y="1428940"/>
                  </a:lnTo>
                  <a:lnTo>
                    <a:pt x="2813520" y="1483525"/>
                  </a:lnTo>
                  <a:lnTo>
                    <a:pt x="2809392" y="1538097"/>
                  </a:lnTo>
                  <a:lnTo>
                    <a:pt x="2797479" y="1589951"/>
                  </a:lnTo>
                  <a:lnTo>
                    <a:pt x="2778468" y="1638388"/>
                  </a:lnTo>
                  <a:lnTo>
                    <a:pt x="2753029" y="1682648"/>
                  </a:lnTo>
                  <a:lnTo>
                    <a:pt x="2753029" y="1693443"/>
                  </a:lnTo>
                  <a:lnTo>
                    <a:pt x="3052026" y="1693443"/>
                  </a:lnTo>
                  <a:lnTo>
                    <a:pt x="3051949" y="1692046"/>
                  </a:lnTo>
                  <a:lnTo>
                    <a:pt x="3046057" y="1641906"/>
                  </a:lnTo>
                  <a:lnTo>
                    <a:pt x="3035147" y="1593481"/>
                  </a:lnTo>
                  <a:lnTo>
                    <a:pt x="3019450" y="1547025"/>
                  </a:lnTo>
                  <a:lnTo>
                    <a:pt x="2999257" y="1502803"/>
                  </a:lnTo>
                  <a:lnTo>
                    <a:pt x="2974797" y="1461096"/>
                  </a:lnTo>
                  <a:lnTo>
                    <a:pt x="2946336" y="1422158"/>
                  </a:lnTo>
                  <a:lnTo>
                    <a:pt x="2914129" y="1386268"/>
                  </a:lnTo>
                  <a:lnTo>
                    <a:pt x="2878442" y="1353680"/>
                  </a:lnTo>
                  <a:lnTo>
                    <a:pt x="2839529" y="1324660"/>
                  </a:lnTo>
                  <a:lnTo>
                    <a:pt x="2797632" y="1299476"/>
                  </a:lnTo>
                  <a:lnTo>
                    <a:pt x="2753029" y="1278407"/>
                  </a:lnTo>
                  <a:lnTo>
                    <a:pt x="2753029" y="1273606"/>
                  </a:lnTo>
                  <a:lnTo>
                    <a:pt x="2693060" y="1273606"/>
                  </a:lnTo>
                  <a:lnTo>
                    <a:pt x="2693060" y="1329982"/>
                  </a:lnTo>
                  <a:lnTo>
                    <a:pt x="2691701" y="1335087"/>
                  </a:lnTo>
                  <a:lnTo>
                    <a:pt x="2675953" y="1380782"/>
                  </a:lnTo>
                  <a:lnTo>
                    <a:pt x="2657259" y="1425041"/>
                  </a:lnTo>
                  <a:lnTo>
                    <a:pt x="2635745" y="1467764"/>
                  </a:lnTo>
                  <a:lnTo>
                    <a:pt x="2611513" y="1508836"/>
                  </a:lnTo>
                  <a:lnTo>
                    <a:pt x="2584653" y="1548142"/>
                  </a:lnTo>
                  <a:lnTo>
                    <a:pt x="2555290" y="1585582"/>
                  </a:lnTo>
                  <a:lnTo>
                    <a:pt x="2523515" y="1621053"/>
                  </a:lnTo>
                  <a:lnTo>
                    <a:pt x="2489428" y="1654441"/>
                  </a:lnTo>
                  <a:lnTo>
                    <a:pt x="2453144" y="1685645"/>
                  </a:lnTo>
                  <a:lnTo>
                    <a:pt x="2453144" y="1693443"/>
                  </a:lnTo>
                  <a:lnTo>
                    <a:pt x="2693060" y="1693443"/>
                  </a:lnTo>
                  <a:lnTo>
                    <a:pt x="2693060" y="1753425"/>
                  </a:lnTo>
                  <a:lnTo>
                    <a:pt x="2453144" y="1753425"/>
                  </a:lnTo>
                  <a:lnTo>
                    <a:pt x="2513126" y="1873377"/>
                  </a:lnTo>
                  <a:lnTo>
                    <a:pt x="2932963" y="1873377"/>
                  </a:lnTo>
                  <a:lnTo>
                    <a:pt x="3052927" y="17534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1702238"/>
            <a:ext cx="166569" cy="16656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173114" y="1616516"/>
            <a:ext cx="4406900" cy="4125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262626"/>
                </a:solidFill>
                <a:latin typeface="微软雅黑"/>
                <a:cs typeface="微软雅黑"/>
              </a:rPr>
              <a:t>员工工资及福利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latin typeface="微软雅黑"/>
                <a:cs typeface="微软雅黑"/>
              </a:rPr>
              <a:t>星巴克注重员工培训和福利，因此员工工资及福利支出是其重要的人力成本之一。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262626"/>
                </a:solidFill>
                <a:latin typeface="微软雅黑"/>
                <a:cs typeface="微软雅黑"/>
              </a:rPr>
              <a:t>社会保险及公积金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5"/>
              </a:spcBef>
            </a:pPr>
            <a:r>
              <a:rPr sz="1500" spc="-5">
                <a:latin typeface="微软雅黑"/>
                <a:cs typeface="微软雅黑"/>
              </a:rPr>
              <a:t>星巴克作为正规企业，需要为员工缴纳社会保险和公</a:t>
            </a:r>
            <a:r>
              <a:rPr sz="1500" spc="-20">
                <a:latin typeface="微软雅黑"/>
                <a:cs typeface="微软雅黑"/>
              </a:rPr>
              <a:t>积金。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262626"/>
                </a:solidFill>
                <a:latin typeface="微软雅黑"/>
                <a:cs typeface="微软雅黑"/>
              </a:rPr>
              <a:t>奖金及激励措施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latin typeface="微软雅黑"/>
                <a:cs typeface="微软雅黑"/>
              </a:rPr>
              <a:t>为了激励员工提供更好的服务，星巴克会设立奖金和激励措施，这也是一项人力成本。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3245909"/>
            <a:ext cx="166569" cy="16656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4808201"/>
            <a:ext cx="166570" cy="166570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人力成本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6C6C6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212086" y="2092524"/>
            <a:ext cx="23876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租金及物业管理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费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28829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星巴克通常选择在城市中心或商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业区开设门店，因此租金和物业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管理费是其主要的运营成本之一。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6C6C6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4832208" y="2105897"/>
            <a:ext cx="26828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水电煤气等能源费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用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73171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星巴克门店需要消耗大量的水电煤气等能源，这也是一项重要的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运营成本。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3" name="object 13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6C6C6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8580213" y="2081513"/>
            <a:ext cx="26828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设备维护及更新费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用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40757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为了保证门店正常运营，星巴克需要定期维护和更新设备，这也是一项必要的运营成本。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运营成本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6" name="object 6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9" name="object 9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5" name="object 2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其他成本</a:t>
            </a:r>
          </a:p>
        </p:txBody>
      </p:sp>
      <p:sp>
        <p:nvSpPr>
          <p:cNvPr id="26" name="object 26"/>
          <p:cNvSpPr txBox="1"/>
          <p:nvPr/>
        </p:nvSpPr>
        <p:spPr>
          <a:xfrm>
            <a:off x="2007925" y="2802793"/>
            <a:ext cx="2311400" cy="165862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8354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262626"/>
                </a:solidFill>
                <a:latin typeface="微软雅黑"/>
                <a:cs typeface="微软雅黑"/>
              </a:rPr>
              <a:t>市场推广费</a:t>
            </a:r>
            <a:r>
              <a:rPr sz="2000" b="1" spc="-50">
                <a:solidFill>
                  <a:srgbClr val="262626"/>
                </a:solidFill>
                <a:latin typeface="微软雅黑"/>
                <a:cs typeface="微软雅黑"/>
              </a:rPr>
              <a:t>用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87000"/>
              </a:lnSpc>
              <a:spcBef>
                <a:spcPts val="334"/>
              </a:spcBef>
            </a:pPr>
            <a:r>
              <a:rPr sz="1500" spc="-5">
                <a:latin typeface="微软雅黑"/>
                <a:cs typeface="微软雅黑"/>
              </a:rPr>
              <a:t>为了吸引更多顾客，星巴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克需要进行市场推广活动，包括广告、促销等费用。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5948426" y="2766422"/>
            <a:ext cx="2120900" cy="1908810"/>
          </a:xfrm>
          <a:prstGeom prst="rect">
            <a:avLst/>
          </a:prstGeom>
        </p:spPr>
        <p:txBody>
          <a:bodyPr vert="horz" wrap="square" lIns="0" tIns="52069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09"/>
              </a:spcBef>
            </a:pPr>
            <a:r>
              <a:rPr sz="2000" b="1">
                <a:solidFill>
                  <a:srgbClr val="262626"/>
                </a:solidFill>
                <a:latin typeface="微软雅黑"/>
                <a:cs typeface="微软雅黑"/>
              </a:rPr>
              <a:t>研发费</a:t>
            </a:r>
            <a:r>
              <a:rPr sz="2000" b="1" spc="-50">
                <a:solidFill>
                  <a:srgbClr val="262626"/>
                </a:solidFill>
                <a:latin typeface="微软雅黑"/>
                <a:cs typeface="微软雅黑"/>
              </a:rPr>
              <a:t>用</a:t>
            </a:r>
            <a:endParaRPr sz="20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215"/>
              </a:spcBef>
            </a:pPr>
            <a:r>
              <a:rPr sz="1500" spc="-5">
                <a:latin typeface="微软雅黑"/>
                <a:cs typeface="微软雅黑"/>
              </a:rPr>
              <a:t>星巴克不断推出新品种和</a:t>
            </a:r>
            <a:endParaRPr sz="1500">
              <a:latin typeface="微软雅黑"/>
              <a:cs typeface="微软雅黑"/>
            </a:endParaRPr>
          </a:p>
          <a:p>
            <a:pPr marL="12700" marR="5080" algn="just">
              <a:lnSpc>
                <a:spcPct val="187000"/>
              </a:lnSpc>
            </a:pPr>
            <a:r>
              <a:rPr sz="1500" spc="-5">
                <a:latin typeface="微软雅黑"/>
                <a:cs typeface="微软雅黑"/>
              </a:rPr>
              <a:t>口味的咖啡饮品，需要进行研发活动并承担相应的</a:t>
            </a:r>
            <a:r>
              <a:rPr sz="1500" spc="-20">
                <a:latin typeface="微软雅黑"/>
                <a:cs typeface="微软雅黑"/>
              </a:rPr>
              <a:t>费用。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9746170" y="2802793"/>
            <a:ext cx="2311400" cy="165862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5527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262626"/>
                </a:solidFill>
                <a:latin typeface="微软雅黑"/>
                <a:cs typeface="微软雅黑"/>
              </a:rPr>
              <a:t>法律及合规费</a:t>
            </a:r>
            <a:r>
              <a:rPr sz="2000" b="1" spc="-50">
                <a:solidFill>
                  <a:srgbClr val="262626"/>
                </a:solidFill>
                <a:latin typeface="微软雅黑"/>
                <a:cs typeface="微软雅黑"/>
              </a:rPr>
              <a:t>用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87000"/>
              </a:lnSpc>
              <a:spcBef>
                <a:spcPts val="334"/>
              </a:spcBef>
            </a:pPr>
            <a:r>
              <a:rPr sz="1500" spc="-5">
                <a:latin typeface="微软雅黑"/>
                <a:cs typeface="微软雅黑"/>
              </a:rPr>
              <a:t>星巴克作为一家跨国企业，需要遵守各国法律法规并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承担相应的合规费用。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29" name="object 29"/>
          <p:cNvPicPr/>
          <p:nvPr/>
        </p:nvPicPr>
        <p:blipFill>
          <a:blip r:embed="rId11"/>
          <a:stretch>
            <a:fillRect/>
          </a:stretch>
        </p:blipFill>
        <p:spPr>
          <a:xfrm>
            <a:off x="762000" y="2095500"/>
            <a:ext cx="1110530" cy="2859087"/>
          </a:xfrm>
          <a:prstGeom prst="rect">
            <a:avLst/>
          </a:prstGeom>
        </p:spPr>
      </p:pic>
      <p:pic>
        <p:nvPicPr>
          <p:cNvPr id="30" name="object 30"/>
          <p:cNvPicPr/>
          <p:nvPr/>
        </p:nvPicPr>
        <p:blipFill>
          <a:blip r:embed="rId12"/>
          <a:stretch>
            <a:fillRect/>
          </a:stretch>
        </p:blipFill>
        <p:spPr>
          <a:xfrm>
            <a:off x="4127500" y="2133600"/>
            <a:ext cx="1845865" cy="2859405"/>
          </a:xfrm>
          <a:prstGeom prst="rect">
            <a:avLst/>
          </a:prstGeom>
        </p:spPr>
      </p:pic>
      <p:pic>
        <p:nvPicPr>
          <p:cNvPr id="31" name="object 31"/>
          <p:cNvPicPr/>
          <p:nvPr/>
        </p:nvPicPr>
        <p:blipFill>
          <a:blip r:embed="rId13"/>
          <a:stretch>
            <a:fillRect/>
          </a:stretch>
        </p:blipFill>
        <p:spPr>
          <a:xfrm>
            <a:off x="8140700" y="2095500"/>
            <a:ext cx="1561420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041316" y="3519497"/>
            <a:ext cx="47244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25">
                <a:latin typeface="微软雅黑"/>
                <a:cs typeface="微软雅黑"/>
              </a:rPr>
              <a:t>03</a:t>
            </a:r>
            <a:endParaRPr sz="30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768625" y="3151125"/>
            <a:ext cx="4845050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spc="-5">
                <a:latin typeface="微软雅黑"/>
                <a:cs typeface="微软雅黑"/>
              </a:rPr>
              <a:t>星巴克成本控制策略探讨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115892" y="3094824"/>
            <a:ext cx="972819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20">
                <a:solidFill>
                  <a:srgbClr val="000000"/>
                </a:solidFill>
              </a:rPr>
              <a:t>Part</a:t>
            </a:r>
            <a:endParaRPr sz="3600"/>
          </a:p>
        </p:txBody>
      </p:sp>
      <p:grpSp>
        <p:nvGrpSpPr>
          <p:cNvPr id="5" name="object 5"/>
          <p:cNvGrpSpPr/>
          <p:nvPr/>
        </p:nvGrpSpPr>
        <p:grpSpPr>
          <a:xfrm>
            <a:off x="3701557" y="3100222"/>
            <a:ext cx="700405" cy="721360"/>
            <a:chOff x="3701557" y="3100222"/>
            <a:chExt cx="700405" cy="721360"/>
          </a:xfrm>
        </p:grpSpPr>
        <p:sp>
          <p:nvSpPr>
            <p:cNvPr id="6" name="object 6"/>
            <p:cNvSpPr/>
            <p:nvPr/>
          </p:nvSpPr>
          <p:spPr>
            <a:xfrm>
              <a:off x="3706319" y="3104985"/>
              <a:ext cx="690880" cy="711835"/>
            </a:xfrm>
            <a:custGeom>
              <a:rect l="l" t="t" r="r" b="b"/>
              <a:pathLst>
                <a:path w="690879" h="711835">
                  <a:moveTo>
                    <a:pt x="0" y="711330"/>
                  </a:moveTo>
                  <a:lnTo>
                    <a:pt x="690409" y="0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706319" y="3104985"/>
              <a:ext cx="690880" cy="711835"/>
            </a:xfrm>
            <a:custGeom>
              <a:rect l="l" t="t" r="r" b="b"/>
              <a:pathLst>
                <a:path w="690879" h="711835">
                  <a:moveTo>
                    <a:pt x="690409" y="0"/>
                  </a:moveTo>
                  <a:lnTo>
                    <a:pt x="0" y="711330"/>
                  </a:lnTo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055148" y="4380445"/>
            <a:ext cx="2371270" cy="2100067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645602" y="4443014"/>
            <a:ext cx="69723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微软雅黑"/>
                <a:cs typeface="微软雅黑"/>
              </a:rPr>
              <a:t>STEP</a:t>
            </a:r>
            <a:r>
              <a:rPr sz="1400" spc="-20">
                <a:latin typeface="微软雅黑"/>
                <a:cs typeface="微软雅黑"/>
              </a:rPr>
              <a:t> </a:t>
            </a:r>
            <a:r>
              <a:rPr sz="1400" spc="-25">
                <a:latin typeface="微软雅黑"/>
                <a:cs typeface="微软雅黑"/>
              </a:rPr>
              <a:t>01</a:t>
            </a:r>
            <a:endParaRPr sz="14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3795784" y="2814193"/>
            <a:ext cx="2382747" cy="2111543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4372928" y="2874246"/>
            <a:ext cx="69723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微软雅黑"/>
                <a:cs typeface="微软雅黑"/>
              </a:rPr>
              <a:t>STEP</a:t>
            </a:r>
            <a:r>
              <a:rPr sz="1400" spc="-20">
                <a:latin typeface="微软雅黑"/>
                <a:cs typeface="微软雅黑"/>
              </a:rPr>
              <a:t> </a:t>
            </a:r>
            <a:r>
              <a:rPr sz="1400" spc="-25">
                <a:latin typeface="微软雅黑"/>
                <a:cs typeface="微软雅黑"/>
              </a:rPr>
              <a:t>02</a:t>
            </a:r>
            <a:endParaRPr sz="1400">
              <a:latin typeface="微软雅黑"/>
              <a:cs typeface="微软雅黑"/>
            </a:endParaRPr>
          </a:p>
        </p:txBody>
      </p:sp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6443735" y="1147318"/>
            <a:ext cx="2382747" cy="2111543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7020878" y="1186415"/>
            <a:ext cx="69723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微软雅黑"/>
                <a:cs typeface="微软雅黑"/>
              </a:rPr>
              <a:t>STEP</a:t>
            </a:r>
            <a:r>
              <a:rPr sz="1400" spc="-20">
                <a:latin typeface="微软雅黑"/>
                <a:cs typeface="微软雅黑"/>
              </a:rPr>
              <a:t> </a:t>
            </a:r>
            <a:r>
              <a:rPr sz="1400" spc="-25">
                <a:latin typeface="微软雅黑"/>
                <a:cs typeface="微软雅黑"/>
              </a:rPr>
              <a:t>03</a:t>
            </a:r>
            <a:endParaRPr sz="14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9" name="object 29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采购策略优化</a:t>
            </a:r>
          </a:p>
        </p:txBody>
      </p:sp>
      <p:sp>
        <p:nvSpPr>
          <p:cNvPr id="30" name="object 30"/>
          <p:cNvSpPr txBox="1"/>
          <p:nvPr/>
        </p:nvSpPr>
        <p:spPr>
          <a:xfrm>
            <a:off x="1610233" y="5265630"/>
            <a:ext cx="105410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262626"/>
                </a:solidFill>
                <a:latin typeface="微软雅黑"/>
                <a:cs typeface="微软雅黑"/>
              </a:rPr>
              <a:t>集中采</a:t>
            </a:r>
            <a:r>
              <a:rPr sz="2000" b="1" spc="-50">
                <a:solidFill>
                  <a:srgbClr val="262626"/>
                </a:solidFill>
                <a:latin typeface="微软雅黑"/>
                <a:cs typeface="微软雅黑"/>
              </a:rPr>
              <a:t>购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6391681" y="3796432"/>
            <a:ext cx="212090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优化供应链管理，减少中</a:t>
            </a:r>
            <a:endParaRPr sz="1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latin typeface="微软雅黑"/>
                <a:cs typeface="微软雅黑"/>
              </a:rPr>
              <a:t>间环节，提高采购效率。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4228020" y="3745599"/>
            <a:ext cx="131127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262626"/>
                </a:solidFill>
                <a:latin typeface="微软雅黑"/>
                <a:cs typeface="微软雅黑"/>
              </a:rPr>
              <a:t>供应链管</a:t>
            </a:r>
            <a:r>
              <a:rPr sz="2000" b="1" spc="-50">
                <a:solidFill>
                  <a:srgbClr val="262626"/>
                </a:solidFill>
                <a:latin typeface="微软雅黑"/>
                <a:cs typeface="微软雅黑"/>
              </a:rPr>
              <a:t>理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6618795" y="2038243"/>
            <a:ext cx="182562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262626"/>
                </a:solidFill>
                <a:latin typeface="微软雅黑"/>
                <a:cs typeface="微软雅黑"/>
              </a:rPr>
              <a:t>原材料质量控</a:t>
            </a:r>
            <a:r>
              <a:rPr sz="2000" b="1" spc="-50">
                <a:solidFill>
                  <a:srgbClr val="262626"/>
                </a:solidFill>
                <a:latin typeface="微软雅黑"/>
                <a:cs typeface="微软雅黑"/>
              </a:rPr>
              <a:t>制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9001336" y="1704678"/>
            <a:ext cx="2120900" cy="11093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严格把控原材料质量，确</a:t>
            </a:r>
            <a:endParaRPr sz="1500">
              <a:latin typeface="微软雅黑"/>
              <a:cs typeface="微软雅黑"/>
            </a:endParaRPr>
          </a:p>
          <a:p>
            <a:pPr marL="12700" marR="5080">
              <a:lnSpc>
                <a:spcPct val="187000"/>
              </a:lnSpc>
            </a:pPr>
            <a:r>
              <a:rPr sz="1500" spc="-5">
                <a:latin typeface="微软雅黑"/>
                <a:cs typeface="微软雅黑"/>
              </a:rPr>
              <a:t>保产品品质，降低因质量问题带来的成本增加。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3475444" y="5117550"/>
            <a:ext cx="2120900" cy="11093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星巴克通过与供应商建立</a:t>
            </a:r>
            <a:endParaRPr sz="1500">
              <a:latin typeface="微软雅黑"/>
              <a:cs typeface="微软雅黑"/>
            </a:endParaRPr>
          </a:p>
          <a:p>
            <a:pPr marL="12700" marR="5080">
              <a:lnSpc>
                <a:spcPct val="187000"/>
              </a:lnSpc>
            </a:pPr>
            <a:r>
              <a:rPr sz="1500" spc="-5">
                <a:latin typeface="微软雅黑"/>
                <a:cs typeface="微软雅黑"/>
              </a:rPr>
              <a:t>长期合作关系，实现集中采购，降低采购成本。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54974" y="1746675"/>
            <a:ext cx="6227445" cy="2661285"/>
            <a:chOff x="654974" y="1746675"/>
            <a:chExt cx="6227445" cy="2661285"/>
          </a:xfrm>
        </p:grpSpPr>
        <p:sp>
          <p:nvSpPr>
            <p:cNvPr id="3" name="object 3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0" y="0"/>
                  </a:moveTo>
                  <a:lnTo>
                    <a:pt x="869058" y="556467"/>
                  </a:lnTo>
                </a:path>
              </a:pathLst>
            </a:custGeom>
            <a:solidFill>
              <a:srgbClr val="6C6C6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869058" y="556467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6C6C6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0" y="457877"/>
                  </a:moveTo>
                  <a:lnTo>
                    <a:pt x="787048" y="0"/>
                  </a:lnTo>
                </a:path>
              </a:pathLst>
            </a:custGeom>
            <a:solidFill>
              <a:srgbClr val="6C6C6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787048" y="0"/>
                  </a:moveTo>
                  <a:lnTo>
                    <a:pt x="0" y="457877"/>
                  </a:lnTo>
                </a:path>
              </a:pathLst>
            </a:custGeom>
            <a:ln w="19050">
              <a:solidFill>
                <a:srgbClr val="6C6C6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0"/>
                  </a:moveTo>
                  <a:lnTo>
                    <a:pt x="0" y="1146048"/>
                  </a:lnTo>
                </a:path>
              </a:pathLst>
            </a:custGeom>
            <a:solidFill>
              <a:srgbClr val="6C6C6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1146048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6C6C6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654974" y="1746675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65" y="1777322"/>
                  </a:moveTo>
                  <a:lnTo>
                    <a:pt x="0" y="1777322"/>
                  </a:lnTo>
                  <a:lnTo>
                    <a:pt x="0" y="0"/>
                  </a:lnTo>
                  <a:lnTo>
                    <a:pt x="4233731" y="0"/>
                  </a:lnTo>
                  <a:lnTo>
                    <a:pt x="4692565" y="458833"/>
                  </a:lnTo>
                  <a:lnTo>
                    <a:pt x="4692565" y="1777322"/>
                  </a:lnTo>
                  <a:close/>
                </a:path>
              </a:pathLst>
            </a:custGeom>
            <a:solidFill>
              <a:srgbClr val="6C6C6C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999540" y="2031337"/>
            <a:ext cx="3835400" cy="1092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0">
                <a:solidFill>
                  <a:srgbClr val="FFFFFF"/>
                </a:solidFill>
                <a:latin typeface="微软雅黑"/>
                <a:cs typeface="微软雅黑"/>
              </a:rPr>
              <a:t>标准化生产</a:t>
            </a:r>
            <a:endParaRPr sz="21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56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通过标准化生产流程，提高生产效率，降低生</a:t>
            </a:r>
            <a:r>
              <a:rPr sz="1500" spc="-15">
                <a:solidFill>
                  <a:srgbClr val="FFFFFF"/>
                </a:solidFill>
                <a:latin typeface="微软雅黑"/>
                <a:cs typeface="微软雅黑"/>
              </a:rPr>
              <a:t>产成本。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2304288" y="1746675"/>
            <a:ext cx="9250680" cy="4200525"/>
            <a:chOff x="2304288" y="1746675"/>
            <a:chExt cx="9250680" cy="4200525"/>
          </a:xfrm>
        </p:grpSpPr>
        <p:sp>
          <p:nvSpPr>
            <p:cNvPr id="12" name="object 12"/>
            <p:cNvSpPr/>
            <p:nvPr/>
          </p:nvSpPr>
          <p:spPr>
            <a:xfrm>
              <a:off x="5575254" y="2695565"/>
              <a:ext cx="1042035" cy="1064895"/>
            </a:xfrm>
            <a:custGeom>
              <a:rect l="l" t="t" r="r" b="b"/>
              <a:pathLst>
                <a:path w="1042034" h="1064895">
                  <a:moveTo>
                    <a:pt x="1041486" y="532227"/>
                  </a:moveTo>
                  <a:lnTo>
                    <a:pt x="2" y="532227"/>
                  </a:lnTo>
                  <a:lnTo>
                    <a:pt x="2130" y="483782"/>
                  </a:lnTo>
                  <a:lnTo>
                    <a:pt x="8392" y="436557"/>
                  </a:lnTo>
                  <a:lnTo>
                    <a:pt x="18603" y="390739"/>
                  </a:lnTo>
                  <a:lnTo>
                    <a:pt x="32581" y="346515"/>
                  </a:lnTo>
                  <a:lnTo>
                    <a:pt x="50141" y="304072"/>
                  </a:lnTo>
                  <a:lnTo>
                    <a:pt x="71099" y="263601"/>
                  </a:lnTo>
                  <a:lnTo>
                    <a:pt x="95271" y="225287"/>
                  </a:lnTo>
                  <a:lnTo>
                    <a:pt x="122474" y="189319"/>
                  </a:lnTo>
                  <a:lnTo>
                    <a:pt x="152524" y="155885"/>
                  </a:lnTo>
                  <a:lnTo>
                    <a:pt x="185237" y="125172"/>
                  </a:lnTo>
                  <a:lnTo>
                    <a:pt x="220429" y="97369"/>
                  </a:lnTo>
                  <a:lnTo>
                    <a:pt x="257917" y="72664"/>
                  </a:lnTo>
                  <a:lnTo>
                    <a:pt x="297515" y="51244"/>
                  </a:lnTo>
                  <a:lnTo>
                    <a:pt x="339042" y="33297"/>
                  </a:lnTo>
                  <a:lnTo>
                    <a:pt x="382312" y="19011"/>
                  </a:lnTo>
                  <a:lnTo>
                    <a:pt x="427143" y="8574"/>
                  </a:lnTo>
                  <a:lnTo>
                    <a:pt x="473352" y="2174"/>
                  </a:lnTo>
                  <a:lnTo>
                    <a:pt x="520744" y="0"/>
                  </a:lnTo>
                  <a:lnTo>
                    <a:pt x="568143" y="2175"/>
                  </a:lnTo>
                  <a:lnTo>
                    <a:pt x="614348" y="8575"/>
                  </a:lnTo>
                  <a:lnTo>
                    <a:pt x="659178" y="19011"/>
                  </a:lnTo>
                  <a:lnTo>
                    <a:pt x="702448" y="33297"/>
                  </a:lnTo>
                  <a:lnTo>
                    <a:pt x="743974" y="51244"/>
                  </a:lnTo>
                  <a:lnTo>
                    <a:pt x="783572" y="72664"/>
                  </a:lnTo>
                  <a:lnTo>
                    <a:pt x="821059" y="97370"/>
                  </a:lnTo>
                  <a:lnTo>
                    <a:pt x="856251" y="125173"/>
                  </a:lnTo>
                  <a:lnTo>
                    <a:pt x="888964" y="155886"/>
                  </a:lnTo>
                  <a:lnTo>
                    <a:pt x="919014" y="189320"/>
                  </a:lnTo>
                  <a:lnTo>
                    <a:pt x="946217" y="225288"/>
                  </a:lnTo>
                  <a:lnTo>
                    <a:pt x="970389" y="263602"/>
                  </a:lnTo>
                  <a:lnTo>
                    <a:pt x="991347" y="304073"/>
                  </a:lnTo>
                  <a:lnTo>
                    <a:pt x="1008906" y="346515"/>
                  </a:lnTo>
                  <a:lnTo>
                    <a:pt x="1022884" y="390740"/>
                  </a:lnTo>
                  <a:lnTo>
                    <a:pt x="1033096" y="436558"/>
                  </a:lnTo>
                  <a:lnTo>
                    <a:pt x="1039357" y="483783"/>
                  </a:lnTo>
                  <a:lnTo>
                    <a:pt x="1041486" y="532227"/>
                  </a:lnTo>
                  <a:close/>
                </a:path>
                <a:path w="1042034" h="1064895">
                  <a:moveTo>
                    <a:pt x="520742" y="1064452"/>
                  </a:moveTo>
                  <a:lnTo>
                    <a:pt x="473344" y="1062277"/>
                  </a:lnTo>
                  <a:lnTo>
                    <a:pt x="427138" y="1055877"/>
                  </a:lnTo>
                  <a:lnTo>
                    <a:pt x="382308" y="1045440"/>
                  </a:lnTo>
                  <a:lnTo>
                    <a:pt x="339038" y="1031155"/>
                  </a:lnTo>
                  <a:lnTo>
                    <a:pt x="297512" y="1013208"/>
                  </a:lnTo>
                  <a:lnTo>
                    <a:pt x="257913" y="991788"/>
                  </a:lnTo>
                  <a:lnTo>
                    <a:pt x="220426" y="967082"/>
                  </a:lnTo>
                  <a:lnTo>
                    <a:pt x="185234" y="939279"/>
                  </a:lnTo>
                  <a:lnTo>
                    <a:pt x="152521" y="908567"/>
                  </a:lnTo>
                  <a:lnTo>
                    <a:pt x="122472" y="875133"/>
                  </a:lnTo>
                  <a:lnTo>
                    <a:pt x="95269" y="839165"/>
                  </a:lnTo>
                  <a:lnTo>
                    <a:pt x="71096" y="800851"/>
                  </a:lnTo>
                  <a:lnTo>
                    <a:pt x="50138" y="760379"/>
                  </a:lnTo>
                  <a:lnTo>
                    <a:pt x="32578" y="717937"/>
                  </a:lnTo>
                  <a:lnTo>
                    <a:pt x="18601" y="673713"/>
                  </a:lnTo>
                  <a:lnTo>
                    <a:pt x="8389" y="627894"/>
                  </a:lnTo>
                  <a:lnTo>
                    <a:pt x="2128" y="580669"/>
                  </a:lnTo>
                  <a:lnTo>
                    <a:pt x="0" y="532226"/>
                  </a:lnTo>
                  <a:lnTo>
                    <a:pt x="1041486" y="532227"/>
                  </a:lnTo>
                  <a:lnTo>
                    <a:pt x="1039357" y="580669"/>
                  </a:lnTo>
                  <a:lnTo>
                    <a:pt x="1033095" y="627894"/>
                  </a:lnTo>
                  <a:lnTo>
                    <a:pt x="1022883" y="673713"/>
                  </a:lnTo>
                  <a:lnTo>
                    <a:pt x="1008906" y="717937"/>
                  </a:lnTo>
                  <a:lnTo>
                    <a:pt x="991346" y="760379"/>
                  </a:lnTo>
                  <a:lnTo>
                    <a:pt x="970388" y="800851"/>
                  </a:lnTo>
                  <a:lnTo>
                    <a:pt x="946216" y="839165"/>
                  </a:lnTo>
                  <a:lnTo>
                    <a:pt x="919013" y="875133"/>
                  </a:lnTo>
                  <a:lnTo>
                    <a:pt x="888963" y="908567"/>
                  </a:lnTo>
                  <a:lnTo>
                    <a:pt x="856250" y="939279"/>
                  </a:lnTo>
                  <a:lnTo>
                    <a:pt x="821058" y="967082"/>
                  </a:lnTo>
                  <a:lnTo>
                    <a:pt x="783571" y="991788"/>
                  </a:lnTo>
                  <a:lnTo>
                    <a:pt x="743973" y="1013208"/>
                  </a:lnTo>
                  <a:lnTo>
                    <a:pt x="702446" y="1031155"/>
                  </a:lnTo>
                  <a:lnTo>
                    <a:pt x="659176" y="1045441"/>
                  </a:lnTo>
                  <a:lnTo>
                    <a:pt x="614347" y="1055877"/>
                  </a:lnTo>
                  <a:lnTo>
                    <a:pt x="568141" y="1062277"/>
                  </a:lnTo>
                  <a:lnTo>
                    <a:pt x="520742" y="1064452"/>
                  </a:lnTo>
                  <a:close/>
                </a:path>
              </a:pathLst>
            </a:custGeom>
            <a:solidFill>
              <a:srgbClr val="E2E2E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065763" y="1746681"/>
              <a:ext cx="1433830" cy="1893570"/>
            </a:xfrm>
            <a:custGeom>
              <a:rect l="l" t="t" r="r" b="b"/>
              <a:pathLst>
                <a:path w="1433829" h="1893570">
                  <a:moveTo>
                    <a:pt x="281774" y="0"/>
                  </a:moveTo>
                  <a:lnTo>
                    <a:pt x="0" y="0"/>
                  </a:lnTo>
                  <a:lnTo>
                    <a:pt x="281774" y="281774"/>
                  </a:lnTo>
                  <a:lnTo>
                    <a:pt x="281774" y="0"/>
                  </a:lnTo>
                  <a:close/>
                </a:path>
                <a:path w="1433829" h="1893570">
                  <a:moveTo>
                    <a:pt x="1433588" y="1481112"/>
                  </a:moveTo>
                  <a:lnTo>
                    <a:pt x="1430883" y="1433042"/>
                  </a:lnTo>
                  <a:lnTo>
                    <a:pt x="1422946" y="1386586"/>
                  </a:lnTo>
                  <a:lnTo>
                    <a:pt x="1410081" y="1342085"/>
                  </a:lnTo>
                  <a:lnTo>
                    <a:pt x="1392593" y="1299819"/>
                  </a:lnTo>
                  <a:lnTo>
                    <a:pt x="1370799" y="1260106"/>
                  </a:lnTo>
                  <a:lnTo>
                    <a:pt x="1344980" y="1223276"/>
                  </a:lnTo>
                  <a:lnTo>
                    <a:pt x="1315453" y="1189609"/>
                  </a:lnTo>
                  <a:lnTo>
                    <a:pt x="1282509" y="1159433"/>
                  </a:lnTo>
                  <a:lnTo>
                    <a:pt x="1246466" y="1133043"/>
                  </a:lnTo>
                  <a:lnTo>
                    <a:pt x="1207617" y="1110767"/>
                  </a:lnTo>
                  <a:lnTo>
                    <a:pt x="1166266" y="1092898"/>
                  </a:lnTo>
                  <a:lnTo>
                    <a:pt x="1122718" y="1079741"/>
                  </a:lnTo>
                  <a:lnTo>
                    <a:pt x="1077277" y="1071626"/>
                  </a:lnTo>
                  <a:lnTo>
                    <a:pt x="1030224" y="1068857"/>
                  </a:lnTo>
                  <a:lnTo>
                    <a:pt x="983195" y="1071626"/>
                  </a:lnTo>
                  <a:lnTo>
                    <a:pt x="937742" y="1079741"/>
                  </a:lnTo>
                  <a:lnTo>
                    <a:pt x="894194" y="1092898"/>
                  </a:lnTo>
                  <a:lnTo>
                    <a:pt x="852843" y="1110754"/>
                  </a:lnTo>
                  <a:lnTo>
                    <a:pt x="813993" y="1133043"/>
                  </a:lnTo>
                  <a:lnTo>
                    <a:pt x="777951" y="1159421"/>
                  </a:lnTo>
                  <a:lnTo>
                    <a:pt x="745007" y="1189609"/>
                  </a:lnTo>
                  <a:lnTo>
                    <a:pt x="715479" y="1223264"/>
                  </a:lnTo>
                  <a:lnTo>
                    <a:pt x="689660" y="1260106"/>
                  </a:lnTo>
                  <a:lnTo>
                    <a:pt x="667867" y="1299819"/>
                  </a:lnTo>
                  <a:lnTo>
                    <a:pt x="650379" y="1342085"/>
                  </a:lnTo>
                  <a:lnTo>
                    <a:pt x="637514" y="1386586"/>
                  </a:lnTo>
                  <a:lnTo>
                    <a:pt x="629577" y="1433042"/>
                  </a:lnTo>
                  <a:lnTo>
                    <a:pt x="626872" y="1481112"/>
                  </a:lnTo>
                  <a:lnTo>
                    <a:pt x="629577" y="1529194"/>
                  </a:lnTo>
                  <a:lnTo>
                    <a:pt x="637514" y="1575638"/>
                  </a:lnTo>
                  <a:lnTo>
                    <a:pt x="650379" y="1620151"/>
                  </a:lnTo>
                  <a:lnTo>
                    <a:pt x="667867" y="1662417"/>
                  </a:lnTo>
                  <a:lnTo>
                    <a:pt x="689660" y="1702130"/>
                  </a:lnTo>
                  <a:lnTo>
                    <a:pt x="715479" y="1738960"/>
                  </a:lnTo>
                  <a:lnTo>
                    <a:pt x="745007" y="1772627"/>
                  </a:lnTo>
                  <a:lnTo>
                    <a:pt x="777951" y="1802803"/>
                  </a:lnTo>
                  <a:lnTo>
                    <a:pt x="813993" y="1829193"/>
                  </a:lnTo>
                  <a:lnTo>
                    <a:pt x="852843" y="1851469"/>
                  </a:lnTo>
                  <a:lnTo>
                    <a:pt x="894194" y="1869338"/>
                  </a:lnTo>
                  <a:lnTo>
                    <a:pt x="937742" y="1882482"/>
                  </a:lnTo>
                  <a:lnTo>
                    <a:pt x="983183" y="1890598"/>
                  </a:lnTo>
                  <a:lnTo>
                    <a:pt x="1030224" y="1893379"/>
                  </a:lnTo>
                  <a:lnTo>
                    <a:pt x="1077264" y="1890598"/>
                  </a:lnTo>
                  <a:lnTo>
                    <a:pt x="1122718" y="1882482"/>
                  </a:lnTo>
                  <a:lnTo>
                    <a:pt x="1166266" y="1869338"/>
                  </a:lnTo>
                  <a:lnTo>
                    <a:pt x="1207617" y="1851469"/>
                  </a:lnTo>
                  <a:lnTo>
                    <a:pt x="1246466" y="1829193"/>
                  </a:lnTo>
                  <a:lnTo>
                    <a:pt x="1282509" y="1802803"/>
                  </a:lnTo>
                  <a:lnTo>
                    <a:pt x="1315453" y="1772627"/>
                  </a:lnTo>
                  <a:lnTo>
                    <a:pt x="1344980" y="1738960"/>
                  </a:lnTo>
                  <a:lnTo>
                    <a:pt x="1370799" y="1702130"/>
                  </a:lnTo>
                  <a:lnTo>
                    <a:pt x="1392593" y="1662417"/>
                  </a:lnTo>
                  <a:lnTo>
                    <a:pt x="1410081" y="1620151"/>
                  </a:lnTo>
                  <a:lnTo>
                    <a:pt x="1422946" y="1575638"/>
                  </a:lnTo>
                  <a:lnTo>
                    <a:pt x="1430883" y="1529194"/>
                  </a:lnTo>
                  <a:lnTo>
                    <a:pt x="1433588" y="1481112"/>
                  </a:lnTo>
                  <a:close/>
                </a:path>
              </a:pathLst>
            </a:custGeom>
            <a:solidFill>
              <a:srgbClr val="6C6C6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6862000" y="1746681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74" y="458838"/>
                  </a:moveTo>
                  <a:lnTo>
                    <a:pt x="4233735" y="0"/>
                  </a:lnTo>
                  <a:lnTo>
                    <a:pt x="0" y="0"/>
                  </a:lnTo>
                  <a:lnTo>
                    <a:pt x="0" y="1777326"/>
                  </a:lnTo>
                  <a:lnTo>
                    <a:pt x="4692574" y="1777326"/>
                  </a:lnTo>
                  <a:lnTo>
                    <a:pt x="4692574" y="458838"/>
                  </a:lnTo>
                  <a:close/>
                </a:path>
                <a:path w="4692650" h="1777364">
                  <a:moveTo>
                    <a:pt x="4692574" y="0"/>
                  </a:moveTo>
                  <a:lnTo>
                    <a:pt x="4410799" y="0"/>
                  </a:lnTo>
                  <a:lnTo>
                    <a:pt x="4692574" y="281774"/>
                  </a:lnTo>
                  <a:lnTo>
                    <a:pt x="4692574" y="0"/>
                  </a:lnTo>
                  <a:close/>
                </a:path>
              </a:pathLst>
            </a:custGeom>
            <a:solidFill>
              <a:srgbClr val="26262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2304288" y="4201909"/>
              <a:ext cx="7583805" cy="1744980"/>
            </a:xfrm>
            <a:custGeom>
              <a:rect l="l" t="t" r="r" b="b"/>
              <a:pathLst>
                <a:path w="7583805" h="1744979">
                  <a:moveTo>
                    <a:pt x="7583411" y="442722"/>
                  </a:moveTo>
                  <a:lnTo>
                    <a:pt x="7140689" y="0"/>
                  </a:lnTo>
                  <a:lnTo>
                    <a:pt x="0" y="0"/>
                  </a:lnTo>
                  <a:lnTo>
                    <a:pt x="0" y="1744814"/>
                  </a:lnTo>
                  <a:lnTo>
                    <a:pt x="7583411" y="1744814"/>
                  </a:lnTo>
                  <a:lnTo>
                    <a:pt x="7583411" y="442722"/>
                  </a:lnTo>
                  <a:close/>
                </a:path>
                <a:path w="7583805" h="1744979">
                  <a:moveTo>
                    <a:pt x="7583424" y="0"/>
                  </a:moveTo>
                  <a:lnTo>
                    <a:pt x="7301649" y="0"/>
                  </a:lnTo>
                  <a:lnTo>
                    <a:pt x="7583424" y="281774"/>
                  </a:lnTo>
                  <a:lnTo>
                    <a:pt x="7583424" y="0"/>
                  </a:lnTo>
                  <a:close/>
                </a:path>
              </a:pathLst>
            </a:custGeom>
            <a:solidFill>
              <a:srgbClr val="515151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7197794" y="2046576"/>
            <a:ext cx="3835400" cy="1077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5">
                <a:solidFill>
                  <a:srgbClr val="FFFFFF"/>
                </a:solidFill>
                <a:latin typeface="微软雅黑"/>
                <a:cs typeface="微软雅黑"/>
              </a:rPr>
              <a:t>精益生产</a:t>
            </a:r>
            <a:endParaRPr sz="21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44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引入精益生产理念，减少浪费，提高资源利用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效率。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673208" y="4495834"/>
            <a:ext cx="5740400" cy="793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0">
                <a:solidFill>
                  <a:srgbClr val="FFFFFF"/>
                </a:solidFill>
                <a:latin typeface="微软雅黑"/>
                <a:cs typeface="微软雅黑"/>
              </a:rPr>
              <a:t>设备升级与维护</a:t>
            </a:r>
            <a:endParaRPr sz="21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定期升级和维护生产设备，确保设备高效运行，减少故障停机时间。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885367" y="3055961"/>
            <a:ext cx="396240" cy="368300"/>
          </a:xfrm>
          <a:custGeom>
            <a:rect l="l" t="t" r="r" b="b"/>
            <a:pathLst>
              <a:path w="396239" h="368300">
                <a:moveTo>
                  <a:pt x="198133" y="157734"/>
                </a:moveTo>
                <a:lnTo>
                  <a:pt x="0" y="105155"/>
                </a:lnTo>
                <a:lnTo>
                  <a:pt x="0" y="52577"/>
                </a:lnTo>
                <a:lnTo>
                  <a:pt x="198133" y="0"/>
                </a:lnTo>
                <a:lnTo>
                  <a:pt x="396240" y="52577"/>
                </a:lnTo>
                <a:lnTo>
                  <a:pt x="396240" y="105155"/>
                </a:lnTo>
                <a:lnTo>
                  <a:pt x="198133" y="157734"/>
                </a:lnTo>
                <a:close/>
              </a:path>
              <a:path w="396239" h="368300">
                <a:moveTo>
                  <a:pt x="198133" y="262890"/>
                </a:moveTo>
                <a:lnTo>
                  <a:pt x="0" y="210311"/>
                </a:lnTo>
                <a:lnTo>
                  <a:pt x="0" y="157734"/>
                </a:lnTo>
                <a:lnTo>
                  <a:pt x="198133" y="210311"/>
                </a:lnTo>
                <a:lnTo>
                  <a:pt x="396240" y="210311"/>
                </a:lnTo>
                <a:lnTo>
                  <a:pt x="198133" y="262890"/>
                </a:lnTo>
                <a:close/>
              </a:path>
              <a:path w="396239" h="368300">
                <a:moveTo>
                  <a:pt x="396240" y="210311"/>
                </a:moveTo>
                <a:lnTo>
                  <a:pt x="198133" y="210311"/>
                </a:lnTo>
                <a:lnTo>
                  <a:pt x="396240" y="157734"/>
                </a:lnTo>
                <a:lnTo>
                  <a:pt x="396240" y="210311"/>
                </a:lnTo>
                <a:close/>
              </a:path>
              <a:path w="396239" h="368300">
                <a:moveTo>
                  <a:pt x="198133" y="368046"/>
                </a:moveTo>
                <a:lnTo>
                  <a:pt x="0" y="315467"/>
                </a:lnTo>
                <a:lnTo>
                  <a:pt x="0" y="262890"/>
                </a:lnTo>
                <a:lnTo>
                  <a:pt x="198133" y="315467"/>
                </a:lnTo>
                <a:lnTo>
                  <a:pt x="396240" y="315467"/>
                </a:lnTo>
                <a:lnTo>
                  <a:pt x="198133" y="368046"/>
                </a:lnTo>
                <a:close/>
              </a:path>
              <a:path w="396239" h="368300">
                <a:moveTo>
                  <a:pt x="396240" y="315467"/>
                </a:moveTo>
                <a:lnTo>
                  <a:pt x="198133" y="315467"/>
                </a:lnTo>
                <a:lnTo>
                  <a:pt x="396240" y="262890"/>
                </a:lnTo>
                <a:lnTo>
                  <a:pt x="396240" y="31546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生产流程改进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https://d.book118.com/215101332031011121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Times New Roman</vt:lpstr>
      <vt:lpstr>Office Theme</vt:lpstr>
      <vt:lpstr>星巴克成本调研报告分析</vt:lpstr>
      <vt:lpstr>目录</vt:lpstr>
      <vt:lpstr>Part</vt:lpstr>
      <vt:lpstr>报告目的和背景</vt:lpstr>
      <vt:lpstr>调研范围和方法</vt:lpstr>
      <vt:lpstr>Part</vt:lpstr>
      <vt:lpstr>原材料成本</vt:lpstr>
      <vt:lpstr>人力成本</vt:lpstr>
      <vt:lpstr>运营成本</vt:lpstr>
      <vt:lpstr>其他成本</vt:lpstr>
      <vt:lpstr>Part</vt:lpstr>
      <vt:lpstr>采购策略优化</vt:lpstr>
      <vt:lpstr>生产流程改进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2024-09-24T00:27:43.906</cp:lastPrinted>
  <dcterms:created xsi:type="dcterms:W3CDTF">2024-09-23T16:27:43Z</dcterms:created>
  <dcterms:modified xsi:type="dcterms:W3CDTF">2024-09-23T16:27:45Z</dcterms:modified>
</cp:coreProperties>
</file>