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69" r:id="rId41"/>
  </p:sldIdLst>
  <p:sldSz cx="9144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tags" Target="tags/tag1.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6.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9218" name=""/>
          <p:cNvSpPr/>
          <p:nvPr>
            <p:ph type="hdr" sz="quarter"/>
          </p:nvPr>
        </p:nvSpPr>
        <p:spPr>
          <a:xfrm>
            <a:off x="0" y="0"/>
            <a:ext cx="2971800" cy="457200"/>
          </a:xfrm>
          <a:prstGeom prst="rect">
            <a:avLst/>
          </a:prstGeom>
          <a:noFill/>
          <a:ln>
            <a:noFill/>
            <a:miter lim="800000"/>
          </a:ln>
        </p:spPr>
        <p:txBody>
          <a:bodyPr/>
          <a:lstStyle/>
          <a:p>
            <a:pPr lvl="0"/>
            <a:fld id="{BC1F84E0-FBB9-4A56-9470-21BB9D7C6F72}" type="header">
              <a:rPr sz="1200"/>
              <a:t>*</a:t>
            </a:fld>
            <a:endParaRPr sz="1200"/>
          </a:p>
        </p:txBody>
      </p:sp>
      <p:sp>
        <p:nvSpPr>
          <p:cNvPr id="9219" name=""/>
          <p:cNvSpPr/>
          <p:nvPr>
            <p:ph type="dt" idx="1"/>
          </p:nvPr>
        </p:nvSpPr>
        <p:spPr>
          <a:xfrm>
            <a:off x="3884612" y="0"/>
            <a:ext cx="2971800" cy="457200"/>
          </a:xfrm>
          <a:prstGeom prst="rect">
            <a:avLst/>
          </a:prstGeom>
          <a:noFill/>
          <a:ln>
            <a:noFill/>
            <a:miter lim="800000"/>
          </a:ln>
        </p:spPr>
        <p:txBody>
          <a:bodyPr/>
          <a:lstStyle/>
          <a:p>
            <a:pPr lvl="0" algn="r"/>
            <a:fld id="{F29DDAB8-57D7-4D19-950D-292649FBF4D4}" type="datetime1">
              <a:rPr sz="1200"/>
              <a:t>*</a:t>
            </a:fld>
            <a:endParaRPr sz="1200"/>
          </a:p>
        </p:txBody>
      </p:sp>
      <p:sp>
        <p:nvSpPr>
          <p:cNvPr id="9220"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9221"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9222" name=""/>
          <p:cNvSpPr/>
          <p:nvPr>
            <p:ph type="ftr" sz="quarter" idx="4"/>
          </p:nvPr>
        </p:nvSpPr>
        <p:spPr>
          <a:xfrm>
            <a:off x="0" y="8685212"/>
            <a:ext cx="2971800" cy="457200"/>
          </a:xfrm>
          <a:prstGeom prst="rect">
            <a:avLst/>
          </a:prstGeom>
          <a:noFill/>
          <a:ln>
            <a:noFill/>
            <a:miter lim="800000"/>
          </a:ln>
        </p:spPr>
        <p:txBody>
          <a:bodyPr anchor="b" anchorCtr="0"/>
          <a:lstStyle/>
          <a:p>
            <a:pPr lvl="0"/>
            <a:fld id="{52DA0FD7-C64B-4DC3-A6B0-55EA96133029}" type="footer">
              <a:rPr sz="1200"/>
              <a:t>*</a:t>
            </a:fld>
            <a:endParaRPr sz="1200"/>
          </a:p>
        </p:txBody>
      </p:sp>
      <p:sp>
        <p:nvSpPr>
          <p:cNvPr id="9223"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7D3E6163-BE6C-470F-9E8E-482BB5CD4D25}"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1090"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601091"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825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60825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82434"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682435"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42"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
        <p:nvSpPr>
          <p:cNvPr id="10243"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3433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93433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38434"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938435"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35042"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35043"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04674"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204675"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0057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20057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32994"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
        <p:nvSpPr>
          <p:cNvPr id="2132995"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457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94457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07746" name=""/>
          <p:cNvSpPr/>
          <p:nvPr>
            <p:ph type="body" idx="1"/>
          </p:nvPr>
        </p:nvSpPr>
        <p:spPr>
          <a:xfrm>
            <a:off x="914400" y="3276600"/>
            <a:ext cx="5029200" cy="5181600"/>
          </a:xfrm>
          <a:prstGeom prst="rect">
            <a:avLst/>
          </a:prstGeom>
          <a:noFill/>
          <a:ln w="12700">
            <a:noFill/>
            <a:miter lim="800000"/>
          </a:ln>
          <a:effectLst/>
        </p:spPr>
        <p:txBody>
          <a:bodyPr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20774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40162"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40163"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37090"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
        <p:nvSpPr>
          <p:cNvPr id="2137091"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8041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98041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91682"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991683"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9577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199577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8998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08998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0806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00806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1318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01318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96130"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096131"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02274"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02275"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08418"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08419"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3334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23334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3846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23846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390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04390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402" name=""/>
          <p:cNvSpPr/>
          <p:nvPr>
            <p:ph type="body" idx="1"/>
          </p:nvPr>
        </p:nvSpPr>
        <p:spPr>
          <a:xfrm>
            <a:off x="914400" y="3276600"/>
            <a:ext cx="5029200" cy="5181600"/>
          </a:xfrm>
          <a:prstGeom prst="rect">
            <a:avLst/>
          </a:prstGeom>
          <a:noFill/>
          <a:ln w="12700">
            <a:noFill/>
            <a:miter lim="800000"/>
          </a:ln>
          <a:effectLst/>
        </p:spPr>
        <p:txBody>
          <a:bodyPr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50403"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48354"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48355"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10466"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10467"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24802"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2124803"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8594" name=""/>
          <p:cNvSpPr/>
          <p:nvPr>
            <p:ph type="sldImg"/>
          </p:nvPr>
        </p:nvSpPr>
        <p:spPr>
          <a:xfrm>
            <a:off x="1912938" y="692150"/>
            <a:ext cx="3032125" cy="2273300"/>
          </a:xfrm>
          <a:prstGeom prst="rect">
            <a:avLst/>
          </a:prstGeom>
          <a:noFill/>
          <a:ln w="12700" cap="flat" cmpd="sng">
            <a:solidFill>
              <a:schemeClr val="tx1"/>
            </a:solidFill>
            <a:prstDash val="solid"/>
            <a:miter lim="800000"/>
          </a:ln>
          <a:effectLst/>
        </p:spPr>
      </p:sp>
      <p:sp>
        <p:nvSpPr>
          <p:cNvPr id="2158595" name=""/>
          <p:cNvSpPr/>
          <p:nvPr>
            <p:ph type="body" idx="1"/>
          </p:nvPr>
        </p:nvSpPr>
        <p:spPr>
          <a:xfrm>
            <a:off x="914400" y="3276600"/>
            <a:ext cx="5029200" cy="5181600"/>
          </a:xfrm>
          <a:prstGeom prst="rect">
            <a:avLst/>
          </a:prstGeom>
          <a:noFill/>
          <a:ln w="12700">
            <a:noFill/>
            <a:miter lim="800000"/>
          </a:ln>
          <a:effectLst/>
        </p:spPr>
        <p:txBody>
          <a:bodyPr rot="0" vert="horz" wrap="square" lIns="90488" tIns="44450" rIns="90488" bIns="44450" anchor="t" anchorCtr="0">
            <a:noAutofit/>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3E9B89-143A-45AE-98DF-738A4E537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87F3AB-85BE-4AEF-9B32-36902EC59E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B1E480-1CE6-4482-A726-9CB5B551A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74C6A3-AFE4-4A19-B14C-0BF49F3E83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C7056C-29CB-402C-BF9E-57BE580BBB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92E009-A958-45DF-A5AF-152595C502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911041-A4B1-4462-AFF1-857FD0A6BC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BD7AF3-8A81-4BBC-A5A1-262753628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749967-098B-43CC-9429-A2B38A40A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2A890-BBDF-447F-A287-CBC121047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888A4C-81ED-49BC-AC4A-FA259C02D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lgn="r">
              <a:spcBef>
                <a:spcPct val="20000"/>
              </a:spcBef>
            </a:pPr>
            <a:r>
              <a:rPr sz="1600"/>
              <a:t>yyyy-M-</a:t>
            </a:r>
            <a:endParaRPr sz="16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lgn="r">
              <a:spcBef>
                <a:spcPct val="20000"/>
              </a:spcBef>
            </a:pPr>
            <a:r>
              <a:rPr sz="1600"/>
              <a:t>yyyy-M-</a:t>
            </a:r>
            <a:endParaRPr sz="16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lgn="r">
              <a:spcBef>
                <a:spcPct val="20000"/>
              </a:spcBef>
            </a:pPr>
            <a:r>
              <a:rPr sz="1600"/>
              <a:t>yyyy-M-</a:t>
            </a:r>
            <a:endParaRPr sz="16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r">
              <a:spcBef>
                <a:spcPct val="20000"/>
              </a:spcBef>
            </a:pPr>
            <a:r>
              <a:rPr sz="1600"/>
              <a:t>yyyy-M-</a:t>
            </a:r>
            <a:endParaRPr sz="16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0A578C"/>
        </a:solidFill>
      </p:bgPr>
    </p:bg>
    <p:spTree>
      <p:nvGrpSpPr>
        <p:cNvPr id="1" name=""/>
        <p:cNvGrpSpPr/>
        <p:nvPr/>
      </p:nvGrpSpPr>
      <p:grpSpPr/>
      <p:sp>
        <p:nvSpPr>
          <p:cNvPr id="1026" name=""/>
          <p:cNvSpPr/>
          <p:nvPr>
            <p:ph type="title"/>
          </p:nvPr>
        </p:nvSpPr>
        <p:spPr>
          <a:xfrm>
            <a:off x="1979612" y="274638"/>
            <a:ext cx="6707188"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t>单击此处编辑母版标题样式</a:t>
            </a:r>
          </a:p>
        </p:txBody>
      </p:sp>
      <p:sp>
        <p:nvSpPr>
          <p:cNvPr id="1027" name=""/>
          <p:cNvSpPr/>
          <p:nvPr>
            <p:ph type="body" idx="1"/>
          </p:nvPr>
        </p:nvSpPr>
        <p:spPr>
          <a:xfrm>
            <a:off x="468312" y="1628775"/>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36" name=""/>
          <p:cNvSpPr/>
          <p:nvPr/>
        </p:nvSpPr>
        <p:spPr>
          <a:xfrm>
            <a:off x="403225" y="6408738"/>
            <a:ext cx="855662" cy="333375"/>
          </a:xfrm>
          <a:prstGeom prst="rect">
            <a:avLst/>
          </a:prstGeom>
          <a:noFill/>
          <a:ln w="12700">
            <a:noFill/>
            <a:miter lim="800000"/>
          </a:ln>
          <a:effectLst/>
        </p:spPr>
        <p:txBody>
          <a:bodyPr lIns="90488" tIns="44450" rIns="90488" bIns="44450">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spcBef>
                <a:spcPct val="20000"/>
              </a:spcBef>
            </a:pPr>
            <a:r>
              <a:rPr sz="1600"/>
              <a:t>2 - </a:t>
            </a:r>
            <a:fld id="{348BF093-0748-4BCB-8402-9868B4CAFFF1}" type="slidenum">
              <a:rPr sz="1600"/>
              <a:t>*</a:t>
            </a:fld>
            <a:endParaRPr>
              <a:solidFill>
                <a:schemeClr val="bg1"/>
              </a:solidFill>
              <a:effectLst>
                <a:outerShdw blurRad="38100" dist="38100" dir="2700000" algn="tl">
                  <a:schemeClr val="bg2"/>
                </a:outerShdw>
              </a:effectLst>
            </a:endParaRPr>
          </a:p>
        </p:txBody>
      </p:sp>
      <p:cxnSp>
        <p:nvCxnSpPr>
          <p:cNvPr id="1038" name=""/>
          <p:cNvCxnSpPr/>
          <p:nvPr/>
        </p:nvCxnSpPr>
        <p:spPr>
          <a:xfrm>
            <a:off x="0" y="6381750"/>
            <a:ext cx="9144000" cy="0"/>
          </a:xfrm>
          <a:prstGeom prst="line">
            <a:avLst/>
          </a:prstGeom>
          <a:noFill/>
          <a:ln>
            <a:solidFill>
              <a:srgbClr val="336699"/>
            </a:solidFill>
            <a:miter lim="800000"/>
          </a:ln>
          <a:effectLst/>
        </p:spPr>
      </p:cxnSp>
      <p:cxnSp>
        <p:nvCxnSpPr>
          <p:cNvPr id="1039" name=""/>
          <p:cNvCxnSpPr/>
          <p:nvPr/>
        </p:nvCxnSpPr>
        <p:spPr>
          <a:xfrm>
            <a:off x="0" y="1412875"/>
            <a:ext cx="9144000" cy="0"/>
          </a:xfrm>
          <a:prstGeom prst="line">
            <a:avLst/>
          </a:prstGeom>
          <a:noFill/>
          <a:ln w="50800">
            <a:solidFill>
              <a:srgbClr val="FE9B03"/>
            </a:solidFill>
            <a:miter lim="800000"/>
          </a:ln>
          <a:effectLst>
            <a:outerShdw dist="35921" dir="2700000" algn="ctr">
              <a:schemeClr val="tx1"/>
            </a:outerShdw>
          </a:effectLst>
        </p:spPr>
      </p:cxnSp>
      <p:cxnSp>
        <p:nvCxnSpPr>
          <p:cNvPr id="1041" name=""/>
          <p:cNvCxnSpPr/>
          <p:nvPr/>
        </p:nvCxnSpPr>
        <p:spPr>
          <a:xfrm>
            <a:off x="0" y="1485900"/>
            <a:ext cx="9144000" cy="0"/>
          </a:xfrm>
          <a:prstGeom prst="line">
            <a:avLst/>
          </a:prstGeom>
          <a:noFill/>
          <a:ln w="25400">
            <a:solidFill>
              <a:srgbClr val="FF99CC"/>
            </a:solidFill>
            <a:miter lim="800000"/>
          </a:ln>
          <a:effectLst>
            <a:outerShdw dist="35921" dir="2700000" algn="ctr">
              <a:schemeClr val="tx1"/>
            </a:outerShdw>
          </a:effectLst>
        </p:spPr>
      </p:cxnSp>
      <p:sp>
        <p:nvSpPr>
          <p:cNvPr id="1043" name=""/>
          <p:cNvSpPr/>
          <p:nvPr/>
        </p:nvSpPr>
        <p:spPr>
          <a:xfrm>
            <a:off x="152400" y="44450"/>
            <a:ext cx="1752600" cy="1247775"/>
          </a:xfrm>
          <a:prstGeom prst="rect">
            <a:avLst/>
          </a:prstGeom>
          <a:noFill/>
          <a:ln w="12700">
            <a:noFill/>
            <a:miter lim="800000"/>
          </a:ln>
          <a:effectLst/>
        </p:spPr>
        <p:txBody>
          <a:bodyPr lIns="90488" tIns="44450" rIns="90488" bIns="44450">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400">
              <a:effectLst>
                <a:outerShdw blurRad="38100" dist="38100" dir="2700000" algn="tl">
                  <a:schemeClr val="bg2"/>
                </a:outerShdw>
              </a:effectLst>
              <a:ea typeface="黑体" pitchFamily="2" charset="-122"/>
            </a:endParaRPr>
          </a:p>
          <a:p>
            <a:pPr lvl="0" algn="ctr" eaLnBrk="0" hangingPunct="0"/>
            <a:r>
              <a:rPr kumimoji="1" sz="3600" b="1">
                <a:solidFill>
                  <a:srgbClr val="CC00CC"/>
                </a:solidFill>
                <a:ea typeface="隶书" pitchFamily="49" charset="-122"/>
              </a:rPr>
              <a:t>统计学</a:t>
            </a:r>
            <a:r>
              <a:rPr kumimoji="1" b="1">
                <a:solidFill>
                  <a:srgbClr val="CC00CC"/>
                </a:solidFill>
                <a:ea typeface="隶书" pitchFamily="49" charset="-122"/>
              </a:rPr>
              <a:t>STATISTICS</a:t>
            </a:r>
            <a:endParaRPr kumimoji="1" b="1">
              <a:solidFill>
                <a:srgbClr val="CC00CC"/>
              </a:solidFill>
              <a:ea typeface="隶书" pitchFamily="49" charset="-122"/>
            </a:endParaRPr>
          </a:p>
          <a:p>
            <a:pPr lvl="0" algn="ctr" eaLnBrk="0" hangingPunct="0"/>
            <a:r>
              <a:rPr kumimoji="1" b="1">
                <a:solidFill>
                  <a:srgbClr val="CC00CC"/>
                </a:solidFill>
                <a:ea typeface="隶书" pitchFamily="49" charset="-122"/>
              </a:rPr>
              <a:t>(第四版)</a:t>
            </a:r>
            <a:endParaRPr kumimoji="1" b="1">
              <a:latin typeface="Symbol" pitchFamily="18" charset="2"/>
            </a:endParaRPr>
          </a:p>
        </p:txBody>
      </p:sp>
      <p:sp>
        <p:nvSpPr>
          <p:cNvPr id="1046" name=""/>
          <p:cNvSpPr/>
          <p:nvPr>
            <p:ph type="dt" sz="half" idx="2"/>
          </p:nvPr>
        </p:nvSpPr>
        <p:spPr>
          <a:xfrm>
            <a:off x="6804025" y="6381750"/>
            <a:ext cx="1871662" cy="331788"/>
          </a:xfrm>
          <a:prstGeom prst="rect">
            <a:avLst/>
          </a:prstGeom>
          <a:no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spcBef>
                <a:spcPct val="20000"/>
              </a:spcBef>
            </a:pPr>
            <a:r>
              <a:rPr sz="1600"/>
              <a:t>yyyy-M-</a:t>
            </a:r>
            <a:endParaRPr sz="16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000" b="1" i="0" u="none" baseline="0">
          <a:solidFill>
            <a:schemeClr val="bg1"/>
          </a:solidFill>
          <a:effectLst>
            <a:outerShdw blurRad="38100" dist="38100" dir="2700000" algn="tl">
              <a:schemeClr val="bg2"/>
            </a:outerShdw>
          </a:effectLst>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None/>
        <a:defRPr kumimoji="0"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bg1"/>
          </a:solidFill>
          <a:effectLst>
            <a:outerShdw blurRad="38100" dist="38100" dir="2700000" algn="tl">
              <a:schemeClr val="bg2"/>
            </a:outerShdw>
          </a:effectLst>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hyperlink" Target="(00)PowerPoint&#8212;&#38468;&#20214;/(02)&#31532;2&#31456; &#29992;&#22270;&#34920;&#23637;&#31034;&#25968;&#25454;/(2-1)&#20363;2.1&#39278;&#26009;&#31867;&#22411;&#30340;&#39057;&#25968;&#20998;&#24067;&#34920;&#8212;Book1.xls" TargetMode="External" /><Relationship Id="rId4" Type="http://schemas.openxmlformats.org/officeDocument/2006/relationships/oleObject" Target="../embeddings/oleObject2.bin" TargetMode="Internal" /><Relationship Id="rId5" Type="http://schemas.openxmlformats.org/officeDocument/2006/relationships/image" Target="../media/image3.wmf" /><Relationship Id="rId6" Type="http://schemas.openxmlformats.org/officeDocument/2006/relationships/image" Target="../media/image4.png" /><Relationship Id="rId7"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oleObject" Target="../embeddings/oleObject3.bin" TargetMode="Internal" /><Relationship Id="rId4" Type="http://schemas.openxmlformats.org/officeDocument/2006/relationships/image" Target="../media/image3.wmf"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vmlDrawing" Target="../drawings/vmlDrawing2.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7.wmf" /><Relationship Id="rId4" Type="http://schemas.openxmlformats.org/officeDocument/2006/relationships/image" Target="../media/image8.wm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9.w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10.png" /><Relationship Id="rId4"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hyperlink" Target="(00)PowerPoint&#8212;&#38468;&#20214;/(02)&#31532;2&#31456; &#29992;&#22270;&#34920;&#23637;&#31034;&#25968;&#25454;/(2-1.1)&#20363;2.1&#39278;&#26009;&#31867;&#22411;&#30340;&#20132;&#21449;&#34920;&#8212;SPSS1.1.sav"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1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hyperlink" Target="(00)PowerPoint&#8212;&#38468;&#20214;/(02)&#31532;2&#31456; &#29992;&#22270;&#34920;&#23637;&#31034;&#25968;&#25454;/(2-4)&#20363;2.3&#25968;&#20540;&#22411;&#25968;&#25454;&#30340;&#39057;&#25968;&#20998;&#24067;&#8212;Book4.xls" TargetMode="Ex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hyperlink" Target="(00)PowerPoint&#8212;&#38468;&#20214;/(02)&#31532;2&#31456; &#29992;&#22270;&#34920;&#23637;&#31034;&#25968;&#25454;/(2-4)&#20363;2.3&#25968;&#20540;&#22411;&#25968;&#25454;&#30340;&#39057;&#25968;&#20998;&#24067;&#8212;Book4.xls"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image" Target="../media/image1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16.png" /><Relationship Id="rId4" Type="http://schemas.openxmlformats.org/officeDocument/2006/relationships/vmlDrawing" Target="../drawings/vmlDrawing3.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 Id="rId3" Type="http://schemas.openxmlformats.org/officeDocument/2006/relationships/image" Target="../media/image17.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4.xml" /><Relationship Id="rId3" Type="http://schemas.openxmlformats.org/officeDocument/2006/relationships/hyperlink" Target="(00)PowerPoint&#8212;&#38468;&#20214;/(02)&#31532;2&#31456; &#29992;&#22270;&#34920;&#23637;&#31034;&#25968;&#25454;/(2-8)&#22402;&#32447;&#22270;&#8212;SPSS8.sav" TargetMode="Externa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5.xml" /><Relationship Id="rId3" Type="http://schemas.openxmlformats.org/officeDocument/2006/relationships/hyperlink" Target="(00)PowerPoint&#8212;&#38468;&#20214;/(02)&#31532;2&#31456; &#29992;&#22270;&#34920;&#23637;&#31034;&#25968;&#25454;/(2-9)11&#21517;&#23398;&#29983;&#35823;&#24046;&#22270;&#8212;SPSS9.sav" TargetMode="Externa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7.xml" /><Relationship Id="rId3" Type="http://schemas.openxmlformats.org/officeDocument/2006/relationships/hyperlink" Target="(00)PowerPoint&#8212;&#38468;&#20214;/(02)&#31532;2&#31456; &#29992;&#22270;&#34920;&#23637;&#31034;&#25968;&#25454;/(2-6.1)&#20363;2.5&#30340;&#25955;&#28857;&#22270;&#8212;SPSS6.1.sav" TargetMode="Externa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9.xml" /><Relationship Id="rId3" Type="http://schemas.openxmlformats.org/officeDocument/2006/relationships/image" Target="../media/image18.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0.xml" /><Relationship Id="rId3" Type="http://schemas.openxmlformats.org/officeDocument/2006/relationships/image" Target="../media/image19.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1.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1230413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08770" name=""/>
          <p:cNvSpPr/>
          <p:nvPr/>
        </p:nvSpPr>
        <p:spPr>
          <a:xfrm>
            <a:off x="395288" y="333375"/>
            <a:ext cx="8424862" cy="6264275"/>
          </a:xfrm>
          <a:prstGeom prst="rect">
            <a:avLst/>
          </a:prstGeom>
          <a:solidFill>
            <a:srgbClr val="CCFFFF"/>
          </a:solidFill>
          <a:ln w="12700">
            <a:noFill/>
            <a:miter lim="800000"/>
          </a:ln>
          <a:effectLst>
            <a:outerShdw dist="35921" dir="2700000" algn="ctr">
              <a:schemeClr val="tx1"/>
            </a:outerShdw>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r>
              <a:rPr sz="8000">
                <a:solidFill>
                  <a:srgbClr val="FFFF00"/>
                </a:solidFill>
                <a:latin typeface="隶书" pitchFamily="49" charset="-122"/>
                <a:ea typeface="隶书" pitchFamily="49" charset="-122"/>
              </a:rPr>
              <a:t>数据分析</a:t>
            </a:r>
            <a:br>
              <a:rPr sz="8000">
                <a:solidFill>
                  <a:srgbClr val="FFFF00"/>
                </a:solidFill>
                <a:latin typeface="隶书" pitchFamily="49" charset="-122"/>
                <a:ea typeface="隶书" pitchFamily="49" charset="-122"/>
              </a:rPr>
            </a:br>
            <a:r>
              <a:rPr>
                <a:solidFill>
                  <a:srgbClr val="FE9B03"/>
                </a:solidFill>
                <a:latin typeface="隶书" pitchFamily="49" charset="-122"/>
                <a:ea typeface="隶书" pitchFamily="49" charset="-122"/>
              </a:rPr>
              <a:t>(方法与案例)</a:t>
            </a:r>
            <a:br>
              <a:rPr>
                <a:solidFill>
                  <a:srgbClr val="FE9B03"/>
                </a:solidFill>
                <a:latin typeface="隶书" pitchFamily="49" charset="-122"/>
                <a:ea typeface="隶书" pitchFamily="49" charset="-122"/>
              </a:rPr>
            </a:br>
            <a:br>
              <a:rPr sz="3200">
                <a:solidFill>
                  <a:srgbClr val="FFFF00"/>
                </a:solidFill>
                <a:latin typeface="隶书" pitchFamily="49" charset="-122"/>
                <a:ea typeface="隶书" pitchFamily="49" charset="-122"/>
              </a:rPr>
            </a:br>
            <a:endParaRPr sz="3200">
              <a:latin typeface="华文新魏" pitchFamily="2" charset="-122"/>
              <a:ea typeface="华文新魏" pitchFamily="2" charset="-122"/>
            </a:endParaRPr>
          </a:p>
        </p:txBody>
      </p:sp>
      <p:sp>
        <p:nvSpPr>
          <p:cNvPr id="2208771" name=""/>
          <p:cNvSpPr/>
          <p:nvPr/>
        </p:nvSpPr>
        <p:spPr>
          <a:xfrm>
            <a:off x="611188" y="549275"/>
            <a:ext cx="7993062" cy="5832475"/>
          </a:xfrm>
          <a:prstGeom prst="rect">
            <a:avLst/>
          </a:prstGeom>
          <a:solidFill>
            <a:schemeClr val="tx1"/>
          </a:solid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3200">
              <a:latin typeface="华文新魏" pitchFamily="2" charset="-122"/>
              <a:ea typeface="华文新魏" pitchFamily="2" charset="-122"/>
            </a:endParaRPr>
          </a:p>
        </p:txBody>
      </p:sp>
      <p:sp>
        <p:nvSpPr>
          <p:cNvPr id="2208825" name=""/>
          <p:cNvSpPr/>
          <p:nvPr/>
        </p:nvSpPr>
        <p:spPr>
          <a:xfrm>
            <a:off x="1692275" y="5616575"/>
            <a:ext cx="5688012" cy="549275"/>
          </a:xfrm>
          <a:prstGeom prst="rect">
            <a:avLst/>
          </a:prstGeom>
          <a:noFill/>
          <a:ln>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3000" b="1">
                <a:ea typeface="隶书" pitchFamily="49" charset="-122"/>
              </a:rPr>
              <a:t>作者   贾俊平</a:t>
            </a:r>
            <a:endParaRPr kumimoji="1" sz="3000" b="1">
              <a:ea typeface="隶书" pitchFamily="49" charset="-122"/>
            </a:endParaRPr>
          </a:p>
        </p:txBody>
      </p:sp>
      <p:grpSp>
        <p:nvGrpSpPr>
          <p:cNvPr id="2208826" name=""/>
          <p:cNvGrpSpPr/>
          <p:nvPr/>
        </p:nvGrpSpPr>
        <p:grpSpPr>
          <a:xfrm>
            <a:off x="6516688" y="5157788"/>
            <a:ext cx="2024062" cy="1279525"/>
            <a:chOff x="2556" y="2733"/>
            <a:chExt cx="1275" cy="806"/>
          </a:xfrm>
        </p:grpSpPr>
        <p:grpSp>
          <p:nvGrpSpPr>
            <p:cNvPr id="2208827" name=""/>
            <p:cNvGrpSpPr/>
            <p:nvPr/>
          </p:nvGrpSpPr>
          <p:grpSpPr>
            <a:xfrm>
              <a:off x="2846" y="3144"/>
              <a:ext cx="985" cy="318"/>
              <a:chOff x="3038" y="3135"/>
              <a:chExt cx="985" cy="318"/>
            </a:xfrm>
          </p:grpSpPr>
          <p:sp>
            <p:nvSpPr>
              <p:cNvPr id="2208828" name=""/>
              <p:cNvSpPr/>
              <p:nvPr/>
            </p:nvSpPr>
            <p:spPr>
              <a:xfrm>
                <a:off x="3038" y="3135"/>
                <a:ext cx="565" cy="318"/>
              </a:xfrm>
              <a:custGeom>
                <a:rect l="l" t="t" r="r" b="b"/>
                <a:pathLst>
                  <a:path w="1129" h="954">
                    <a:moveTo>
                      <a:pt x="1129" y="293"/>
                    </a:moveTo>
                    <a:lnTo>
                      <a:pt x="1129" y="954"/>
                    </a:lnTo>
                    <a:lnTo>
                      <a:pt x="0" y="467"/>
                    </a:lnTo>
                    <a:lnTo>
                      <a:pt x="0" y="0"/>
                    </a:lnTo>
                    <a:lnTo>
                      <a:pt x="1129" y="293"/>
                    </a:lnTo>
                    <a:close/>
                  </a:path>
                </a:pathLst>
              </a:custGeom>
              <a:solidFill>
                <a:srgbClr val="A0A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29" name=""/>
              <p:cNvSpPr/>
              <p:nvPr/>
            </p:nvSpPr>
            <p:spPr>
              <a:xfrm>
                <a:off x="3603" y="3211"/>
                <a:ext cx="420" cy="242"/>
              </a:xfrm>
              <a:custGeom>
                <a:rect l="l" t="t" r="r" b="b"/>
                <a:pathLst>
                  <a:path w="841" h="726">
                    <a:moveTo>
                      <a:pt x="0" y="65"/>
                    </a:moveTo>
                    <a:lnTo>
                      <a:pt x="0" y="726"/>
                    </a:lnTo>
                    <a:lnTo>
                      <a:pt x="841" y="563"/>
                    </a:lnTo>
                    <a:lnTo>
                      <a:pt x="841" y="0"/>
                    </a:lnTo>
                    <a:lnTo>
                      <a:pt x="0" y="65"/>
                    </a:lnTo>
                    <a:close/>
                  </a:path>
                </a:pathLst>
              </a:custGeom>
              <a:solidFill>
                <a:srgbClr val="808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30" name=""/>
              <p:cNvSpPr/>
              <p:nvPr/>
            </p:nvSpPr>
            <p:spPr>
              <a:xfrm>
                <a:off x="3038" y="3135"/>
                <a:ext cx="985" cy="98"/>
              </a:xfrm>
              <a:custGeom>
                <a:rect l="l" t="t" r="r" b="b"/>
                <a:pathLst>
                  <a:path w="1969" h="293">
                    <a:moveTo>
                      <a:pt x="1970" y="228"/>
                    </a:moveTo>
                    <a:lnTo>
                      <a:pt x="1121" y="293"/>
                    </a:lnTo>
                    <a:lnTo>
                      <a:pt x="0" y="0"/>
                    </a:lnTo>
                    <a:lnTo>
                      <a:pt x="825" y="0"/>
                    </a:lnTo>
                    <a:lnTo>
                      <a:pt x="1970" y="228"/>
                    </a:lnTo>
                    <a:close/>
                  </a:path>
                </a:pathLst>
              </a:custGeom>
              <a:solidFill>
                <a:srgbClr val="C0C0C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2208831" name=""/>
            <p:cNvSpPr/>
            <p:nvPr/>
          </p:nvSpPr>
          <p:spPr>
            <a:xfrm>
              <a:off x="3154" y="3118"/>
              <a:ext cx="357" cy="91"/>
            </a:xfrm>
            <a:custGeom>
              <a:rect l="l" t="t" r="r" b="b"/>
              <a:pathLst>
                <a:path w="715" h="273">
                  <a:moveTo>
                    <a:pt x="715" y="155"/>
                  </a:moveTo>
                  <a:lnTo>
                    <a:pt x="715" y="244"/>
                  </a:lnTo>
                  <a:lnTo>
                    <a:pt x="382" y="273"/>
                  </a:lnTo>
                  <a:lnTo>
                    <a:pt x="0" y="175"/>
                  </a:lnTo>
                  <a:lnTo>
                    <a:pt x="0" y="0"/>
                  </a:lnTo>
                  <a:lnTo>
                    <a:pt x="715" y="155"/>
                  </a:lnTo>
                  <a:close/>
                </a:path>
              </a:pathLst>
            </a:custGeom>
            <a:solidFill>
              <a:srgbClr val="60606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32" name=""/>
            <p:cNvSpPr/>
            <p:nvPr/>
          </p:nvSpPr>
          <p:spPr>
            <a:xfrm>
              <a:off x="2959" y="2733"/>
              <a:ext cx="456" cy="444"/>
            </a:xfrm>
            <a:custGeom>
              <a:rect l="l" t="t" r="r" b="b"/>
              <a:pathLst>
                <a:path w="913" h="1333">
                  <a:moveTo>
                    <a:pt x="785" y="1333"/>
                  </a:moveTo>
                  <a:lnTo>
                    <a:pt x="913" y="44"/>
                  </a:lnTo>
                  <a:lnTo>
                    <a:pt x="129" y="0"/>
                  </a:lnTo>
                  <a:lnTo>
                    <a:pt x="0" y="1148"/>
                  </a:lnTo>
                  <a:lnTo>
                    <a:pt x="785" y="1333"/>
                  </a:lnTo>
                  <a:close/>
                </a:path>
              </a:pathLst>
            </a:custGeom>
            <a:solidFill>
              <a:srgbClr val="A0A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33" name=""/>
            <p:cNvSpPr/>
            <p:nvPr/>
          </p:nvSpPr>
          <p:spPr>
            <a:xfrm>
              <a:off x="3351" y="2747"/>
              <a:ext cx="404" cy="441"/>
            </a:xfrm>
            <a:custGeom>
              <a:rect l="l" t="t" r="r" b="b"/>
              <a:pathLst>
                <a:path w="809" h="1323">
                  <a:moveTo>
                    <a:pt x="128" y="0"/>
                  </a:moveTo>
                  <a:lnTo>
                    <a:pt x="809" y="295"/>
                  </a:lnTo>
                  <a:lnTo>
                    <a:pt x="712" y="1323"/>
                  </a:lnTo>
                  <a:lnTo>
                    <a:pt x="0" y="1291"/>
                  </a:lnTo>
                  <a:lnTo>
                    <a:pt x="128" y="0"/>
                  </a:lnTo>
                  <a:close/>
                </a:path>
              </a:pathLst>
            </a:custGeom>
            <a:solidFill>
              <a:srgbClr val="808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34" name=""/>
            <p:cNvSpPr/>
            <p:nvPr/>
          </p:nvSpPr>
          <p:spPr>
            <a:xfrm>
              <a:off x="3016" y="2777"/>
              <a:ext cx="328" cy="334"/>
            </a:xfrm>
            <a:custGeom>
              <a:rect l="l" t="t" r="r" b="b"/>
              <a:pathLst>
                <a:path w="654" h="1003">
                  <a:moveTo>
                    <a:pt x="654" y="45"/>
                  </a:moveTo>
                  <a:lnTo>
                    <a:pt x="561" y="1003"/>
                  </a:lnTo>
                  <a:lnTo>
                    <a:pt x="0" y="890"/>
                  </a:lnTo>
                  <a:lnTo>
                    <a:pt x="95" y="0"/>
                  </a:lnTo>
                  <a:lnTo>
                    <a:pt x="654" y="45"/>
                  </a:lnTo>
                  <a:close/>
                </a:path>
              </a:pathLst>
            </a:custGeom>
            <a:solidFill>
              <a:srgbClr val="00FFFF"/>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2208835" name=""/>
            <p:cNvGrpSpPr/>
            <p:nvPr/>
          </p:nvGrpSpPr>
          <p:grpSpPr>
            <a:xfrm>
              <a:off x="2887" y="3178"/>
              <a:ext cx="321" cy="207"/>
              <a:chOff x="3079" y="3169"/>
              <a:chExt cx="321" cy="207"/>
            </a:xfrm>
          </p:grpSpPr>
          <p:sp>
            <p:nvSpPr>
              <p:cNvPr id="2208836" name=""/>
              <p:cNvSpPr/>
              <p:nvPr/>
            </p:nvSpPr>
            <p:spPr>
              <a:xfrm>
                <a:off x="3079" y="3169"/>
                <a:ext cx="321" cy="207"/>
              </a:xfrm>
              <a:custGeom>
                <a:rect l="l" t="t" r="r" b="b"/>
                <a:pathLst>
                  <a:path w="643" h="621">
                    <a:moveTo>
                      <a:pt x="0" y="0"/>
                    </a:moveTo>
                    <a:lnTo>
                      <a:pt x="643" y="187"/>
                    </a:lnTo>
                    <a:lnTo>
                      <a:pt x="643" y="621"/>
                    </a:lnTo>
                    <a:lnTo>
                      <a:pt x="0" y="350"/>
                    </a:lnTo>
                    <a:lnTo>
                      <a:pt x="0" y="0"/>
                    </a:lnTo>
                    <a:close/>
                  </a:path>
                </a:pathLst>
              </a:custGeom>
              <a:solidFill>
                <a:srgbClr val="404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2208837" name=""/>
              <p:cNvCxnSpPr/>
              <p:nvPr/>
            </p:nvCxnSpPr>
            <p:spPr>
              <a:xfrm flipH="1" flipV="1">
                <a:off x="3107" y="3219"/>
                <a:ext cx="85" cy="19"/>
              </a:xfrm>
              <a:prstGeom prst="line">
                <a:avLst/>
              </a:prstGeom>
              <a:noFill/>
              <a:ln w="25400">
                <a:solidFill>
                  <a:prstClr val="black"/>
                </a:solidFill>
                <a:miter lim="800000"/>
              </a:ln>
            </p:spPr>
          </p:cxnSp>
          <p:cxnSp>
            <p:nvCxnSpPr>
              <p:cNvPr id="2208838" name=""/>
              <p:cNvCxnSpPr/>
              <p:nvPr/>
            </p:nvCxnSpPr>
            <p:spPr>
              <a:xfrm>
                <a:off x="3236" y="3248"/>
                <a:ext cx="112" cy="23"/>
              </a:xfrm>
              <a:prstGeom prst="line">
                <a:avLst/>
              </a:prstGeom>
              <a:noFill/>
              <a:ln w="25400">
                <a:solidFill>
                  <a:prstClr val="black"/>
                </a:solidFill>
                <a:miter lim="800000"/>
              </a:ln>
            </p:spPr>
          </p:cxnSp>
          <p:cxnSp>
            <p:nvCxnSpPr>
              <p:cNvPr id="2208839" name=""/>
              <p:cNvCxnSpPr/>
              <p:nvPr/>
            </p:nvCxnSpPr>
            <p:spPr>
              <a:xfrm>
                <a:off x="3214" y="3195"/>
                <a:ext cx="1" cy="134"/>
              </a:xfrm>
              <a:prstGeom prst="line">
                <a:avLst/>
              </a:prstGeom>
              <a:noFill/>
              <a:ln w="6350">
                <a:solidFill>
                  <a:prstClr val="black"/>
                </a:solidFill>
                <a:miter lim="800000"/>
              </a:ln>
            </p:spPr>
          </p:cxnSp>
          <p:cxnSp>
            <p:nvCxnSpPr>
              <p:cNvPr id="2208840" name=""/>
              <p:cNvCxnSpPr/>
              <p:nvPr/>
            </p:nvCxnSpPr>
            <p:spPr>
              <a:xfrm>
                <a:off x="3368" y="3226"/>
                <a:ext cx="1" cy="146"/>
              </a:xfrm>
              <a:prstGeom prst="line">
                <a:avLst/>
              </a:prstGeom>
              <a:noFill/>
              <a:ln w="6350">
                <a:solidFill>
                  <a:prstClr val="black"/>
                </a:solidFill>
                <a:miter lim="800000"/>
              </a:ln>
            </p:spPr>
          </p:cxnSp>
          <p:cxnSp>
            <p:nvCxnSpPr>
              <p:cNvPr id="2208841" name=""/>
              <p:cNvCxnSpPr/>
              <p:nvPr/>
            </p:nvCxnSpPr>
            <p:spPr>
              <a:xfrm>
                <a:off x="3080" y="3223"/>
                <a:ext cx="292" cy="68"/>
              </a:xfrm>
              <a:prstGeom prst="line">
                <a:avLst/>
              </a:prstGeom>
              <a:noFill/>
              <a:ln w="6350">
                <a:solidFill>
                  <a:prstClr val="black"/>
                </a:solidFill>
                <a:miter lim="800000"/>
              </a:ln>
            </p:spPr>
          </p:cxnSp>
          <p:cxnSp>
            <p:nvCxnSpPr>
              <p:cNvPr id="2208842" name=""/>
              <p:cNvCxnSpPr/>
              <p:nvPr/>
            </p:nvCxnSpPr>
            <p:spPr>
              <a:xfrm flipH="1" flipV="1">
                <a:off x="3079" y="3201"/>
                <a:ext cx="293" cy="63"/>
              </a:xfrm>
              <a:prstGeom prst="line">
                <a:avLst/>
              </a:prstGeom>
              <a:noFill/>
              <a:ln w="6350">
                <a:solidFill>
                  <a:prstClr val="black"/>
                </a:solidFill>
                <a:miter lim="800000"/>
              </a:ln>
            </p:spPr>
          </p:cxnSp>
        </p:grpSp>
        <p:grpSp>
          <p:nvGrpSpPr>
            <p:cNvPr id="2208843" name=""/>
            <p:cNvGrpSpPr/>
            <p:nvPr/>
          </p:nvGrpSpPr>
          <p:grpSpPr>
            <a:xfrm>
              <a:off x="2556" y="3183"/>
              <a:ext cx="769" cy="356"/>
              <a:chOff x="2748" y="3174"/>
              <a:chExt cx="769" cy="356"/>
            </a:xfrm>
          </p:grpSpPr>
          <p:grpSp>
            <p:nvGrpSpPr>
              <p:cNvPr id="2208844" name=""/>
              <p:cNvGrpSpPr/>
              <p:nvPr/>
            </p:nvGrpSpPr>
            <p:grpSpPr>
              <a:xfrm>
                <a:off x="3343" y="3367"/>
                <a:ext cx="125" cy="84"/>
                <a:chOff x="3343" y="3367"/>
                <a:chExt cx="125" cy="84"/>
              </a:xfrm>
            </p:grpSpPr>
            <p:sp>
              <p:nvSpPr>
                <p:cNvPr id="2208845" name=""/>
                <p:cNvSpPr/>
                <p:nvPr/>
              </p:nvSpPr>
              <p:spPr>
                <a:xfrm>
                  <a:off x="3431" y="3367"/>
                  <a:ext cx="37" cy="84"/>
                </a:xfrm>
                <a:custGeom>
                  <a:rect l="l" t="t" r="r" b="b"/>
                  <a:pathLst>
                    <a:path w="72" h="251">
                      <a:moveTo>
                        <a:pt x="51" y="0"/>
                      </a:moveTo>
                      <a:lnTo>
                        <a:pt x="72" y="236"/>
                      </a:lnTo>
                      <a:lnTo>
                        <a:pt x="21" y="252"/>
                      </a:lnTo>
                      <a:lnTo>
                        <a:pt x="0" y="12"/>
                      </a:lnTo>
                      <a:lnTo>
                        <a:pt x="51" y="0"/>
                      </a:lnTo>
                      <a:close/>
                    </a:path>
                  </a:pathLst>
                </a:custGeom>
                <a:solidFill>
                  <a:srgbClr val="60606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46" name=""/>
                <p:cNvSpPr/>
                <p:nvPr/>
              </p:nvSpPr>
              <p:spPr>
                <a:xfrm>
                  <a:off x="3343" y="3378"/>
                  <a:ext cx="99" cy="73"/>
                </a:xfrm>
                <a:custGeom>
                  <a:rect l="l" t="t" r="r" b="b"/>
                  <a:pathLst>
                    <a:path w="199" h="219">
                      <a:moveTo>
                        <a:pt x="181" y="8"/>
                      </a:moveTo>
                      <a:lnTo>
                        <a:pt x="199" y="219"/>
                      </a:lnTo>
                      <a:lnTo>
                        <a:pt x="0" y="109"/>
                      </a:lnTo>
                      <a:lnTo>
                        <a:pt x="79" y="77"/>
                      </a:lnTo>
                      <a:lnTo>
                        <a:pt x="148" y="126"/>
                      </a:lnTo>
                      <a:lnTo>
                        <a:pt x="127" y="0"/>
                      </a:lnTo>
                      <a:lnTo>
                        <a:pt x="181" y="8"/>
                      </a:lnTo>
                      <a:close/>
                    </a:path>
                  </a:pathLst>
                </a:custGeom>
                <a:solidFill>
                  <a:srgbClr val="404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2208847" name=""/>
              <p:cNvGrpSpPr/>
              <p:nvPr/>
            </p:nvGrpSpPr>
            <p:grpSpPr>
              <a:xfrm>
                <a:off x="2748" y="3174"/>
                <a:ext cx="769" cy="356"/>
                <a:chOff x="2748" y="3174"/>
                <a:chExt cx="769" cy="356"/>
              </a:xfrm>
            </p:grpSpPr>
            <p:sp>
              <p:nvSpPr>
                <p:cNvPr id="2208848" name=""/>
                <p:cNvSpPr/>
                <p:nvPr/>
              </p:nvSpPr>
              <p:spPr>
                <a:xfrm>
                  <a:off x="2750" y="3174"/>
                  <a:ext cx="753" cy="315"/>
                </a:xfrm>
                <a:custGeom>
                  <a:rect l="l" t="t" r="r" b="b"/>
                  <a:pathLst>
                    <a:path w="1506" h="944">
                      <a:moveTo>
                        <a:pt x="1506" y="402"/>
                      </a:moveTo>
                      <a:lnTo>
                        <a:pt x="785" y="944"/>
                      </a:lnTo>
                      <a:lnTo>
                        <a:pt x="0" y="413"/>
                      </a:lnTo>
                      <a:lnTo>
                        <a:pt x="601" y="0"/>
                      </a:lnTo>
                      <a:lnTo>
                        <a:pt x="1506" y="402"/>
                      </a:lnTo>
                      <a:close/>
                    </a:path>
                  </a:pathLst>
                </a:custGeom>
                <a:solidFill>
                  <a:srgbClr val="808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49" name=""/>
                <p:cNvSpPr/>
                <p:nvPr/>
              </p:nvSpPr>
              <p:spPr>
                <a:xfrm>
                  <a:off x="3140" y="3306"/>
                  <a:ext cx="377" cy="222"/>
                </a:xfrm>
                <a:custGeom>
                  <a:rect l="l" t="t" r="r" b="b"/>
                  <a:pathLst>
                    <a:path w="754" h="666">
                      <a:moveTo>
                        <a:pt x="727" y="0"/>
                      </a:moveTo>
                      <a:lnTo>
                        <a:pt x="0" y="552"/>
                      </a:lnTo>
                      <a:lnTo>
                        <a:pt x="21" y="666"/>
                      </a:lnTo>
                      <a:lnTo>
                        <a:pt x="754" y="104"/>
                      </a:lnTo>
                      <a:lnTo>
                        <a:pt x="727" y="0"/>
                      </a:lnTo>
                      <a:close/>
                    </a:path>
                  </a:pathLst>
                </a:custGeom>
                <a:solidFill>
                  <a:srgbClr val="60606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50" name=""/>
                <p:cNvSpPr/>
                <p:nvPr/>
              </p:nvSpPr>
              <p:spPr>
                <a:xfrm>
                  <a:off x="2748" y="3312"/>
                  <a:ext cx="403" cy="218"/>
                </a:xfrm>
                <a:custGeom>
                  <a:rect l="l" t="t" r="r" b="b"/>
                  <a:pathLst>
                    <a:path w="805" h="654">
                      <a:moveTo>
                        <a:pt x="805" y="654"/>
                      </a:moveTo>
                      <a:lnTo>
                        <a:pt x="781" y="532"/>
                      </a:lnTo>
                      <a:lnTo>
                        <a:pt x="0" y="0"/>
                      </a:lnTo>
                      <a:lnTo>
                        <a:pt x="27" y="96"/>
                      </a:lnTo>
                      <a:lnTo>
                        <a:pt x="805" y="654"/>
                      </a:lnTo>
                      <a:close/>
                    </a:path>
                  </a:pathLst>
                </a:custGeom>
                <a:solidFill>
                  <a:srgbClr val="404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51" name=""/>
                <p:cNvSpPr/>
                <p:nvPr/>
              </p:nvSpPr>
              <p:spPr>
                <a:xfrm>
                  <a:off x="3053" y="3323"/>
                  <a:ext cx="302" cy="138"/>
                </a:xfrm>
                <a:custGeom>
                  <a:rect l="l" t="t" r="r" b="b"/>
                  <a:pathLst>
                    <a:path w="604" h="415">
                      <a:moveTo>
                        <a:pt x="604" y="107"/>
                      </a:moveTo>
                      <a:lnTo>
                        <a:pt x="395" y="0"/>
                      </a:lnTo>
                      <a:lnTo>
                        <a:pt x="0" y="290"/>
                      </a:lnTo>
                      <a:lnTo>
                        <a:pt x="200" y="415"/>
                      </a:lnTo>
                      <a:lnTo>
                        <a:pt x="604" y="107"/>
                      </a:lnTo>
                      <a:close/>
                    </a:path>
                  </a:pathLst>
                </a:custGeom>
                <a:solidFill>
                  <a:srgbClr val="A0A0A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52" name=""/>
                <p:cNvSpPr/>
                <p:nvPr/>
              </p:nvSpPr>
              <p:spPr>
                <a:xfrm>
                  <a:off x="2786" y="3225"/>
                  <a:ext cx="446" cy="186"/>
                </a:xfrm>
                <a:custGeom>
                  <a:rect l="l" t="t" r="r" b="b"/>
                  <a:pathLst>
                    <a:path w="892" h="558">
                      <a:moveTo>
                        <a:pt x="892" y="272"/>
                      </a:moveTo>
                      <a:lnTo>
                        <a:pt x="503" y="558"/>
                      </a:lnTo>
                      <a:lnTo>
                        <a:pt x="0" y="239"/>
                      </a:lnTo>
                      <a:lnTo>
                        <a:pt x="364" y="0"/>
                      </a:lnTo>
                      <a:lnTo>
                        <a:pt x="892" y="272"/>
                      </a:lnTo>
                      <a:close/>
                    </a:path>
                  </a:pathLst>
                </a:custGeom>
                <a:solidFill>
                  <a:srgbClr val="A0A0A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8853" name=""/>
                <p:cNvSpPr/>
                <p:nvPr/>
              </p:nvSpPr>
              <p:spPr>
                <a:xfrm>
                  <a:off x="2975" y="3184"/>
                  <a:ext cx="492" cy="170"/>
                </a:xfrm>
                <a:custGeom>
                  <a:rect l="l" t="t" r="r" b="b"/>
                  <a:pathLst>
                    <a:path w="984" h="509">
                      <a:moveTo>
                        <a:pt x="780" y="509"/>
                      </a:moveTo>
                      <a:lnTo>
                        <a:pt x="984" y="369"/>
                      </a:lnTo>
                      <a:lnTo>
                        <a:pt x="160" y="0"/>
                      </a:lnTo>
                      <a:lnTo>
                        <a:pt x="0" y="106"/>
                      </a:lnTo>
                      <a:lnTo>
                        <a:pt x="780" y="509"/>
                      </a:lnTo>
                      <a:close/>
                    </a:path>
                  </a:pathLst>
                </a:custGeom>
                <a:solidFill>
                  <a:srgbClr val="A0A0A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2208854" name=""/>
                <p:cNvCxnSpPr/>
                <p:nvPr/>
              </p:nvCxnSpPr>
              <p:spPr>
                <a:xfrm flipH="1" flipV="1">
                  <a:off x="3033" y="3191"/>
                  <a:ext cx="425" cy="134"/>
                </a:xfrm>
                <a:prstGeom prst="line">
                  <a:avLst/>
                </a:prstGeom>
                <a:noFill/>
                <a:ln w="12700">
                  <a:solidFill>
                    <a:srgbClr val="808080"/>
                  </a:solidFill>
                  <a:miter lim="800000"/>
                </a:ln>
              </p:spPr>
            </p:cxnSp>
            <p:cxnSp>
              <p:nvCxnSpPr>
                <p:cNvPr id="2208855" name=""/>
                <p:cNvCxnSpPr/>
                <p:nvPr/>
              </p:nvCxnSpPr>
              <p:spPr>
                <a:xfrm flipH="1" flipV="1">
                  <a:off x="3011" y="3200"/>
                  <a:ext cx="411" cy="135"/>
                </a:xfrm>
                <a:prstGeom prst="line">
                  <a:avLst/>
                </a:prstGeom>
                <a:noFill/>
                <a:ln w="12700">
                  <a:solidFill>
                    <a:srgbClr val="808080"/>
                  </a:solidFill>
                  <a:miter lim="800000"/>
                </a:ln>
              </p:spPr>
            </p:cxnSp>
            <p:cxnSp>
              <p:nvCxnSpPr>
                <p:cNvPr id="2208856" name=""/>
                <p:cNvCxnSpPr/>
                <p:nvPr/>
              </p:nvCxnSpPr>
              <p:spPr>
                <a:xfrm flipH="1" flipV="1">
                  <a:off x="2994" y="3211"/>
                  <a:ext cx="402" cy="139"/>
                </a:xfrm>
                <a:prstGeom prst="line">
                  <a:avLst/>
                </a:prstGeom>
                <a:noFill/>
                <a:ln w="12700">
                  <a:solidFill>
                    <a:srgbClr val="808080"/>
                  </a:solidFill>
                  <a:miter lim="800000"/>
                </a:ln>
              </p:spPr>
            </p:cxnSp>
            <p:cxnSp>
              <p:nvCxnSpPr>
                <p:cNvPr id="2208857" name=""/>
                <p:cNvCxnSpPr/>
                <p:nvPr/>
              </p:nvCxnSpPr>
              <p:spPr>
                <a:xfrm flipH="1" flipV="1">
                  <a:off x="2943" y="3234"/>
                  <a:ext cx="395" cy="143"/>
                </a:xfrm>
                <a:prstGeom prst="line">
                  <a:avLst/>
                </a:prstGeom>
                <a:noFill/>
                <a:ln w="12700">
                  <a:solidFill>
                    <a:srgbClr val="808080"/>
                  </a:solidFill>
                  <a:miter lim="800000"/>
                </a:ln>
              </p:spPr>
            </p:cxnSp>
            <p:cxnSp>
              <p:nvCxnSpPr>
                <p:cNvPr id="2208858" name=""/>
                <p:cNvCxnSpPr/>
                <p:nvPr/>
              </p:nvCxnSpPr>
              <p:spPr>
                <a:xfrm flipH="1" flipV="1">
                  <a:off x="2913" y="3248"/>
                  <a:ext cx="392" cy="145"/>
                </a:xfrm>
                <a:prstGeom prst="line">
                  <a:avLst/>
                </a:prstGeom>
                <a:noFill/>
                <a:ln w="12700">
                  <a:solidFill>
                    <a:srgbClr val="808080"/>
                  </a:solidFill>
                  <a:miter lim="800000"/>
                </a:ln>
              </p:spPr>
            </p:cxnSp>
            <p:cxnSp>
              <p:nvCxnSpPr>
                <p:cNvPr id="2208859" name=""/>
                <p:cNvCxnSpPr/>
                <p:nvPr/>
              </p:nvCxnSpPr>
              <p:spPr>
                <a:xfrm flipH="1" flipV="1">
                  <a:off x="2898" y="3266"/>
                  <a:ext cx="367" cy="142"/>
                </a:xfrm>
                <a:prstGeom prst="line">
                  <a:avLst/>
                </a:prstGeom>
                <a:noFill/>
                <a:ln w="12700">
                  <a:solidFill>
                    <a:srgbClr val="808080"/>
                  </a:solidFill>
                  <a:miter lim="800000"/>
                </a:ln>
              </p:spPr>
            </p:cxnSp>
            <p:cxnSp>
              <p:nvCxnSpPr>
                <p:cNvPr id="2208860" name=""/>
                <p:cNvCxnSpPr/>
                <p:nvPr/>
              </p:nvCxnSpPr>
              <p:spPr>
                <a:xfrm flipH="1" flipV="1">
                  <a:off x="2870" y="3279"/>
                  <a:ext cx="356" cy="143"/>
                </a:xfrm>
                <a:prstGeom prst="line">
                  <a:avLst/>
                </a:prstGeom>
                <a:noFill/>
                <a:ln w="12700">
                  <a:solidFill>
                    <a:srgbClr val="808080"/>
                  </a:solidFill>
                  <a:miter lim="800000"/>
                </a:ln>
              </p:spPr>
            </p:cxnSp>
            <p:cxnSp>
              <p:nvCxnSpPr>
                <p:cNvPr id="2208861" name=""/>
                <p:cNvCxnSpPr/>
                <p:nvPr/>
              </p:nvCxnSpPr>
              <p:spPr>
                <a:xfrm flipH="1" flipV="1">
                  <a:off x="2840" y="3297"/>
                  <a:ext cx="346" cy="141"/>
                </a:xfrm>
                <a:prstGeom prst="line">
                  <a:avLst/>
                </a:prstGeom>
                <a:noFill/>
                <a:ln w="12700">
                  <a:solidFill>
                    <a:srgbClr val="808080"/>
                  </a:solidFill>
                  <a:miter lim="800000"/>
                </a:ln>
              </p:spPr>
            </p:cxnSp>
            <p:cxnSp>
              <p:nvCxnSpPr>
                <p:cNvPr id="2208862" name=""/>
                <p:cNvCxnSpPr/>
                <p:nvPr/>
              </p:nvCxnSpPr>
              <p:spPr>
                <a:xfrm flipH="1">
                  <a:off x="3122" y="3347"/>
                  <a:ext cx="199" cy="103"/>
                </a:xfrm>
                <a:prstGeom prst="line">
                  <a:avLst/>
                </a:prstGeom>
                <a:noFill/>
                <a:ln w="12700">
                  <a:solidFill>
                    <a:srgbClr val="808080"/>
                  </a:solidFill>
                  <a:miter lim="800000"/>
                </a:ln>
              </p:spPr>
            </p:cxnSp>
            <p:cxnSp>
              <p:nvCxnSpPr>
                <p:cNvPr id="2208863" name=""/>
                <p:cNvCxnSpPr/>
                <p:nvPr/>
              </p:nvCxnSpPr>
              <p:spPr>
                <a:xfrm flipH="1">
                  <a:off x="3083" y="3333"/>
                  <a:ext cx="196" cy="98"/>
                </a:xfrm>
                <a:prstGeom prst="line">
                  <a:avLst/>
                </a:prstGeom>
                <a:noFill/>
                <a:ln w="12700">
                  <a:solidFill>
                    <a:srgbClr val="808080"/>
                  </a:solidFill>
                  <a:miter lim="800000"/>
                </a:ln>
              </p:spPr>
            </p:cxnSp>
            <p:cxnSp>
              <p:nvCxnSpPr>
                <p:cNvPr id="2208864" name=""/>
                <p:cNvCxnSpPr/>
                <p:nvPr/>
              </p:nvCxnSpPr>
              <p:spPr>
                <a:xfrm flipH="1">
                  <a:off x="3000" y="3302"/>
                  <a:ext cx="191" cy="93"/>
                </a:xfrm>
                <a:prstGeom prst="line">
                  <a:avLst/>
                </a:prstGeom>
                <a:noFill/>
                <a:ln w="12700">
                  <a:solidFill>
                    <a:srgbClr val="808080"/>
                  </a:solidFill>
                  <a:miter lim="800000"/>
                </a:ln>
              </p:spPr>
            </p:cxnSp>
            <p:cxnSp>
              <p:nvCxnSpPr>
                <p:cNvPr id="2208865" name=""/>
                <p:cNvCxnSpPr/>
                <p:nvPr/>
              </p:nvCxnSpPr>
              <p:spPr>
                <a:xfrm flipH="1">
                  <a:off x="2956" y="3286"/>
                  <a:ext cx="190" cy="92"/>
                </a:xfrm>
                <a:prstGeom prst="line">
                  <a:avLst/>
                </a:prstGeom>
                <a:noFill/>
                <a:ln w="12700">
                  <a:solidFill>
                    <a:srgbClr val="808080"/>
                  </a:solidFill>
                  <a:miter lim="800000"/>
                </a:ln>
              </p:spPr>
            </p:cxnSp>
            <p:cxnSp>
              <p:nvCxnSpPr>
                <p:cNvPr id="2208866" name=""/>
                <p:cNvCxnSpPr/>
                <p:nvPr/>
              </p:nvCxnSpPr>
              <p:spPr>
                <a:xfrm flipH="1">
                  <a:off x="2915" y="3271"/>
                  <a:ext cx="184" cy="92"/>
                </a:xfrm>
                <a:prstGeom prst="line">
                  <a:avLst/>
                </a:prstGeom>
                <a:noFill/>
                <a:ln w="12700">
                  <a:solidFill>
                    <a:srgbClr val="808080"/>
                  </a:solidFill>
                  <a:miter lim="800000"/>
                </a:ln>
              </p:spPr>
            </p:cxnSp>
            <p:cxnSp>
              <p:nvCxnSpPr>
                <p:cNvPr id="2208867" name=""/>
                <p:cNvCxnSpPr/>
                <p:nvPr/>
              </p:nvCxnSpPr>
              <p:spPr>
                <a:xfrm flipH="1">
                  <a:off x="2877" y="3256"/>
                  <a:ext cx="180" cy="88"/>
                </a:xfrm>
                <a:prstGeom prst="line">
                  <a:avLst/>
                </a:prstGeom>
                <a:noFill/>
                <a:ln w="12700">
                  <a:solidFill>
                    <a:srgbClr val="808080"/>
                  </a:solidFill>
                  <a:miter lim="800000"/>
                </a:ln>
              </p:spPr>
            </p:cxnSp>
            <p:cxnSp>
              <p:nvCxnSpPr>
                <p:cNvPr id="2208868" name=""/>
                <p:cNvCxnSpPr/>
                <p:nvPr/>
              </p:nvCxnSpPr>
              <p:spPr>
                <a:xfrm flipH="1">
                  <a:off x="2837" y="3241"/>
                  <a:ext cx="181" cy="84"/>
                </a:xfrm>
                <a:prstGeom prst="line">
                  <a:avLst/>
                </a:prstGeom>
                <a:noFill/>
                <a:ln w="12700">
                  <a:solidFill>
                    <a:srgbClr val="808080"/>
                  </a:solidFill>
                  <a:miter lim="800000"/>
                </a:ln>
              </p:spPr>
            </p:cxnSp>
            <p:cxnSp>
              <p:nvCxnSpPr>
                <p:cNvPr id="2208869" name=""/>
                <p:cNvCxnSpPr/>
                <p:nvPr/>
              </p:nvCxnSpPr>
              <p:spPr>
                <a:xfrm flipH="1">
                  <a:off x="3311" y="3289"/>
                  <a:ext cx="96" cy="45"/>
                </a:xfrm>
                <a:prstGeom prst="line">
                  <a:avLst/>
                </a:prstGeom>
                <a:noFill/>
                <a:ln w="12700">
                  <a:solidFill>
                    <a:srgbClr val="808080"/>
                  </a:solidFill>
                  <a:miter lim="800000"/>
                </a:ln>
              </p:spPr>
            </p:cxnSp>
            <p:cxnSp>
              <p:nvCxnSpPr>
                <p:cNvPr id="2208870" name=""/>
                <p:cNvCxnSpPr/>
                <p:nvPr/>
              </p:nvCxnSpPr>
              <p:spPr>
                <a:xfrm flipH="1">
                  <a:off x="3254" y="3270"/>
                  <a:ext cx="89" cy="45"/>
                </a:xfrm>
                <a:prstGeom prst="line">
                  <a:avLst/>
                </a:prstGeom>
                <a:noFill/>
                <a:ln w="12700">
                  <a:solidFill>
                    <a:srgbClr val="808080"/>
                  </a:solidFill>
                  <a:miter lim="800000"/>
                </a:ln>
              </p:spPr>
            </p:cxnSp>
            <p:cxnSp>
              <p:nvCxnSpPr>
                <p:cNvPr id="2208871" name=""/>
                <p:cNvCxnSpPr/>
                <p:nvPr/>
              </p:nvCxnSpPr>
              <p:spPr>
                <a:xfrm flipH="1">
                  <a:off x="3196" y="3253"/>
                  <a:ext cx="91" cy="43"/>
                </a:xfrm>
                <a:prstGeom prst="line">
                  <a:avLst/>
                </a:prstGeom>
                <a:noFill/>
                <a:ln w="12700">
                  <a:solidFill>
                    <a:srgbClr val="808080"/>
                  </a:solidFill>
                  <a:miter lim="800000"/>
                </a:ln>
              </p:spPr>
            </p:cxnSp>
            <p:cxnSp>
              <p:nvCxnSpPr>
                <p:cNvPr id="2208872" name=""/>
                <p:cNvCxnSpPr/>
                <p:nvPr/>
              </p:nvCxnSpPr>
              <p:spPr>
                <a:xfrm flipH="1">
                  <a:off x="3140" y="3236"/>
                  <a:ext cx="91" cy="41"/>
                </a:xfrm>
                <a:prstGeom prst="line">
                  <a:avLst/>
                </a:prstGeom>
                <a:noFill/>
                <a:ln w="12700">
                  <a:solidFill>
                    <a:srgbClr val="808080"/>
                  </a:solidFill>
                  <a:miter lim="800000"/>
                </a:ln>
              </p:spPr>
            </p:cxnSp>
            <p:cxnSp>
              <p:nvCxnSpPr>
                <p:cNvPr id="2208873" name=""/>
                <p:cNvCxnSpPr/>
                <p:nvPr/>
              </p:nvCxnSpPr>
              <p:spPr>
                <a:xfrm flipH="1">
                  <a:off x="3088" y="3218"/>
                  <a:ext cx="82" cy="40"/>
                </a:xfrm>
                <a:prstGeom prst="line">
                  <a:avLst/>
                </a:prstGeom>
                <a:noFill/>
                <a:ln w="12700">
                  <a:solidFill>
                    <a:srgbClr val="808080"/>
                  </a:solidFill>
                  <a:miter lim="800000"/>
                </a:ln>
              </p:spPr>
            </p:cxnSp>
            <p:cxnSp>
              <p:nvCxnSpPr>
                <p:cNvPr id="2208874" name=""/>
                <p:cNvCxnSpPr/>
                <p:nvPr/>
              </p:nvCxnSpPr>
              <p:spPr>
                <a:xfrm flipH="1">
                  <a:off x="3026" y="3199"/>
                  <a:ext cx="81" cy="39"/>
                </a:xfrm>
                <a:prstGeom prst="line">
                  <a:avLst/>
                </a:prstGeom>
                <a:noFill/>
                <a:ln w="12700">
                  <a:solidFill>
                    <a:srgbClr val="808080"/>
                  </a:solidFill>
                  <a:miter lim="800000"/>
                </a:ln>
              </p:spPr>
            </p:cxnSp>
          </p:grpSp>
        </p:grpSp>
        <p:sp>
          <p:nvSpPr>
            <p:cNvPr id="2208875" name=""/>
            <p:cNvSpPr/>
            <p:nvPr/>
          </p:nvSpPr>
          <p:spPr>
            <a:xfrm rot="360000">
              <a:off x="3022" y="2795"/>
              <a:ext cx="336" cy="135"/>
            </a:xfrm>
            <a:prstGeom prst="rect">
              <a:avLst/>
            </a:prstGeom>
            <a:noFill/>
            <a:ln>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spcBef>
                  <a:spcPct val="50000"/>
                </a:spcBef>
              </a:pPr>
              <a:r>
                <a:rPr kumimoji="1" sz="800" b="1">
                  <a:solidFill>
                    <a:srgbClr val="FF5050"/>
                  </a:solidFill>
                  <a:latin typeface="Arial Black" pitchFamily="34" charset="0"/>
                </a:rPr>
                <a:t>统计学</a:t>
              </a:r>
              <a:endParaRPr kumimoji="1" sz="800" b="1">
                <a:solidFill>
                  <a:srgbClr val="FF5050"/>
                </a:solidFill>
                <a:latin typeface="Arial Black" pitchFamily="34" charset="0"/>
              </a:endParaRPr>
            </a:p>
          </p:txBody>
        </p:sp>
      </p:grpSp>
      <p:sp>
        <p:nvSpPr>
          <p:cNvPr id="2208876" name=""/>
          <p:cNvSpPr/>
          <p:nvPr/>
        </p:nvSpPr>
        <p:spPr>
          <a:xfrm>
            <a:off x="1042988" y="981075"/>
            <a:ext cx="7150100" cy="3240088"/>
          </a:xfrm>
          <a:prstGeom prst="rect">
            <a:avLst/>
          </a:prstGeom>
          <a:no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r>
              <a:rPr sz="8000">
                <a:solidFill>
                  <a:srgbClr val="FFFF00"/>
                </a:solidFill>
                <a:latin typeface="隶书" pitchFamily="49" charset="-122"/>
                <a:ea typeface="隶书" pitchFamily="49" charset="-122"/>
              </a:rPr>
              <a:t>统 </a:t>
            </a:r>
            <a:r>
              <a:rPr>
                <a:solidFill>
                  <a:srgbClr val="FFFF00"/>
                </a:solidFill>
                <a:latin typeface="隶书" pitchFamily="49" charset="-122"/>
                <a:ea typeface="隶书" pitchFamily="49" charset="-122"/>
              </a:rPr>
              <a:t> </a:t>
            </a:r>
            <a:r>
              <a:rPr sz="8000">
                <a:solidFill>
                  <a:srgbClr val="FFFF00"/>
                </a:solidFill>
                <a:latin typeface="隶书" pitchFamily="49" charset="-122"/>
                <a:ea typeface="隶书" pitchFamily="49" charset="-122"/>
              </a:rPr>
              <a:t>计</a:t>
            </a:r>
            <a:r>
              <a:rPr>
                <a:solidFill>
                  <a:srgbClr val="FFFF00"/>
                </a:solidFill>
                <a:latin typeface="隶书" pitchFamily="49" charset="-122"/>
                <a:ea typeface="隶书" pitchFamily="49" charset="-122"/>
              </a:rPr>
              <a:t>   </a:t>
            </a:r>
            <a:r>
              <a:rPr sz="8000">
                <a:solidFill>
                  <a:srgbClr val="FFFF00"/>
                </a:solidFill>
                <a:latin typeface="隶书" pitchFamily="49" charset="-122"/>
                <a:ea typeface="隶书" pitchFamily="49" charset="-122"/>
              </a:rPr>
              <a:t>学</a:t>
            </a:r>
            <a:br>
              <a:rPr sz="8000">
                <a:solidFill>
                  <a:srgbClr val="FFFF00"/>
                </a:solidFill>
                <a:latin typeface="隶书" pitchFamily="49" charset="-122"/>
                <a:ea typeface="隶书" pitchFamily="49" charset="-122"/>
              </a:rPr>
            </a:br>
            <a:br>
              <a:rPr>
                <a:solidFill>
                  <a:srgbClr val="FE9B03"/>
                </a:solidFill>
                <a:latin typeface="隶书" pitchFamily="49" charset="-122"/>
                <a:ea typeface="隶书" pitchFamily="49" charset="-122"/>
              </a:rPr>
            </a:br>
            <a:br>
              <a:rPr sz="3200">
                <a:solidFill>
                  <a:srgbClr val="FFFF00"/>
                </a:solidFill>
                <a:latin typeface="隶书" pitchFamily="49" charset="-122"/>
                <a:ea typeface="隶书" pitchFamily="49" charset="-122"/>
              </a:rPr>
            </a:br>
            <a:endParaRPr sz="3200">
              <a:latin typeface="华文新魏" pitchFamily="2" charset="-122"/>
              <a:ea typeface="华文新魏" pitchFamily="2" charset="-122"/>
            </a:endParaRPr>
          </a:p>
        </p:txBody>
      </p:sp>
      <p:pic>
        <p:nvPicPr>
          <p:cNvPr id="2208877" name=""/>
          <p:cNvPicPr/>
          <p:nvPr/>
        </p:nvPicPr>
        <p:blipFill>
          <a:blip r:embed="rId2"/>
          <a:stretch>
            <a:fillRect/>
          </a:stretch>
        </p:blipFill>
        <p:spPr>
          <a:xfrm>
            <a:off x="3851275" y="3644900"/>
            <a:ext cx="1428750" cy="1905000"/>
          </a:xfrm>
          <a:prstGeom prst="rect">
            <a:avLst/>
          </a:prstGeom>
          <a:noFill/>
          <a:ln>
            <a:miter lim="800000"/>
          </a:ln>
        </p:spPr>
      </p:pic>
      <p:sp>
        <p:nvSpPr>
          <p:cNvPr id="2208878" name=""/>
          <p:cNvSpPr/>
          <p:nvPr/>
        </p:nvSpPr>
        <p:spPr>
          <a:xfrm>
            <a:off x="2484438" y="2492375"/>
            <a:ext cx="4175125" cy="863600"/>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Statistics</a:t>
            </a:r>
          </a:p>
        </p:txBody>
      </p:sp>
      <p:sp>
        <p:nvSpPr>
          <p:cNvPr id="2208879" name="Date Placeholder 3"/>
          <p:cNvSpPr>
            <a:spLocks noGrp="1"/>
          </p:cNvSpPr>
          <p:nvPr>
            <p:ph type="dt" sz="half" idx="2"/>
          </p:nvPr>
        </p:nvSpPr>
        <p:spPr/>
        <p:txBody>
          <a:bodyPr/>
          <a:lstStyle/>
          <a:p>
            <a:pPr lvl="0" algn="r">
              <a:spcBef>
                <a:spcPct val="20000"/>
              </a:spcBef>
            </a:pPr>
            <a:r>
              <a:rPr sz="1600"/>
              <a:t>yyyy-M-</a:t>
            </a:r>
            <a:endParaRPr sz="1600"/>
          </a:p>
        </p:txBody>
      </p:sp>
      <p:sp>
        <p:nvSpPr>
          <p:cNvPr id="2208880" name="TextBox 2208879"/>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0066" name=""/>
          <p:cNvSpPr/>
          <p:nvPr>
            <p:ph type="subTitle" idx="1"/>
          </p:nvPr>
        </p:nvSpPr>
        <p:spPr>
          <a:xfrm>
            <a:off x="468312" y="1844675"/>
            <a:ext cx="8280400" cy="4464050"/>
          </a:xfrm>
          <a:prstGeom prst="rect">
            <a:avLst/>
          </a:prstGeom>
          <a:noFill/>
          <a:ln w="12700">
            <a:noFill/>
            <a:miter lim="800000"/>
          </a:ln>
          <a:effectLst/>
        </p:spPr>
        <p:txBody>
          <a:bodyPr rot="0" vert="horz" wrap="square" lIns="90488" tIns="44450" rIns="90488" bIns="44450" anchor="t" anchorCtr="0">
            <a:noAutofit/>
          </a:bodyPr>
          <a:lstStyle>
            <a:lvl1pPr marL="609600" indent="-609600" algn="ctr"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ctr" rtl="0" eaLnBrk="1" fontAlgn="base" hangingPunct="1">
              <a:lnSpc>
                <a:spcPct val="100000"/>
              </a:lnSpc>
              <a:spcBef>
                <a:spcPct val="20000"/>
              </a:spcBef>
              <a:spcAft>
                <a:spcPct val="0"/>
              </a:spcAft>
              <a:buClr>
                <a:srgbClr val="FE9B03"/>
              </a:buClr>
              <a:buSzTx/>
              <a:buFont typeface="Wingdings" pitchFamily="2" charset="2"/>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ctr" rtl="0" eaLnBrk="1" fontAlgn="base" hangingPunct="1">
              <a:lnSpc>
                <a:spcPct val="100000"/>
              </a:lnSpc>
              <a:spcBef>
                <a:spcPct val="20000"/>
              </a:spcBef>
              <a:spcAft>
                <a:spcPct val="0"/>
              </a:spcAft>
              <a:buClrTx/>
              <a:buSzTx/>
              <a:buFontTx/>
              <a:buNone/>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ctr" rtl="0" eaLnBrk="1" fontAlgn="base" hangingPunct="1">
              <a:lnSpc>
                <a:spcPct val="100000"/>
              </a:lnSpc>
              <a:spcBef>
                <a:spcPct val="20000"/>
              </a:spcBef>
              <a:spcAft>
                <a:spcPct val="0"/>
              </a:spcAft>
              <a:buClrTx/>
              <a:buSzTx/>
              <a:buFontTx/>
              <a:buNone/>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ctr" rtl="0" eaLnBrk="1" fontAlgn="base" hangingPunct="1">
              <a:lnSpc>
                <a:spcPct val="100000"/>
              </a:lnSpc>
              <a:spcBef>
                <a:spcPct val="20000"/>
              </a:spcBef>
              <a:spcAft>
                <a:spcPct val="0"/>
              </a:spcAft>
              <a:buClrTx/>
              <a:buSzTx/>
              <a:buFontTx/>
              <a:buNone/>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l"/>
            <a:r>
              <a:rPr sz="4000">
                <a:latin typeface="华文行楷" pitchFamily="2" charset="-122"/>
                <a:ea typeface="华文行楷" pitchFamily="2" charset="-122"/>
              </a:rPr>
              <a:t>   </a:t>
            </a:r>
            <a:r>
              <a:rPr sz="4000">
                <a:latin typeface="华文新魏" pitchFamily="2" charset="-122"/>
                <a:ea typeface="华文新魏" pitchFamily="2" charset="-122"/>
              </a:rPr>
              <a:t>图并没有说谎，是说谎者在画图。</a:t>
            </a:r>
            <a:endParaRPr sz="4000" b="1"/>
          </a:p>
          <a:p>
            <a:pPr lvl="0" algn="l"/>
            <a:endParaRPr sz="4000" b="1"/>
          </a:p>
          <a:p>
            <a:pPr lvl="0" algn="l"/>
            <a:endParaRPr sz="2000" b="1"/>
          </a:p>
          <a:p>
            <a:pPr lvl="0" algn="l"/>
            <a:endParaRPr sz="2000" b="1"/>
          </a:p>
          <a:p>
            <a:pPr lvl="0" algn="l"/>
            <a:endParaRPr sz="2000" b="1"/>
          </a:p>
          <a:p>
            <a:pPr lvl="0" algn="l"/>
            <a:endParaRPr sz="2000" b="1"/>
          </a:p>
          <a:p>
            <a:pPr lvl="0" algn="l"/>
            <a:r>
              <a:rPr sz="4000" b="1"/>
              <a:t>                                                          </a:t>
            </a:r>
            <a:endParaRPr sz="4000" b="1"/>
          </a:p>
          <a:p>
            <a:pPr lvl="0" algn="r"/>
            <a:r>
              <a:rPr sz="4000" b="1"/>
              <a:t> ——</a:t>
            </a:r>
            <a:r>
              <a:rPr sz="4000" b="1">
                <a:solidFill>
                  <a:srgbClr val="FE9B03"/>
                </a:solidFill>
              </a:rPr>
              <a:t>Benjamin Disraeli</a:t>
            </a:r>
            <a:r>
              <a:rPr sz="4000"/>
              <a:t> </a:t>
            </a:r>
            <a:endParaRPr sz="4000" b="1">
              <a:solidFill>
                <a:srgbClr val="FE9B03"/>
              </a:solidFill>
            </a:endParaRPr>
          </a:p>
        </p:txBody>
      </p:sp>
      <p:sp>
        <p:nvSpPr>
          <p:cNvPr id="600067" name=""/>
          <p:cNvSpPr/>
          <p:nvPr/>
        </p:nvSpPr>
        <p:spPr>
          <a:xfrm>
            <a:off x="2411412" y="476250"/>
            <a:ext cx="5616575" cy="863600"/>
          </a:xfrm>
          <a:prstGeom prst="rect">
            <a:avLst/>
          </a:prstGeom>
          <a:noFill/>
          <a:ln w="12700">
            <a:no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spcBef>
                <a:spcPct val="20000"/>
              </a:spcBef>
            </a:pPr>
            <a:r>
              <a:rPr sz="4000" b="1">
                <a:solidFill>
                  <a:srgbClr val="FE9B03"/>
                </a:solidFill>
                <a:effectLst>
                  <a:outerShdw blurRad="38100" dist="38100" dir="2700000" algn="tl">
                    <a:schemeClr val="bg2"/>
                  </a:outerShdw>
                </a:effectLst>
              </a:rPr>
              <a:t>统计名言</a:t>
            </a:r>
            <a:endParaRPr>
              <a:solidFill>
                <a:schemeClr val="bg1"/>
              </a:solidFill>
              <a:effectLst>
                <a:outerShdw blurRad="38100" dist="38100" dir="2700000" algn="tl">
                  <a:schemeClr val="bg2"/>
                </a:outerShdw>
              </a:effectLst>
            </a:endParaRPr>
          </a:p>
        </p:txBody>
      </p:sp>
      <p:sp>
        <p:nvSpPr>
          <p:cNvPr id="600068" name="Date Placeholder 3"/>
          <p:cNvSpPr>
            <a:spLocks noGrp="1"/>
          </p:cNvSpPr>
          <p:nvPr>
            <p:ph type="dt" sz="half" idx="2"/>
          </p:nvPr>
        </p:nvSpPr>
        <p:spPr/>
        <p:txBody>
          <a:bodyPr/>
          <a:lstStyle/>
          <a:p>
            <a:pPr lvl="0" algn="r">
              <a:spcBef>
                <a:spcPct val="20000"/>
              </a:spcBef>
            </a:pPr>
            <a:r>
              <a:rPr sz="1600"/>
              <a:t>yyyy-M-</a:t>
            </a:r>
            <a:endParaRPr sz="1600"/>
          </a:p>
        </p:txBody>
      </p:sp>
      <p:sp>
        <p:nvSpPr>
          <p:cNvPr id="600069" name="TextBox 600068"/>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用图表展示数据2011年共74页，您现在浏览的是第2页!</a:t>
            </a:r>
          </a:p>
        </p:txBody>
      </p:sp>
    </p:spTree>
  </p:cSld>
  <p:clrMapOvr>
    <a:masterClrMapping/>
  </p:clrMapOvr>
  <p:transition>
    <p:wipe dir="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tx1"/>
        </a:solidFill>
      </p:bgPr>
    </p:bg>
    <p:spTree>
      <p:nvGrpSpPr>
        <p:cNvPr id="1" name=""/>
        <p:cNvGrpSpPr/>
        <p:nvPr/>
      </p:nvGrpSpPr>
      <p:grpSpPr>
        <a:xfrm>
          <a:off x="0" y="0"/>
          <a:ext cx="0" cy="0"/>
        </a:xfrm>
      </p:grpSpPr>
      <p:sp>
        <p:nvSpPr>
          <p:cNvPr id="607234" name=""/>
          <p:cNvSpPr/>
          <p:nvPr>
            <p:ph type="ctrTitle"/>
          </p:nvPr>
        </p:nvSpPr>
        <p:spPr>
          <a:xfrm>
            <a:off x="1169988" y="561975"/>
            <a:ext cx="7146925" cy="1066800"/>
          </a:xfrm>
          <a:prstGeom prst="rect">
            <a:avLst/>
          </a:prstGeom>
          <a:noFill/>
          <a:ln w="12700">
            <a:noFill/>
            <a:miter lim="800000"/>
          </a:ln>
          <a:effectLst/>
        </p:spPr>
        <p:txBody>
          <a:bodyPr rot="0" vert="horz" wrap="square" lIns="90488" tIns="44450" rIns="90488" bIns="44450"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t>第 2 章   用图表展示数据</a:t>
            </a:r>
          </a:p>
        </p:txBody>
      </p:sp>
      <p:sp>
        <p:nvSpPr>
          <p:cNvPr id="607235" name=""/>
          <p:cNvSpPr/>
          <p:nvPr>
            <p:ph type="subTitle" idx="1"/>
          </p:nvPr>
        </p:nvSpPr>
        <p:spPr>
          <a:xfrm>
            <a:off x="1835150" y="2060575"/>
            <a:ext cx="6991350" cy="4111625"/>
          </a:xfrm>
          <a:prstGeom prst="rect">
            <a:avLst/>
          </a:prstGeom>
          <a:noFill/>
          <a:ln w="12700">
            <a:noFill/>
            <a:miter lim="800000"/>
          </a:ln>
          <a:effectLst/>
        </p:spPr>
        <p:txBody>
          <a:bodyPr rot="0" vert="horz" wrap="square" lIns="90488" tIns="44450" rIns="90488" bIns="44450" anchor="t" anchorCtr="0">
            <a:noAutofit/>
          </a:bodyPr>
          <a:lstStyle>
            <a:lvl1pPr marL="609600" indent="-609600" algn="ctr"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ctr" rtl="0" eaLnBrk="1" fontAlgn="base" hangingPunct="1">
              <a:lnSpc>
                <a:spcPct val="100000"/>
              </a:lnSpc>
              <a:spcBef>
                <a:spcPct val="20000"/>
              </a:spcBef>
              <a:spcAft>
                <a:spcPct val="0"/>
              </a:spcAft>
              <a:buClr>
                <a:srgbClr val="FE9B03"/>
              </a:buClr>
              <a:buSzTx/>
              <a:buFont typeface="Wingdings" pitchFamily="2" charset="2"/>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ctr" rtl="0" eaLnBrk="1" fontAlgn="base" hangingPunct="1">
              <a:lnSpc>
                <a:spcPct val="100000"/>
              </a:lnSpc>
              <a:spcBef>
                <a:spcPct val="20000"/>
              </a:spcBef>
              <a:spcAft>
                <a:spcPct val="0"/>
              </a:spcAft>
              <a:buClrTx/>
              <a:buSzTx/>
              <a:buFontTx/>
              <a:buNone/>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ctr" rtl="0" eaLnBrk="1" fontAlgn="base" hangingPunct="1">
              <a:lnSpc>
                <a:spcPct val="100000"/>
              </a:lnSpc>
              <a:spcBef>
                <a:spcPct val="20000"/>
              </a:spcBef>
              <a:spcAft>
                <a:spcPct val="0"/>
              </a:spcAft>
              <a:buClrTx/>
              <a:buSzTx/>
              <a:buFontTx/>
              <a:buNone/>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ctr" rtl="0" eaLnBrk="1" fontAlgn="base" hangingPunct="1">
              <a:lnSpc>
                <a:spcPct val="100000"/>
              </a:lnSpc>
              <a:spcBef>
                <a:spcPct val="20000"/>
              </a:spcBef>
              <a:spcAft>
                <a:spcPct val="0"/>
              </a:spcAft>
              <a:buClrTx/>
              <a:buSzTx/>
              <a:buFontTx/>
              <a:buNone/>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l"/>
            <a:r>
              <a:rPr b="1">
                <a:ea typeface="Arial"/>
              </a:rPr>
              <a:t>2.1</a:t>
            </a:r>
            <a:r>
              <a:rPr b="1"/>
              <a:t>   用图表展示定性数据 </a:t>
            </a:r>
            <a:endParaRPr b="1"/>
          </a:p>
          <a:p>
            <a:pPr lvl="0" algn="l"/>
            <a:r>
              <a:rPr b="1">
                <a:ea typeface="Arial"/>
              </a:rPr>
              <a:t>2.2   </a:t>
            </a:r>
            <a:r>
              <a:rPr b="1"/>
              <a:t>用图表展示定量数据 </a:t>
            </a:r>
            <a:endParaRPr b="1"/>
          </a:p>
          <a:p>
            <a:pPr lvl="0" algn="l"/>
            <a:r>
              <a:rPr b="1">
                <a:ea typeface="Arial"/>
              </a:rPr>
              <a:t>2.3   </a:t>
            </a:r>
            <a:r>
              <a:rPr b="1"/>
              <a:t>合理使用图表</a:t>
            </a:r>
            <a:endParaRPr b="1"/>
          </a:p>
          <a:p>
            <a:pPr lvl="0" algn="l"/>
            <a:endParaRPr b="1"/>
          </a:p>
        </p:txBody>
      </p:sp>
      <p:grpSp>
        <p:nvGrpSpPr>
          <p:cNvPr id="607236" name=""/>
          <p:cNvGrpSpPr/>
          <p:nvPr/>
        </p:nvGrpSpPr>
        <p:grpSpPr>
          <a:xfrm>
            <a:off x="6156325" y="4149725"/>
            <a:ext cx="2411412" cy="2333625"/>
            <a:chOff x="4066" y="2514"/>
            <a:chExt cx="1499" cy="1498"/>
          </a:xfrm>
        </p:grpSpPr>
        <p:grpSp>
          <p:nvGrpSpPr>
            <p:cNvPr id="607237" name=""/>
            <p:cNvGrpSpPr/>
            <p:nvPr/>
          </p:nvGrpSpPr>
          <p:grpSpPr>
            <a:xfrm>
              <a:off x="4066" y="2769"/>
              <a:ext cx="1499" cy="1243"/>
              <a:chOff x="4066" y="2769"/>
              <a:chExt cx="1499" cy="1243"/>
            </a:xfrm>
          </p:grpSpPr>
          <p:grpSp>
            <p:nvGrpSpPr>
              <p:cNvPr id="607238" name=""/>
              <p:cNvGrpSpPr/>
              <p:nvPr/>
            </p:nvGrpSpPr>
            <p:grpSpPr>
              <a:xfrm>
                <a:off x="4108" y="2769"/>
                <a:ext cx="1457" cy="1220"/>
                <a:chOff x="4108" y="2769"/>
                <a:chExt cx="1457" cy="1220"/>
              </a:xfrm>
            </p:grpSpPr>
            <p:grpSp>
              <p:nvGrpSpPr>
                <p:cNvPr id="607239" name=""/>
                <p:cNvGrpSpPr/>
                <p:nvPr/>
              </p:nvGrpSpPr>
              <p:grpSpPr>
                <a:xfrm>
                  <a:off x="4108" y="2769"/>
                  <a:ext cx="1457" cy="1220"/>
                  <a:chOff x="4108" y="2769"/>
                  <a:chExt cx="1457" cy="1220"/>
                </a:xfrm>
              </p:grpSpPr>
              <p:cxnSp>
                <p:nvCxnSpPr>
                  <p:cNvPr id="607240" name=""/>
                  <p:cNvCxnSpPr/>
                  <p:nvPr/>
                </p:nvCxnSpPr>
                <p:spPr>
                  <a:xfrm>
                    <a:off x="5242" y="3579"/>
                    <a:ext cx="323" cy="61"/>
                  </a:xfrm>
                  <a:prstGeom prst="line">
                    <a:avLst/>
                  </a:prstGeom>
                  <a:noFill/>
                  <a:ln w="6350">
                    <a:solidFill>
                      <a:srgbClr val="00E0C0"/>
                    </a:solidFill>
                    <a:miter lim="800000"/>
                  </a:ln>
                </p:spPr>
              </p:cxnSp>
              <p:cxnSp>
                <p:nvCxnSpPr>
                  <p:cNvPr id="607241" name=""/>
                  <p:cNvCxnSpPr/>
                  <p:nvPr/>
                </p:nvCxnSpPr>
                <p:spPr>
                  <a:xfrm>
                    <a:off x="5259" y="3659"/>
                    <a:ext cx="265" cy="35"/>
                  </a:xfrm>
                  <a:prstGeom prst="line">
                    <a:avLst/>
                  </a:prstGeom>
                  <a:noFill/>
                  <a:ln w="6350">
                    <a:solidFill>
                      <a:srgbClr val="00E0C0"/>
                    </a:solidFill>
                    <a:miter lim="800000"/>
                  </a:ln>
                </p:spPr>
              </p:cxnSp>
              <p:cxnSp>
                <p:nvCxnSpPr>
                  <p:cNvPr id="607242" name=""/>
                  <p:cNvCxnSpPr/>
                  <p:nvPr/>
                </p:nvCxnSpPr>
                <p:spPr>
                  <a:xfrm>
                    <a:off x="5154" y="3658"/>
                    <a:ext cx="199" cy="81"/>
                  </a:xfrm>
                  <a:prstGeom prst="line">
                    <a:avLst/>
                  </a:prstGeom>
                  <a:noFill/>
                  <a:ln w="6350">
                    <a:solidFill>
                      <a:srgbClr val="00E0C0"/>
                    </a:solidFill>
                    <a:miter lim="800000"/>
                  </a:ln>
                </p:spPr>
              </p:cxnSp>
              <p:cxnSp>
                <p:nvCxnSpPr>
                  <p:cNvPr id="607243" name=""/>
                  <p:cNvCxnSpPr/>
                  <p:nvPr/>
                </p:nvCxnSpPr>
                <p:spPr>
                  <a:xfrm>
                    <a:off x="5039" y="3634"/>
                    <a:ext cx="196" cy="261"/>
                  </a:xfrm>
                  <a:prstGeom prst="line">
                    <a:avLst/>
                  </a:prstGeom>
                  <a:noFill/>
                  <a:ln w="6350">
                    <a:solidFill>
                      <a:srgbClr val="00E0C0"/>
                    </a:solidFill>
                    <a:miter lim="800000"/>
                  </a:ln>
                </p:spPr>
              </p:cxnSp>
              <p:cxnSp>
                <p:nvCxnSpPr>
                  <p:cNvPr id="607244" name=""/>
                  <p:cNvCxnSpPr/>
                  <p:nvPr/>
                </p:nvCxnSpPr>
                <p:spPr>
                  <a:xfrm>
                    <a:off x="5046" y="3694"/>
                    <a:ext cx="114" cy="295"/>
                  </a:xfrm>
                  <a:prstGeom prst="line">
                    <a:avLst/>
                  </a:prstGeom>
                  <a:noFill/>
                  <a:ln w="6350">
                    <a:solidFill>
                      <a:srgbClr val="00E0C0"/>
                    </a:solidFill>
                    <a:miter lim="800000"/>
                  </a:ln>
                </p:spPr>
              </p:cxnSp>
              <p:cxnSp>
                <p:nvCxnSpPr>
                  <p:cNvPr id="607245" name=""/>
                  <p:cNvCxnSpPr/>
                  <p:nvPr/>
                </p:nvCxnSpPr>
                <p:spPr>
                  <a:xfrm>
                    <a:off x="5021" y="3724"/>
                    <a:ext cx="45" cy="175"/>
                  </a:xfrm>
                  <a:prstGeom prst="line">
                    <a:avLst/>
                  </a:prstGeom>
                  <a:noFill/>
                  <a:ln w="6350">
                    <a:solidFill>
                      <a:srgbClr val="00E0C0"/>
                    </a:solidFill>
                    <a:miter lim="800000"/>
                  </a:ln>
                </p:spPr>
              </p:cxnSp>
              <p:cxnSp>
                <p:nvCxnSpPr>
                  <p:cNvPr id="607246" name=""/>
                  <p:cNvCxnSpPr/>
                  <p:nvPr/>
                </p:nvCxnSpPr>
                <p:spPr>
                  <a:xfrm flipH="1">
                    <a:off x="4822" y="3643"/>
                    <a:ext cx="116" cy="124"/>
                  </a:xfrm>
                  <a:prstGeom prst="line">
                    <a:avLst/>
                  </a:prstGeom>
                  <a:noFill/>
                  <a:ln w="6350">
                    <a:solidFill>
                      <a:srgbClr val="00E0C0"/>
                    </a:solidFill>
                    <a:miter lim="800000"/>
                  </a:ln>
                </p:spPr>
              </p:cxnSp>
              <p:cxnSp>
                <p:nvCxnSpPr>
                  <p:cNvPr id="607247" name=""/>
                  <p:cNvCxnSpPr/>
                  <p:nvPr/>
                </p:nvCxnSpPr>
                <p:spPr>
                  <a:xfrm flipH="1">
                    <a:off x="4676" y="3604"/>
                    <a:ext cx="279" cy="163"/>
                  </a:xfrm>
                  <a:prstGeom prst="line">
                    <a:avLst/>
                  </a:prstGeom>
                  <a:noFill/>
                  <a:ln w="6350">
                    <a:solidFill>
                      <a:srgbClr val="00E0C0"/>
                    </a:solidFill>
                    <a:miter lim="800000"/>
                  </a:ln>
                </p:spPr>
              </p:cxnSp>
              <p:sp>
                <p:nvSpPr>
                  <p:cNvPr id="607248" name=""/>
                  <p:cNvSpPr/>
                  <p:nvPr/>
                </p:nvSpPr>
                <p:spPr>
                  <a:xfrm>
                    <a:off x="4182" y="2855"/>
                    <a:ext cx="624" cy="843"/>
                  </a:xfrm>
                  <a:custGeom>
                    <a:rect l="l" t="t" r="r" b="b"/>
                    <a:pathLst>
                      <a:path w="1248" h="1687">
                        <a:moveTo>
                          <a:pt x="725" y="0"/>
                        </a:moveTo>
                        <a:lnTo>
                          <a:pt x="599" y="74"/>
                        </a:lnTo>
                        <a:lnTo>
                          <a:pt x="473" y="176"/>
                        </a:lnTo>
                        <a:lnTo>
                          <a:pt x="354" y="305"/>
                        </a:lnTo>
                        <a:lnTo>
                          <a:pt x="237" y="454"/>
                        </a:lnTo>
                        <a:lnTo>
                          <a:pt x="153" y="587"/>
                        </a:lnTo>
                        <a:lnTo>
                          <a:pt x="111" y="674"/>
                        </a:lnTo>
                        <a:lnTo>
                          <a:pt x="54" y="833"/>
                        </a:lnTo>
                        <a:lnTo>
                          <a:pt x="19" y="978"/>
                        </a:lnTo>
                        <a:lnTo>
                          <a:pt x="0" y="1114"/>
                        </a:lnTo>
                        <a:lnTo>
                          <a:pt x="13" y="1266"/>
                        </a:lnTo>
                        <a:lnTo>
                          <a:pt x="62" y="1375"/>
                        </a:lnTo>
                        <a:lnTo>
                          <a:pt x="124" y="1459"/>
                        </a:lnTo>
                        <a:lnTo>
                          <a:pt x="181" y="1519"/>
                        </a:lnTo>
                        <a:lnTo>
                          <a:pt x="291" y="1602"/>
                        </a:lnTo>
                        <a:lnTo>
                          <a:pt x="389" y="1645"/>
                        </a:lnTo>
                        <a:lnTo>
                          <a:pt x="509" y="1678"/>
                        </a:lnTo>
                        <a:lnTo>
                          <a:pt x="704" y="1687"/>
                        </a:lnTo>
                        <a:lnTo>
                          <a:pt x="969" y="1645"/>
                        </a:lnTo>
                        <a:lnTo>
                          <a:pt x="1100" y="1576"/>
                        </a:lnTo>
                        <a:lnTo>
                          <a:pt x="1248" y="1425"/>
                        </a:lnTo>
                      </a:path>
                    </a:pathLst>
                  </a:custGeom>
                  <a:noFill/>
                  <a:ln w="6350">
                    <a:solidFill>
                      <a:srgbClr val="00E0C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49" name=""/>
                  <p:cNvSpPr/>
                  <p:nvPr/>
                </p:nvSpPr>
                <p:spPr>
                  <a:xfrm>
                    <a:off x="4171" y="2769"/>
                    <a:ext cx="627" cy="789"/>
                  </a:xfrm>
                  <a:custGeom>
                    <a:rect l="l" t="t" r="r" b="b"/>
                    <a:pathLst>
                      <a:path w="1254" h="1576">
                        <a:moveTo>
                          <a:pt x="730" y="0"/>
                        </a:moveTo>
                        <a:lnTo>
                          <a:pt x="602" y="71"/>
                        </a:lnTo>
                        <a:lnTo>
                          <a:pt x="475" y="164"/>
                        </a:lnTo>
                        <a:lnTo>
                          <a:pt x="355" y="283"/>
                        </a:lnTo>
                        <a:lnTo>
                          <a:pt x="239" y="426"/>
                        </a:lnTo>
                        <a:lnTo>
                          <a:pt x="154" y="549"/>
                        </a:lnTo>
                        <a:lnTo>
                          <a:pt x="110" y="630"/>
                        </a:lnTo>
                        <a:lnTo>
                          <a:pt x="54" y="780"/>
                        </a:lnTo>
                        <a:lnTo>
                          <a:pt x="21" y="915"/>
                        </a:lnTo>
                        <a:lnTo>
                          <a:pt x="0" y="1042"/>
                        </a:lnTo>
                        <a:lnTo>
                          <a:pt x="14" y="1185"/>
                        </a:lnTo>
                        <a:lnTo>
                          <a:pt x="61" y="1287"/>
                        </a:lnTo>
                        <a:lnTo>
                          <a:pt x="124" y="1366"/>
                        </a:lnTo>
                        <a:lnTo>
                          <a:pt x="181" y="1420"/>
                        </a:lnTo>
                        <a:lnTo>
                          <a:pt x="292" y="1499"/>
                        </a:lnTo>
                        <a:lnTo>
                          <a:pt x="390" y="1537"/>
                        </a:lnTo>
                        <a:lnTo>
                          <a:pt x="510" y="1570"/>
                        </a:lnTo>
                        <a:lnTo>
                          <a:pt x="708" y="1576"/>
                        </a:lnTo>
                        <a:lnTo>
                          <a:pt x="973" y="1537"/>
                        </a:lnTo>
                        <a:lnTo>
                          <a:pt x="1107" y="1476"/>
                        </a:lnTo>
                        <a:lnTo>
                          <a:pt x="1254" y="1334"/>
                        </a:lnTo>
                      </a:path>
                    </a:pathLst>
                  </a:custGeom>
                  <a:noFill/>
                  <a:ln w="6350">
                    <a:solidFill>
                      <a:srgbClr val="00E0C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50" name=""/>
                  <p:cNvSpPr/>
                  <p:nvPr/>
                </p:nvSpPr>
                <p:spPr>
                  <a:xfrm>
                    <a:off x="4108" y="2849"/>
                    <a:ext cx="469" cy="667"/>
                  </a:xfrm>
                  <a:custGeom>
                    <a:rect l="l" t="t" r="r" b="b"/>
                    <a:pathLst>
                      <a:path w="940" h="1333">
                        <a:moveTo>
                          <a:pt x="544" y="0"/>
                        </a:moveTo>
                        <a:lnTo>
                          <a:pt x="449" y="60"/>
                        </a:lnTo>
                        <a:lnTo>
                          <a:pt x="357" y="139"/>
                        </a:lnTo>
                        <a:lnTo>
                          <a:pt x="268" y="239"/>
                        </a:lnTo>
                        <a:lnTo>
                          <a:pt x="178" y="355"/>
                        </a:lnTo>
                        <a:lnTo>
                          <a:pt x="115" y="464"/>
                        </a:lnTo>
                        <a:lnTo>
                          <a:pt x="83" y="531"/>
                        </a:lnTo>
                        <a:lnTo>
                          <a:pt x="42" y="657"/>
                        </a:lnTo>
                        <a:lnTo>
                          <a:pt x="15" y="770"/>
                        </a:lnTo>
                        <a:lnTo>
                          <a:pt x="0" y="879"/>
                        </a:lnTo>
                        <a:lnTo>
                          <a:pt x="10" y="1001"/>
                        </a:lnTo>
                        <a:lnTo>
                          <a:pt x="46" y="1085"/>
                        </a:lnTo>
                        <a:lnTo>
                          <a:pt x="95" y="1153"/>
                        </a:lnTo>
                        <a:lnTo>
                          <a:pt x="136" y="1198"/>
                        </a:lnTo>
                        <a:lnTo>
                          <a:pt x="220" y="1267"/>
                        </a:lnTo>
                        <a:lnTo>
                          <a:pt x="295" y="1300"/>
                        </a:lnTo>
                        <a:lnTo>
                          <a:pt x="383" y="1327"/>
                        </a:lnTo>
                        <a:lnTo>
                          <a:pt x="529" y="1333"/>
                        </a:lnTo>
                        <a:lnTo>
                          <a:pt x="730" y="1300"/>
                        </a:lnTo>
                        <a:lnTo>
                          <a:pt x="831" y="1244"/>
                        </a:lnTo>
                        <a:lnTo>
                          <a:pt x="940" y="1127"/>
                        </a:lnTo>
                      </a:path>
                    </a:pathLst>
                  </a:custGeom>
                  <a:noFill/>
                  <a:ln w="6350">
                    <a:solidFill>
                      <a:srgbClr val="00E0C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cxnSp>
              <p:nvCxnSpPr>
                <p:cNvPr id="607251" name=""/>
                <p:cNvCxnSpPr/>
                <p:nvPr/>
              </p:nvCxnSpPr>
              <p:spPr>
                <a:xfrm>
                  <a:off x="4352" y="3525"/>
                  <a:ext cx="1159" cy="1"/>
                </a:xfrm>
                <a:prstGeom prst="line">
                  <a:avLst/>
                </a:prstGeom>
                <a:noFill/>
                <a:ln w="6350">
                  <a:solidFill>
                    <a:prstClr val="black"/>
                  </a:solidFill>
                  <a:miter lim="800000"/>
                </a:ln>
              </p:spPr>
            </p:cxnSp>
          </p:grpSp>
          <p:grpSp>
            <p:nvGrpSpPr>
              <p:cNvPr id="607252" name=""/>
              <p:cNvGrpSpPr/>
              <p:nvPr/>
            </p:nvGrpSpPr>
            <p:grpSpPr>
              <a:xfrm>
                <a:off x="4066" y="3621"/>
                <a:ext cx="912" cy="391"/>
                <a:chOff x="4066" y="3621"/>
                <a:chExt cx="912" cy="391"/>
              </a:xfrm>
            </p:grpSpPr>
            <p:sp>
              <p:nvSpPr>
                <p:cNvPr id="607253" name=""/>
                <p:cNvSpPr/>
                <p:nvPr/>
              </p:nvSpPr>
              <p:spPr>
                <a:xfrm>
                  <a:off x="4277" y="3737"/>
                  <a:ext cx="290" cy="131"/>
                </a:xfrm>
                <a:custGeom>
                  <a:rect l="l" t="t" r="r" b="b"/>
                  <a:pathLst>
                    <a:path w="579" h="261">
                      <a:moveTo>
                        <a:pt x="78" y="0"/>
                      </a:moveTo>
                      <a:lnTo>
                        <a:pt x="148" y="52"/>
                      </a:lnTo>
                      <a:lnTo>
                        <a:pt x="253" y="82"/>
                      </a:lnTo>
                      <a:lnTo>
                        <a:pt x="344" y="95"/>
                      </a:lnTo>
                      <a:lnTo>
                        <a:pt x="460" y="101"/>
                      </a:lnTo>
                      <a:lnTo>
                        <a:pt x="579" y="56"/>
                      </a:lnTo>
                      <a:lnTo>
                        <a:pt x="548" y="112"/>
                      </a:lnTo>
                      <a:lnTo>
                        <a:pt x="460" y="168"/>
                      </a:lnTo>
                      <a:lnTo>
                        <a:pt x="331" y="224"/>
                      </a:lnTo>
                      <a:lnTo>
                        <a:pt x="217" y="261"/>
                      </a:lnTo>
                      <a:lnTo>
                        <a:pt x="71" y="261"/>
                      </a:lnTo>
                      <a:lnTo>
                        <a:pt x="0" y="215"/>
                      </a:lnTo>
                      <a:lnTo>
                        <a:pt x="6" y="92"/>
                      </a:lnTo>
                      <a:lnTo>
                        <a:pt x="78" y="0"/>
                      </a:lnTo>
                      <a:close/>
                    </a:path>
                  </a:pathLst>
                </a:custGeom>
                <a:solidFill>
                  <a:srgbClr val="C0C0E0"/>
                </a:solidFill>
                <a:ln w="6350">
                  <a:solidFill>
                    <a:srgbClr val="C0C0E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54" name=""/>
                <p:cNvSpPr/>
                <p:nvPr/>
              </p:nvSpPr>
              <p:spPr>
                <a:xfrm>
                  <a:off x="4404" y="3774"/>
                  <a:ext cx="574" cy="238"/>
                </a:xfrm>
                <a:custGeom>
                  <a:rect l="l" t="t" r="r" b="b"/>
                  <a:pathLst>
                    <a:path w="1149" h="475">
                      <a:moveTo>
                        <a:pt x="0" y="438"/>
                      </a:moveTo>
                      <a:lnTo>
                        <a:pt x="116" y="408"/>
                      </a:lnTo>
                      <a:lnTo>
                        <a:pt x="239" y="368"/>
                      </a:lnTo>
                      <a:lnTo>
                        <a:pt x="366" y="301"/>
                      </a:lnTo>
                      <a:lnTo>
                        <a:pt x="467" y="225"/>
                      </a:lnTo>
                      <a:lnTo>
                        <a:pt x="541" y="157"/>
                      </a:lnTo>
                      <a:lnTo>
                        <a:pt x="589" y="97"/>
                      </a:lnTo>
                      <a:lnTo>
                        <a:pt x="620" y="33"/>
                      </a:lnTo>
                      <a:lnTo>
                        <a:pt x="648" y="0"/>
                      </a:lnTo>
                      <a:lnTo>
                        <a:pt x="733" y="30"/>
                      </a:lnTo>
                      <a:lnTo>
                        <a:pt x="855" y="50"/>
                      </a:lnTo>
                      <a:lnTo>
                        <a:pt x="967" y="50"/>
                      </a:lnTo>
                      <a:lnTo>
                        <a:pt x="1070" y="37"/>
                      </a:lnTo>
                      <a:lnTo>
                        <a:pt x="1130" y="7"/>
                      </a:lnTo>
                      <a:lnTo>
                        <a:pt x="1144" y="54"/>
                      </a:lnTo>
                      <a:lnTo>
                        <a:pt x="1149" y="114"/>
                      </a:lnTo>
                      <a:lnTo>
                        <a:pt x="1144" y="186"/>
                      </a:lnTo>
                      <a:lnTo>
                        <a:pt x="1130" y="225"/>
                      </a:lnTo>
                      <a:lnTo>
                        <a:pt x="1099" y="291"/>
                      </a:lnTo>
                      <a:lnTo>
                        <a:pt x="1065" y="335"/>
                      </a:lnTo>
                      <a:lnTo>
                        <a:pt x="1022" y="389"/>
                      </a:lnTo>
                      <a:lnTo>
                        <a:pt x="961" y="442"/>
                      </a:lnTo>
                      <a:lnTo>
                        <a:pt x="782" y="464"/>
                      </a:lnTo>
                      <a:lnTo>
                        <a:pt x="555" y="468"/>
                      </a:lnTo>
                      <a:lnTo>
                        <a:pt x="335" y="475"/>
                      </a:lnTo>
                      <a:lnTo>
                        <a:pt x="140" y="472"/>
                      </a:lnTo>
                      <a:lnTo>
                        <a:pt x="0" y="438"/>
                      </a:lnTo>
                      <a:close/>
                    </a:path>
                  </a:pathLst>
                </a:custGeom>
                <a:solidFill>
                  <a:srgbClr val="E0E0FF"/>
                </a:solidFill>
                <a:ln w="6350">
                  <a:solidFill>
                    <a:srgbClr val="E0E0FF"/>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55" name=""/>
                <p:cNvSpPr/>
                <p:nvPr/>
              </p:nvSpPr>
              <p:spPr>
                <a:xfrm>
                  <a:off x="4066" y="3621"/>
                  <a:ext cx="347" cy="262"/>
                </a:xfrm>
                <a:custGeom>
                  <a:rect l="l" t="t" r="r" b="b"/>
                  <a:pathLst>
                    <a:path w="694" h="523">
                      <a:moveTo>
                        <a:pt x="136" y="0"/>
                      </a:moveTo>
                      <a:lnTo>
                        <a:pt x="244" y="55"/>
                      </a:lnTo>
                      <a:lnTo>
                        <a:pt x="694" y="182"/>
                      </a:lnTo>
                      <a:lnTo>
                        <a:pt x="679" y="208"/>
                      </a:lnTo>
                      <a:lnTo>
                        <a:pt x="567" y="275"/>
                      </a:lnTo>
                      <a:lnTo>
                        <a:pt x="515" y="307"/>
                      </a:lnTo>
                      <a:lnTo>
                        <a:pt x="488" y="361"/>
                      </a:lnTo>
                      <a:lnTo>
                        <a:pt x="478" y="404"/>
                      </a:lnTo>
                      <a:lnTo>
                        <a:pt x="491" y="452"/>
                      </a:lnTo>
                      <a:lnTo>
                        <a:pt x="526" y="476"/>
                      </a:lnTo>
                      <a:lnTo>
                        <a:pt x="567" y="484"/>
                      </a:lnTo>
                      <a:lnTo>
                        <a:pt x="637" y="493"/>
                      </a:lnTo>
                      <a:lnTo>
                        <a:pt x="585" y="519"/>
                      </a:lnTo>
                      <a:lnTo>
                        <a:pt x="507" y="523"/>
                      </a:lnTo>
                      <a:lnTo>
                        <a:pt x="478" y="519"/>
                      </a:lnTo>
                      <a:lnTo>
                        <a:pt x="425" y="499"/>
                      </a:lnTo>
                      <a:lnTo>
                        <a:pt x="328" y="434"/>
                      </a:lnTo>
                      <a:lnTo>
                        <a:pt x="196" y="324"/>
                      </a:lnTo>
                      <a:lnTo>
                        <a:pt x="122" y="267"/>
                      </a:lnTo>
                      <a:lnTo>
                        <a:pt x="45" y="200"/>
                      </a:lnTo>
                      <a:lnTo>
                        <a:pt x="27" y="195"/>
                      </a:lnTo>
                      <a:lnTo>
                        <a:pt x="0" y="141"/>
                      </a:lnTo>
                      <a:lnTo>
                        <a:pt x="10" y="85"/>
                      </a:lnTo>
                      <a:lnTo>
                        <a:pt x="42" y="39"/>
                      </a:lnTo>
                      <a:lnTo>
                        <a:pt x="136" y="0"/>
                      </a:lnTo>
                      <a:close/>
                    </a:path>
                  </a:pathLst>
                </a:custGeom>
                <a:solidFill>
                  <a:srgbClr val="E0E0FF"/>
                </a:solidFill>
                <a:ln w="6350">
                  <a:solidFill>
                    <a:srgbClr val="E0E0FF"/>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nvGrpSpPr>
            <p:cNvPr id="607256" name=""/>
            <p:cNvGrpSpPr/>
            <p:nvPr/>
          </p:nvGrpSpPr>
          <p:grpSpPr>
            <a:xfrm flipH="1">
              <a:off x="4487" y="2514"/>
              <a:ext cx="658" cy="1071"/>
              <a:chOff x="4487" y="2514"/>
              <a:chExt cx="658" cy="1071"/>
            </a:xfrm>
          </p:grpSpPr>
          <p:grpSp>
            <p:nvGrpSpPr>
              <p:cNvPr id="607257" name=""/>
              <p:cNvGrpSpPr/>
              <p:nvPr/>
            </p:nvGrpSpPr>
            <p:grpSpPr>
              <a:xfrm>
                <a:off x="4633" y="2879"/>
                <a:ext cx="469" cy="473"/>
                <a:chOff x="4633" y="2879"/>
                <a:chExt cx="469" cy="473"/>
              </a:xfrm>
            </p:grpSpPr>
            <p:sp>
              <p:nvSpPr>
                <p:cNvPr id="607258" name=""/>
                <p:cNvSpPr/>
                <p:nvPr/>
              </p:nvSpPr>
              <p:spPr>
                <a:xfrm>
                  <a:off x="4633" y="2879"/>
                  <a:ext cx="305" cy="295"/>
                </a:xfrm>
                <a:custGeom>
                  <a:rect l="l" t="t" r="r" b="b"/>
                  <a:pathLst>
                    <a:path w="608" h="590">
                      <a:moveTo>
                        <a:pt x="418" y="233"/>
                      </a:moveTo>
                      <a:lnTo>
                        <a:pt x="503" y="282"/>
                      </a:lnTo>
                      <a:lnTo>
                        <a:pt x="528" y="325"/>
                      </a:lnTo>
                      <a:lnTo>
                        <a:pt x="548" y="435"/>
                      </a:lnTo>
                      <a:lnTo>
                        <a:pt x="581" y="515"/>
                      </a:lnTo>
                      <a:lnTo>
                        <a:pt x="608" y="590"/>
                      </a:lnTo>
                      <a:lnTo>
                        <a:pt x="542" y="522"/>
                      </a:lnTo>
                      <a:lnTo>
                        <a:pt x="489" y="489"/>
                      </a:lnTo>
                      <a:lnTo>
                        <a:pt x="412" y="422"/>
                      </a:lnTo>
                      <a:lnTo>
                        <a:pt x="381" y="358"/>
                      </a:lnTo>
                      <a:lnTo>
                        <a:pt x="362" y="266"/>
                      </a:lnTo>
                      <a:lnTo>
                        <a:pt x="85" y="130"/>
                      </a:lnTo>
                      <a:lnTo>
                        <a:pt x="0" y="4"/>
                      </a:lnTo>
                      <a:lnTo>
                        <a:pt x="41" y="0"/>
                      </a:lnTo>
                      <a:lnTo>
                        <a:pt x="132" y="40"/>
                      </a:lnTo>
                      <a:lnTo>
                        <a:pt x="418" y="233"/>
                      </a:lnTo>
                      <a:close/>
                    </a:path>
                  </a:pathLst>
                </a:custGeom>
                <a:solidFill>
                  <a:srgbClr val="E04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259" name=""/>
                <p:cNvGrpSpPr/>
                <p:nvPr/>
              </p:nvGrpSpPr>
              <p:grpSpPr>
                <a:xfrm>
                  <a:off x="4851" y="3048"/>
                  <a:ext cx="251" cy="304"/>
                  <a:chOff x="4851" y="3048"/>
                  <a:chExt cx="251" cy="304"/>
                </a:xfrm>
              </p:grpSpPr>
              <p:sp>
                <p:nvSpPr>
                  <p:cNvPr id="607260" name=""/>
                  <p:cNvSpPr/>
                  <p:nvPr/>
                </p:nvSpPr>
                <p:spPr>
                  <a:xfrm>
                    <a:off x="4851" y="3048"/>
                    <a:ext cx="251" cy="304"/>
                  </a:xfrm>
                  <a:custGeom>
                    <a:rect l="l" t="t" r="r" b="b"/>
                    <a:pathLst>
                      <a:path w="502" h="608">
                        <a:moveTo>
                          <a:pt x="0" y="494"/>
                        </a:moveTo>
                        <a:lnTo>
                          <a:pt x="68" y="459"/>
                        </a:lnTo>
                        <a:lnTo>
                          <a:pt x="87" y="406"/>
                        </a:lnTo>
                        <a:lnTo>
                          <a:pt x="103" y="358"/>
                        </a:lnTo>
                        <a:lnTo>
                          <a:pt x="106" y="297"/>
                        </a:lnTo>
                        <a:lnTo>
                          <a:pt x="93" y="222"/>
                        </a:lnTo>
                        <a:lnTo>
                          <a:pt x="81" y="143"/>
                        </a:lnTo>
                        <a:lnTo>
                          <a:pt x="99" y="128"/>
                        </a:lnTo>
                        <a:lnTo>
                          <a:pt x="121" y="126"/>
                        </a:lnTo>
                        <a:lnTo>
                          <a:pt x="148" y="143"/>
                        </a:lnTo>
                        <a:lnTo>
                          <a:pt x="176" y="186"/>
                        </a:lnTo>
                        <a:lnTo>
                          <a:pt x="206" y="276"/>
                        </a:lnTo>
                        <a:lnTo>
                          <a:pt x="233" y="200"/>
                        </a:lnTo>
                        <a:lnTo>
                          <a:pt x="275" y="140"/>
                        </a:lnTo>
                        <a:lnTo>
                          <a:pt x="315" y="101"/>
                        </a:lnTo>
                        <a:lnTo>
                          <a:pt x="371" y="41"/>
                        </a:lnTo>
                        <a:lnTo>
                          <a:pt x="412" y="2"/>
                        </a:lnTo>
                        <a:lnTo>
                          <a:pt x="439" y="0"/>
                        </a:lnTo>
                        <a:lnTo>
                          <a:pt x="457" y="20"/>
                        </a:lnTo>
                        <a:lnTo>
                          <a:pt x="449" y="50"/>
                        </a:lnTo>
                        <a:lnTo>
                          <a:pt x="425" y="101"/>
                        </a:lnTo>
                        <a:lnTo>
                          <a:pt x="391" y="164"/>
                        </a:lnTo>
                        <a:lnTo>
                          <a:pt x="347" y="230"/>
                        </a:lnTo>
                        <a:lnTo>
                          <a:pt x="407" y="213"/>
                        </a:lnTo>
                        <a:lnTo>
                          <a:pt x="456" y="214"/>
                        </a:lnTo>
                        <a:lnTo>
                          <a:pt x="481" y="230"/>
                        </a:lnTo>
                        <a:lnTo>
                          <a:pt x="481" y="262"/>
                        </a:lnTo>
                        <a:lnTo>
                          <a:pt x="468" y="290"/>
                        </a:lnTo>
                        <a:lnTo>
                          <a:pt x="443" y="320"/>
                        </a:lnTo>
                        <a:lnTo>
                          <a:pt x="402" y="338"/>
                        </a:lnTo>
                        <a:lnTo>
                          <a:pt x="449" y="333"/>
                        </a:lnTo>
                        <a:lnTo>
                          <a:pt x="488" y="348"/>
                        </a:lnTo>
                        <a:lnTo>
                          <a:pt x="502" y="388"/>
                        </a:lnTo>
                        <a:lnTo>
                          <a:pt x="489" y="421"/>
                        </a:lnTo>
                        <a:lnTo>
                          <a:pt x="458" y="438"/>
                        </a:lnTo>
                        <a:lnTo>
                          <a:pt x="378" y="432"/>
                        </a:lnTo>
                        <a:lnTo>
                          <a:pt x="417" y="449"/>
                        </a:lnTo>
                        <a:lnTo>
                          <a:pt x="436" y="468"/>
                        </a:lnTo>
                        <a:lnTo>
                          <a:pt x="450" y="494"/>
                        </a:lnTo>
                        <a:lnTo>
                          <a:pt x="445" y="532"/>
                        </a:lnTo>
                        <a:lnTo>
                          <a:pt x="422" y="555"/>
                        </a:lnTo>
                        <a:lnTo>
                          <a:pt x="396" y="554"/>
                        </a:lnTo>
                        <a:lnTo>
                          <a:pt x="360" y="541"/>
                        </a:lnTo>
                        <a:lnTo>
                          <a:pt x="326" y="519"/>
                        </a:lnTo>
                        <a:lnTo>
                          <a:pt x="304" y="558"/>
                        </a:lnTo>
                        <a:lnTo>
                          <a:pt x="282" y="587"/>
                        </a:lnTo>
                        <a:lnTo>
                          <a:pt x="256" y="601"/>
                        </a:lnTo>
                        <a:lnTo>
                          <a:pt x="223" y="608"/>
                        </a:lnTo>
                        <a:lnTo>
                          <a:pt x="84" y="567"/>
                        </a:lnTo>
                        <a:lnTo>
                          <a:pt x="0" y="494"/>
                        </a:lnTo>
                        <a:close/>
                      </a:path>
                    </a:pathLst>
                  </a:custGeom>
                  <a:solidFill>
                    <a:srgbClr val="E0A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261" name=""/>
                  <p:cNvGrpSpPr/>
                  <p:nvPr/>
                </p:nvGrpSpPr>
                <p:grpSpPr>
                  <a:xfrm>
                    <a:off x="4886" y="3177"/>
                    <a:ext cx="173" cy="154"/>
                    <a:chOff x="4886" y="3177"/>
                    <a:chExt cx="173" cy="154"/>
                  </a:xfrm>
                </p:grpSpPr>
                <p:sp>
                  <p:nvSpPr>
                    <p:cNvPr id="607262" name=""/>
                    <p:cNvSpPr/>
                    <p:nvPr/>
                  </p:nvSpPr>
                  <p:spPr>
                    <a:xfrm>
                      <a:off x="5003" y="3179"/>
                      <a:ext cx="56" cy="43"/>
                    </a:xfrm>
                    <a:custGeom>
                      <a:rect l="l" t="t" r="r" b="b"/>
                      <a:pathLst>
                        <a:path w="114" h="87">
                          <a:moveTo>
                            <a:pt x="114" y="77"/>
                          </a:moveTo>
                          <a:lnTo>
                            <a:pt x="71" y="87"/>
                          </a:lnTo>
                          <a:lnTo>
                            <a:pt x="36" y="84"/>
                          </a:lnTo>
                          <a:lnTo>
                            <a:pt x="11" y="70"/>
                          </a:lnTo>
                          <a:lnTo>
                            <a:pt x="0" y="44"/>
                          </a:lnTo>
                          <a:lnTo>
                            <a:pt x="7" y="17"/>
                          </a:lnTo>
                          <a:lnTo>
                            <a:pt x="31" y="0"/>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63" name=""/>
                    <p:cNvSpPr/>
                    <p:nvPr/>
                  </p:nvSpPr>
                  <p:spPr>
                    <a:xfrm>
                      <a:off x="4993" y="3222"/>
                      <a:ext cx="61" cy="46"/>
                    </a:xfrm>
                    <a:custGeom>
                      <a:rect l="l" t="t" r="r" b="b"/>
                      <a:pathLst>
                        <a:path w="122" h="92">
                          <a:moveTo>
                            <a:pt x="122" y="89"/>
                          </a:moveTo>
                          <a:lnTo>
                            <a:pt x="79" y="92"/>
                          </a:lnTo>
                          <a:lnTo>
                            <a:pt x="42" y="86"/>
                          </a:lnTo>
                          <a:lnTo>
                            <a:pt x="16" y="73"/>
                          </a:lnTo>
                          <a:lnTo>
                            <a:pt x="0" y="47"/>
                          </a:lnTo>
                          <a:lnTo>
                            <a:pt x="6" y="24"/>
                          </a:lnTo>
                          <a:lnTo>
                            <a:pt x="25" y="0"/>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64" name=""/>
                    <p:cNvSpPr/>
                    <p:nvPr/>
                  </p:nvSpPr>
                  <p:spPr>
                    <a:xfrm>
                      <a:off x="4974" y="3255"/>
                      <a:ext cx="39" cy="56"/>
                    </a:xfrm>
                    <a:custGeom>
                      <a:rect l="l" t="t" r="r" b="b"/>
                      <a:pathLst>
                        <a:path w="78" h="112">
                          <a:moveTo>
                            <a:pt x="78" y="112"/>
                          </a:moveTo>
                          <a:lnTo>
                            <a:pt x="39" y="93"/>
                          </a:lnTo>
                          <a:lnTo>
                            <a:pt x="15" y="72"/>
                          </a:lnTo>
                          <a:lnTo>
                            <a:pt x="0" y="40"/>
                          </a:lnTo>
                          <a:lnTo>
                            <a:pt x="8" y="10"/>
                          </a:lnTo>
                          <a:lnTo>
                            <a:pt x="27" y="0"/>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65" name=""/>
                    <p:cNvSpPr/>
                    <p:nvPr/>
                  </p:nvSpPr>
                  <p:spPr>
                    <a:xfrm>
                      <a:off x="4954" y="3177"/>
                      <a:ext cx="8" cy="53"/>
                    </a:xfrm>
                    <a:custGeom>
                      <a:rect l="l" t="t" r="r" b="b"/>
                      <a:pathLst>
                        <a:path w="17" h="105">
                          <a:moveTo>
                            <a:pt x="0" y="0"/>
                          </a:moveTo>
                          <a:lnTo>
                            <a:pt x="14" y="47"/>
                          </a:lnTo>
                          <a:lnTo>
                            <a:pt x="17" y="74"/>
                          </a:lnTo>
                          <a:lnTo>
                            <a:pt x="14" y="106"/>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66" name=""/>
                    <p:cNvSpPr/>
                    <p:nvPr/>
                  </p:nvSpPr>
                  <p:spPr>
                    <a:xfrm>
                      <a:off x="4952" y="3177"/>
                      <a:ext cx="33" cy="21"/>
                    </a:xfrm>
                    <a:custGeom>
                      <a:rect l="l" t="t" r="r" b="b"/>
                      <a:pathLst>
                        <a:path w="66" h="41">
                          <a:moveTo>
                            <a:pt x="0" y="0"/>
                          </a:moveTo>
                          <a:lnTo>
                            <a:pt x="28" y="4"/>
                          </a:lnTo>
                          <a:lnTo>
                            <a:pt x="49" y="17"/>
                          </a:lnTo>
                          <a:lnTo>
                            <a:pt x="66" y="41"/>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67" name=""/>
                    <p:cNvSpPr/>
                    <p:nvPr/>
                  </p:nvSpPr>
                  <p:spPr>
                    <a:xfrm>
                      <a:off x="4886" y="3274"/>
                      <a:ext cx="56" cy="57"/>
                    </a:xfrm>
                    <a:custGeom>
                      <a:rect l="l" t="t" r="r" b="b"/>
                      <a:pathLst>
                        <a:path w="114" h="115">
                          <a:moveTo>
                            <a:pt x="0" y="0"/>
                          </a:moveTo>
                          <a:lnTo>
                            <a:pt x="2" y="17"/>
                          </a:lnTo>
                          <a:lnTo>
                            <a:pt x="7" y="37"/>
                          </a:lnTo>
                          <a:lnTo>
                            <a:pt x="14" y="52"/>
                          </a:lnTo>
                          <a:lnTo>
                            <a:pt x="32" y="67"/>
                          </a:lnTo>
                          <a:lnTo>
                            <a:pt x="53" y="79"/>
                          </a:lnTo>
                          <a:lnTo>
                            <a:pt x="77" y="80"/>
                          </a:lnTo>
                          <a:lnTo>
                            <a:pt x="95" y="86"/>
                          </a:lnTo>
                          <a:lnTo>
                            <a:pt x="107" y="100"/>
                          </a:lnTo>
                          <a:lnTo>
                            <a:pt x="114" y="113"/>
                          </a:lnTo>
                          <a:lnTo>
                            <a:pt x="114" y="115"/>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grpSp>
            <p:nvGrpSpPr>
              <p:cNvPr id="607268" name=""/>
              <p:cNvGrpSpPr/>
              <p:nvPr/>
            </p:nvGrpSpPr>
            <p:grpSpPr>
              <a:xfrm>
                <a:off x="4487" y="2514"/>
                <a:ext cx="658" cy="1071"/>
                <a:chOff x="4487" y="2514"/>
                <a:chExt cx="658" cy="1071"/>
              </a:xfrm>
            </p:grpSpPr>
            <p:grpSp>
              <p:nvGrpSpPr>
                <p:cNvPr id="607269" name=""/>
                <p:cNvGrpSpPr/>
                <p:nvPr/>
              </p:nvGrpSpPr>
              <p:grpSpPr>
                <a:xfrm>
                  <a:off x="4603" y="2514"/>
                  <a:ext cx="523" cy="594"/>
                  <a:chOff x="4603" y="2514"/>
                  <a:chExt cx="523" cy="594"/>
                </a:xfrm>
              </p:grpSpPr>
              <p:sp>
                <p:nvSpPr>
                  <p:cNvPr id="607270" name=""/>
                  <p:cNvSpPr/>
                  <p:nvPr/>
                </p:nvSpPr>
                <p:spPr>
                  <a:xfrm>
                    <a:off x="4652" y="2514"/>
                    <a:ext cx="467" cy="594"/>
                  </a:xfrm>
                  <a:custGeom>
                    <a:rect l="l" t="t" r="r" b="b"/>
                    <a:pathLst>
                      <a:path w="934" h="1187">
                        <a:moveTo>
                          <a:pt x="114" y="941"/>
                        </a:moveTo>
                        <a:lnTo>
                          <a:pt x="159" y="839"/>
                        </a:lnTo>
                        <a:lnTo>
                          <a:pt x="159" y="809"/>
                        </a:lnTo>
                        <a:lnTo>
                          <a:pt x="143" y="769"/>
                        </a:lnTo>
                        <a:lnTo>
                          <a:pt x="118" y="724"/>
                        </a:lnTo>
                        <a:lnTo>
                          <a:pt x="72" y="683"/>
                        </a:lnTo>
                        <a:lnTo>
                          <a:pt x="42" y="626"/>
                        </a:lnTo>
                        <a:lnTo>
                          <a:pt x="28" y="575"/>
                        </a:lnTo>
                        <a:lnTo>
                          <a:pt x="10" y="538"/>
                        </a:lnTo>
                        <a:lnTo>
                          <a:pt x="10" y="494"/>
                        </a:lnTo>
                        <a:lnTo>
                          <a:pt x="0" y="392"/>
                        </a:lnTo>
                        <a:lnTo>
                          <a:pt x="10" y="315"/>
                        </a:lnTo>
                        <a:lnTo>
                          <a:pt x="30" y="248"/>
                        </a:lnTo>
                        <a:lnTo>
                          <a:pt x="59" y="176"/>
                        </a:lnTo>
                        <a:lnTo>
                          <a:pt x="93" y="134"/>
                        </a:lnTo>
                        <a:lnTo>
                          <a:pt x="157" y="84"/>
                        </a:lnTo>
                        <a:lnTo>
                          <a:pt x="227" y="50"/>
                        </a:lnTo>
                        <a:lnTo>
                          <a:pt x="300" y="20"/>
                        </a:lnTo>
                        <a:lnTo>
                          <a:pt x="394" y="3"/>
                        </a:lnTo>
                        <a:lnTo>
                          <a:pt x="460" y="0"/>
                        </a:lnTo>
                        <a:lnTo>
                          <a:pt x="526" y="7"/>
                        </a:lnTo>
                        <a:lnTo>
                          <a:pt x="610" y="27"/>
                        </a:lnTo>
                        <a:lnTo>
                          <a:pt x="687" y="57"/>
                        </a:lnTo>
                        <a:lnTo>
                          <a:pt x="743" y="92"/>
                        </a:lnTo>
                        <a:lnTo>
                          <a:pt x="813" y="156"/>
                        </a:lnTo>
                        <a:lnTo>
                          <a:pt x="860" y="232"/>
                        </a:lnTo>
                        <a:lnTo>
                          <a:pt x="895" y="302"/>
                        </a:lnTo>
                        <a:lnTo>
                          <a:pt x="913" y="354"/>
                        </a:lnTo>
                        <a:lnTo>
                          <a:pt x="934" y="442"/>
                        </a:lnTo>
                        <a:lnTo>
                          <a:pt x="934" y="511"/>
                        </a:lnTo>
                        <a:lnTo>
                          <a:pt x="920" y="610"/>
                        </a:lnTo>
                        <a:lnTo>
                          <a:pt x="899" y="690"/>
                        </a:lnTo>
                        <a:lnTo>
                          <a:pt x="867" y="757"/>
                        </a:lnTo>
                        <a:lnTo>
                          <a:pt x="840" y="796"/>
                        </a:lnTo>
                        <a:lnTo>
                          <a:pt x="800" y="839"/>
                        </a:lnTo>
                        <a:lnTo>
                          <a:pt x="733" y="872"/>
                        </a:lnTo>
                        <a:lnTo>
                          <a:pt x="684" y="893"/>
                        </a:lnTo>
                        <a:lnTo>
                          <a:pt x="628" y="913"/>
                        </a:lnTo>
                        <a:lnTo>
                          <a:pt x="540" y="923"/>
                        </a:lnTo>
                        <a:lnTo>
                          <a:pt x="465" y="941"/>
                        </a:lnTo>
                        <a:lnTo>
                          <a:pt x="415" y="953"/>
                        </a:lnTo>
                        <a:lnTo>
                          <a:pt x="401" y="982"/>
                        </a:lnTo>
                        <a:lnTo>
                          <a:pt x="404" y="1018"/>
                        </a:lnTo>
                        <a:lnTo>
                          <a:pt x="401" y="1052"/>
                        </a:lnTo>
                        <a:lnTo>
                          <a:pt x="390" y="1077"/>
                        </a:lnTo>
                        <a:lnTo>
                          <a:pt x="384" y="1124"/>
                        </a:lnTo>
                        <a:lnTo>
                          <a:pt x="387" y="1187"/>
                        </a:lnTo>
                        <a:lnTo>
                          <a:pt x="324" y="1082"/>
                        </a:lnTo>
                        <a:lnTo>
                          <a:pt x="241" y="996"/>
                        </a:lnTo>
                        <a:lnTo>
                          <a:pt x="171" y="956"/>
                        </a:lnTo>
                        <a:lnTo>
                          <a:pt x="114" y="941"/>
                        </a:lnTo>
                        <a:close/>
                      </a:path>
                    </a:pathLst>
                  </a:custGeom>
                  <a:solidFill>
                    <a:srgbClr val="E0A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271" name=""/>
                  <p:cNvGrpSpPr/>
                  <p:nvPr/>
                </p:nvGrpSpPr>
                <p:grpSpPr>
                  <a:xfrm>
                    <a:off x="4603" y="2514"/>
                    <a:ext cx="438" cy="411"/>
                    <a:chOff x="4603" y="2514"/>
                    <a:chExt cx="438" cy="411"/>
                  </a:xfrm>
                </p:grpSpPr>
                <p:grpSp>
                  <p:nvGrpSpPr>
                    <p:cNvPr id="607272" name=""/>
                    <p:cNvGrpSpPr/>
                    <p:nvPr/>
                  </p:nvGrpSpPr>
                  <p:grpSpPr>
                    <a:xfrm>
                      <a:off x="4720" y="2514"/>
                      <a:ext cx="302" cy="124"/>
                      <a:chOff x="4720" y="2514"/>
                      <a:chExt cx="302" cy="124"/>
                    </a:xfrm>
                  </p:grpSpPr>
                  <p:sp>
                    <p:nvSpPr>
                      <p:cNvPr id="607273" name=""/>
                      <p:cNvSpPr/>
                      <p:nvPr/>
                    </p:nvSpPr>
                    <p:spPr>
                      <a:xfrm>
                        <a:off x="4744" y="2533"/>
                        <a:ext cx="278" cy="105"/>
                      </a:xfrm>
                      <a:custGeom>
                        <a:rect l="l" t="t" r="r" b="b"/>
                        <a:pathLst>
                          <a:path w="555" h="211">
                            <a:moveTo>
                              <a:pt x="0" y="211"/>
                            </a:moveTo>
                            <a:lnTo>
                              <a:pt x="43" y="145"/>
                            </a:lnTo>
                            <a:lnTo>
                              <a:pt x="98" y="93"/>
                            </a:lnTo>
                            <a:lnTo>
                              <a:pt x="165" y="50"/>
                            </a:lnTo>
                            <a:lnTo>
                              <a:pt x="231" y="24"/>
                            </a:lnTo>
                            <a:lnTo>
                              <a:pt x="304" y="7"/>
                            </a:lnTo>
                            <a:lnTo>
                              <a:pt x="399" y="0"/>
                            </a:lnTo>
                            <a:lnTo>
                              <a:pt x="469" y="13"/>
                            </a:lnTo>
                            <a:lnTo>
                              <a:pt x="555" y="47"/>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74" name=""/>
                      <p:cNvSpPr/>
                      <p:nvPr/>
                    </p:nvSpPr>
                    <p:spPr>
                      <a:xfrm>
                        <a:off x="4720" y="2514"/>
                        <a:ext cx="286" cy="116"/>
                      </a:xfrm>
                      <a:custGeom>
                        <a:rect l="l" t="t" r="r" b="b"/>
                        <a:pathLst>
                          <a:path w="572" h="231">
                            <a:moveTo>
                              <a:pt x="0" y="232"/>
                            </a:moveTo>
                            <a:lnTo>
                              <a:pt x="27" y="165"/>
                            </a:lnTo>
                            <a:lnTo>
                              <a:pt x="60" y="117"/>
                            </a:lnTo>
                            <a:lnTo>
                              <a:pt x="97" y="79"/>
                            </a:lnTo>
                            <a:lnTo>
                              <a:pt x="164" y="37"/>
                            </a:lnTo>
                            <a:lnTo>
                              <a:pt x="251" y="7"/>
                            </a:lnTo>
                            <a:lnTo>
                              <a:pt x="331" y="0"/>
                            </a:lnTo>
                            <a:lnTo>
                              <a:pt x="419" y="11"/>
                            </a:lnTo>
                            <a:lnTo>
                              <a:pt x="498" y="41"/>
                            </a:lnTo>
                            <a:lnTo>
                              <a:pt x="537" y="54"/>
                            </a:lnTo>
                            <a:lnTo>
                              <a:pt x="572" y="67"/>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607275" name=""/>
                    <p:cNvGrpSpPr/>
                    <p:nvPr/>
                  </p:nvGrpSpPr>
                  <p:grpSpPr>
                    <a:xfrm>
                      <a:off x="4603" y="2591"/>
                      <a:ext cx="164" cy="201"/>
                      <a:chOff x="4603" y="2591"/>
                      <a:chExt cx="164" cy="201"/>
                    </a:xfrm>
                  </p:grpSpPr>
                  <p:sp>
                    <p:nvSpPr>
                      <p:cNvPr id="607276" name=""/>
                      <p:cNvSpPr/>
                      <p:nvPr/>
                    </p:nvSpPr>
                    <p:spPr>
                      <a:xfrm>
                        <a:off x="4603" y="2591"/>
                        <a:ext cx="164" cy="201"/>
                      </a:xfrm>
                      <a:custGeom>
                        <a:rect l="l" t="t" r="r" b="b"/>
                        <a:pathLst>
                          <a:path w="329" h="402">
                            <a:moveTo>
                              <a:pt x="61" y="382"/>
                            </a:moveTo>
                            <a:lnTo>
                              <a:pt x="18" y="334"/>
                            </a:lnTo>
                            <a:lnTo>
                              <a:pt x="0" y="264"/>
                            </a:lnTo>
                            <a:lnTo>
                              <a:pt x="10" y="175"/>
                            </a:lnTo>
                            <a:lnTo>
                              <a:pt x="35" y="109"/>
                            </a:lnTo>
                            <a:lnTo>
                              <a:pt x="55" y="76"/>
                            </a:lnTo>
                            <a:lnTo>
                              <a:pt x="77" y="33"/>
                            </a:lnTo>
                            <a:lnTo>
                              <a:pt x="88" y="19"/>
                            </a:lnTo>
                            <a:lnTo>
                              <a:pt x="103" y="3"/>
                            </a:lnTo>
                            <a:lnTo>
                              <a:pt x="120" y="0"/>
                            </a:lnTo>
                            <a:lnTo>
                              <a:pt x="129" y="17"/>
                            </a:lnTo>
                            <a:lnTo>
                              <a:pt x="138" y="36"/>
                            </a:lnTo>
                            <a:lnTo>
                              <a:pt x="144" y="23"/>
                            </a:lnTo>
                            <a:lnTo>
                              <a:pt x="163" y="20"/>
                            </a:lnTo>
                            <a:lnTo>
                              <a:pt x="173" y="36"/>
                            </a:lnTo>
                            <a:lnTo>
                              <a:pt x="178" y="59"/>
                            </a:lnTo>
                            <a:lnTo>
                              <a:pt x="181" y="90"/>
                            </a:lnTo>
                            <a:lnTo>
                              <a:pt x="196" y="83"/>
                            </a:lnTo>
                            <a:lnTo>
                              <a:pt x="211" y="92"/>
                            </a:lnTo>
                            <a:lnTo>
                              <a:pt x="215" y="102"/>
                            </a:lnTo>
                            <a:lnTo>
                              <a:pt x="213" y="119"/>
                            </a:lnTo>
                            <a:lnTo>
                              <a:pt x="211" y="136"/>
                            </a:lnTo>
                            <a:lnTo>
                              <a:pt x="221" y="125"/>
                            </a:lnTo>
                            <a:lnTo>
                              <a:pt x="235" y="116"/>
                            </a:lnTo>
                            <a:lnTo>
                              <a:pt x="257" y="119"/>
                            </a:lnTo>
                            <a:lnTo>
                              <a:pt x="258" y="133"/>
                            </a:lnTo>
                            <a:lnTo>
                              <a:pt x="260" y="146"/>
                            </a:lnTo>
                            <a:lnTo>
                              <a:pt x="260" y="162"/>
                            </a:lnTo>
                            <a:lnTo>
                              <a:pt x="274" y="159"/>
                            </a:lnTo>
                            <a:lnTo>
                              <a:pt x="288" y="166"/>
                            </a:lnTo>
                            <a:lnTo>
                              <a:pt x="295" y="179"/>
                            </a:lnTo>
                            <a:lnTo>
                              <a:pt x="299" y="201"/>
                            </a:lnTo>
                            <a:lnTo>
                              <a:pt x="312" y="206"/>
                            </a:lnTo>
                            <a:lnTo>
                              <a:pt x="319" y="231"/>
                            </a:lnTo>
                            <a:lnTo>
                              <a:pt x="316" y="256"/>
                            </a:lnTo>
                            <a:lnTo>
                              <a:pt x="312" y="301"/>
                            </a:lnTo>
                            <a:lnTo>
                              <a:pt x="315" y="325"/>
                            </a:lnTo>
                            <a:lnTo>
                              <a:pt x="322" y="342"/>
                            </a:lnTo>
                            <a:lnTo>
                              <a:pt x="329" y="359"/>
                            </a:lnTo>
                            <a:lnTo>
                              <a:pt x="329" y="381"/>
                            </a:lnTo>
                            <a:lnTo>
                              <a:pt x="319" y="398"/>
                            </a:lnTo>
                            <a:lnTo>
                              <a:pt x="308" y="402"/>
                            </a:lnTo>
                            <a:lnTo>
                              <a:pt x="295" y="402"/>
                            </a:lnTo>
                            <a:lnTo>
                              <a:pt x="282" y="400"/>
                            </a:lnTo>
                            <a:lnTo>
                              <a:pt x="267" y="382"/>
                            </a:lnTo>
                            <a:lnTo>
                              <a:pt x="258" y="368"/>
                            </a:lnTo>
                            <a:lnTo>
                              <a:pt x="256" y="359"/>
                            </a:lnTo>
                            <a:lnTo>
                              <a:pt x="242" y="365"/>
                            </a:lnTo>
                            <a:lnTo>
                              <a:pt x="224" y="364"/>
                            </a:lnTo>
                            <a:lnTo>
                              <a:pt x="213" y="357"/>
                            </a:lnTo>
                            <a:lnTo>
                              <a:pt x="210" y="351"/>
                            </a:lnTo>
                            <a:lnTo>
                              <a:pt x="196" y="351"/>
                            </a:lnTo>
                            <a:lnTo>
                              <a:pt x="187" y="347"/>
                            </a:lnTo>
                            <a:lnTo>
                              <a:pt x="181" y="344"/>
                            </a:lnTo>
                            <a:lnTo>
                              <a:pt x="171" y="344"/>
                            </a:lnTo>
                            <a:lnTo>
                              <a:pt x="163" y="341"/>
                            </a:lnTo>
                            <a:lnTo>
                              <a:pt x="154" y="325"/>
                            </a:lnTo>
                            <a:lnTo>
                              <a:pt x="150" y="317"/>
                            </a:lnTo>
                            <a:lnTo>
                              <a:pt x="144" y="325"/>
                            </a:lnTo>
                            <a:lnTo>
                              <a:pt x="139" y="341"/>
                            </a:lnTo>
                            <a:lnTo>
                              <a:pt x="128" y="347"/>
                            </a:lnTo>
                            <a:lnTo>
                              <a:pt x="116" y="348"/>
                            </a:lnTo>
                            <a:lnTo>
                              <a:pt x="110" y="348"/>
                            </a:lnTo>
                            <a:lnTo>
                              <a:pt x="107" y="357"/>
                            </a:lnTo>
                            <a:lnTo>
                              <a:pt x="99" y="368"/>
                            </a:lnTo>
                            <a:lnTo>
                              <a:pt x="88" y="382"/>
                            </a:lnTo>
                            <a:lnTo>
                              <a:pt x="61" y="382"/>
                            </a:lnTo>
                            <a:close/>
                          </a:path>
                        </a:pathLst>
                      </a:custGeom>
                      <a:solidFill>
                        <a:srgbClr val="C08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277" name=""/>
                      <p:cNvGrpSpPr/>
                      <p:nvPr/>
                    </p:nvGrpSpPr>
                    <p:grpSpPr>
                      <a:xfrm>
                        <a:off x="4611" y="2602"/>
                        <a:ext cx="125" cy="175"/>
                        <a:chOff x="4611" y="2602"/>
                        <a:chExt cx="125" cy="175"/>
                      </a:xfrm>
                    </p:grpSpPr>
                    <p:sp>
                      <p:nvSpPr>
                        <p:cNvPr id="607278" name=""/>
                        <p:cNvSpPr/>
                        <p:nvPr/>
                      </p:nvSpPr>
                      <p:spPr>
                        <a:xfrm>
                          <a:off x="4711" y="2719"/>
                          <a:ext cx="25" cy="37"/>
                        </a:xfrm>
                        <a:custGeom>
                          <a:rect l="l" t="t" r="r" b="b"/>
                          <a:pathLst>
                            <a:path w="50" h="75">
                              <a:moveTo>
                                <a:pt x="14" y="75"/>
                              </a:moveTo>
                              <a:lnTo>
                                <a:pt x="11" y="36"/>
                              </a:lnTo>
                              <a:lnTo>
                                <a:pt x="20" y="16"/>
                              </a:lnTo>
                              <a:lnTo>
                                <a:pt x="50" y="0"/>
                              </a:lnTo>
                              <a:lnTo>
                                <a:pt x="31" y="3"/>
                              </a:lnTo>
                              <a:lnTo>
                                <a:pt x="7" y="12"/>
                              </a:lnTo>
                              <a:lnTo>
                                <a:pt x="0" y="30"/>
                              </a:lnTo>
                              <a:lnTo>
                                <a:pt x="14" y="75"/>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79" name=""/>
                        <p:cNvSpPr/>
                        <p:nvPr/>
                      </p:nvSpPr>
                      <p:spPr>
                        <a:xfrm>
                          <a:off x="4664" y="2659"/>
                          <a:ext cx="40" cy="90"/>
                        </a:xfrm>
                        <a:custGeom>
                          <a:rect l="l" t="t" r="r" b="b"/>
                          <a:pathLst>
                            <a:path w="79" h="181">
                              <a:moveTo>
                                <a:pt x="31" y="181"/>
                              </a:moveTo>
                              <a:lnTo>
                                <a:pt x="17" y="140"/>
                              </a:lnTo>
                              <a:lnTo>
                                <a:pt x="17" y="86"/>
                              </a:lnTo>
                              <a:lnTo>
                                <a:pt x="44" y="43"/>
                              </a:lnTo>
                              <a:lnTo>
                                <a:pt x="79" y="0"/>
                              </a:lnTo>
                              <a:lnTo>
                                <a:pt x="57" y="24"/>
                              </a:lnTo>
                              <a:lnTo>
                                <a:pt x="24" y="55"/>
                              </a:lnTo>
                              <a:lnTo>
                                <a:pt x="0" y="80"/>
                              </a:lnTo>
                              <a:lnTo>
                                <a:pt x="4" y="102"/>
                              </a:lnTo>
                              <a:lnTo>
                                <a:pt x="3" y="126"/>
                              </a:lnTo>
                              <a:lnTo>
                                <a:pt x="3" y="153"/>
                              </a:lnTo>
                              <a:lnTo>
                                <a:pt x="31" y="181"/>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80" name=""/>
                        <p:cNvSpPr/>
                        <p:nvPr/>
                      </p:nvSpPr>
                      <p:spPr>
                        <a:xfrm>
                          <a:off x="4611" y="2708"/>
                          <a:ext cx="27" cy="69"/>
                        </a:xfrm>
                        <a:custGeom>
                          <a:rect l="l" t="t" r="r" b="b"/>
                          <a:pathLst>
                            <a:path w="54" h="139">
                              <a:moveTo>
                                <a:pt x="24" y="116"/>
                              </a:moveTo>
                              <a:lnTo>
                                <a:pt x="0" y="74"/>
                              </a:lnTo>
                              <a:lnTo>
                                <a:pt x="9" y="43"/>
                              </a:lnTo>
                              <a:lnTo>
                                <a:pt x="30" y="0"/>
                              </a:lnTo>
                              <a:lnTo>
                                <a:pt x="13" y="75"/>
                              </a:lnTo>
                              <a:lnTo>
                                <a:pt x="26" y="108"/>
                              </a:lnTo>
                              <a:lnTo>
                                <a:pt x="54" y="139"/>
                              </a:lnTo>
                              <a:lnTo>
                                <a:pt x="24" y="116"/>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81" name=""/>
                        <p:cNvSpPr/>
                        <p:nvPr/>
                      </p:nvSpPr>
                      <p:spPr>
                        <a:xfrm>
                          <a:off x="4633" y="2602"/>
                          <a:ext cx="37" cy="69"/>
                        </a:xfrm>
                        <a:custGeom>
                          <a:rect l="l" t="t" r="r" b="b"/>
                          <a:pathLst>
                            <a:path w="74" h="138">
                              <a:moveTo>
                                <a:pt x="74" y="0"/>
                              </a:moveTo>
                              <a:lnTo>
                                <a:pt x="39" y="34"/>
                              </a:lnTo>
                              <a:lnTo>
                                <a:pt x="10" y="68"/>
                              </a:lnTo>
                              <a:lnTo>
                                <a:pt x="6" y="97"/>
                              </a:lnTo>
                              <a:lnTo>
                                <a:pt x="0" y="138"/>
                              </a:lnTo>
                              <a:lnTo>
                                <a:pt x="12" y="106"/>
                              </a:lnTo>
                              <a:lnTo>
                                <a:pt x="22" y="71"/>
                              </a:lnTo>
                              <a:lnTo>
                                <a:pt x="53" y="30"/>
                              </a:lnTo>
                              <a:lnTo>
                                <a:pt x="74" y="0"/>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82" name=""/>
                        <p:cNvSpPr/>
                        <p:nvPr/>
                      </p:nvSpPr>
                      <p:spPr>
                        <a:xfrm>
                          <a:off x="4629" y="2734"/>
                          <a:ext cx="20" cy="43"/>
                        </a:xfrm>
                        <a:custGeom>
                          <a:rect l="l" t="t" r="r" b="b"/>
                          <a:pathLst>
                            <a:path w="41" h="87">
                              <a:moveTo>
                                <a:pt x="16" y="87"/>
                              </a:moveTo>
                              <a:lnTo>
                                <a:pt x="5" y="59"/>
                              </a:lnTo>
                              <a:lnTo>
                                <a:pt x="0" y="43"/>
                              </a:lnTo>
                              <a:lnTo>
                                <a:pt x="11" y="19"/>
                              </a:lnTo>
                              <a:lnTo>
                                <a:pt x="37" y="0"/>
                              </a:lnTo>
                              <a:lnTo>
                                <a:pt x="22" y="24"/>
                              </a:lnTo>
                              <a:lnTo>
                                <a:pt x="14" y="52"/>
                              </a:lnTo>
                              <a:lnTo>
                                <a:pt x="27" y="59"/>
                              </a:lnTo>
                              <a:lnTo>
                                <a:pt x="41" y="39"/>
                              </a:lnTo>
                              <a:lnTo>
                                <a:pt x="34" y="57"/>
                              </a:lnTo>
                              <a:lnTo>
                                <a:pt x="16" y="87"/>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nvGrpSpPr>
                    <p:cNvPr id="607283" name=""/>
                    <p:cNvGrpSpPr/>
                    <p:nvPr/>
                  </p:nvGrpSpPr>
                  <p:grpSpPr>
                    <a:xfrm>
                      <a:off x="4864" y="2819"/>
                      <a:ext cx="177" cy="106"/>
                      <a:chOff x="4864" y="2819"/>
                      <a:chExt cx="177" cy="106"/>
                    </a:xfrm>
                  </p:grpSpPr>
                  <p:sp>
                    <p:nvSpPr>
                      <p:cNvPr id="607284" name=""/>
                      <p:cNvSpPr/>
                      <p:nvPr/>
                    </p:nvSpPr>
                    <p:spPr>
                      <a:xfrm>
                        <a:off x="4864" y="2819"/>
                        <a:ext cx="177" cy="106"/>
                      </a:xfrm>
                      <a:custGeom>
                        <a:rect l="l" t="t" r="r" b="b"/>
                        <a:pathLst>
                          <a:path w="354" h="210">
                            <a:moveTo>
                              <a:pt x="22" y="51"/>
                            </a:moveTo>
                            <a:lnTo>
                              <a:pt x="86" y="56"/>
                            </a:lnTo>
                            <a:lnTo>
                              <a:pt x="131" y="54"/>
                            </a:lnTo>
                            <a:lnTo>
                              <a:pt x="184" y="26"/>
                            </a:lnTo>
                            <a:lnTo>
                              <a:pt x="229" y="3"/>
                            </a:lnTo>
                            <a:lnTo>
                              <a:pt x="269" y="0"/>
                            </a:lnTo>
                            <a:lnTo>
                              <a:pt x="287" y="20"/>
                            </a:lnTo>
                            <a:lnTo>
                              <a:pt x="314" y="33"/>
                            </a:lnTo>
                            <a:lnTo>
                              <a:pt x="346" y="37"/>
                            </a:lnTo>
                            <a:lnTo>
                              <a:pt x="354" y="56"/>
                            </a:lnTo>
                            <a:lnTo>
                              <a:pt x="351" y="96"/>
                            </a:lnTo>
                            <a:lnTo>
                              <a:pt x="344" y="122"/>
                            </a:lnTo>
                            <a:lnTo>
                              <a:pt x="328" y="143"/>
                            </a:lnTo>
                            <a:lnTo>
                              <a:pt x="305" y="169"/>
                            </a:lnTo>
                            <a:lnTo>
                              <a:pt x="294" y="192"/>
                            </a:lnTo>
                            <a:lnTo>
                              <a:pt x="277" y="209"/>
                            </a:lnTo>
                            <a:lnTo>
                              <a:pt x="263" y="210"/>
                            </a:lnTo>
                            <a:lnTo>
                              <a:pt x="243" y="189"/>
                            </a:lnTo>
                            <a:lnTo>
                              <a:pt x="231" y="197"/>
                            </a:lnTo>
                            <a:lnTo>
                              <a:pt x="210" y="199"/>
                            </a:lnTo>
                            <a:lnTo>
                              <a:pt x="196" y="167"/>
                            </a:lnTo>
                            <a:lnTo>
                              <a:pt x="186" y="172"/>
                            </a:lnTo>
                            <a:lnTo>
                              <a:pt x="173" y="172"/>
                            </a:lnTo>
                            <a:lnTo>
                              <a:pt x="165" y="156"/>
                            </a:lnTo>
                            <a:lnTo>
                              <a:pt x="150" y="167"/>
                            </a:lnTo>
                            <a:lnTo>
                              <a:pt x="135" y="176"/>
                            </a:lnTo>
                            <a:lnTo>
                              <a:pt x="116" y="167"/>
                            </a:lnTo>
                            <a:lnTo>
                              <a:pt x="113" y="152"/>
                            </a:lnTo>
                            <a:lnTo>
                              <a:pt x="110" y="133"/>
                            </a:lnTo>
                            <a:lnTo>
                              <a:pt x="82" y="137"/>
                            </a:lnTo>
                            <a:lnTo>
                              <a:pt x="60" y="143"/>
                            </a:lnTo>
                            <a:lnTo>
                              <a:pt x="55" y="133"/>
                            </a:lnTo>
                            <a:lnTo>
                              <a:pt x="36" y="133"/>
                            </a:lnTo>
                            <a:lnTo>
                              <a:pt x="10" y="110"/>
                            </a:lnTo>
                            <a:lnTo>
                              <a:pt x="0" y="86"/>
                            </a:lnTo>
                            <a:lnTo>
                              <a:pt x="5" y="74"/>
                            </a:lnTo>
                            <a:lnTo>
                              <a:pt x="2" y="54"/>
                            </a:lnTo>
                            <a:lnTo>
                              <a:pt x="22" y="51"/>
                            </a:lnTo>
                            <a:close/>
                          </a:path>
                        </a:pathLst>
                      </a:custGeom>
                      <a:solidFill>
                        <a:srgbClr val="C08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285" name=""/>
                      <p:cNvGrpSpPr/>
                      <p:nvPr/>
                    </p:nvGrpSpPr>
                    <p:grpSpPr>
                      <a:xfrm>
                        <a:off x="4891" y="2836"/>
                        <a:ext cx="132" cy="80"/>
                        <a:chOff x="4891" y="2836"/>
                        <a:chExt cx="132" cy="80"/>
                      </a:xfrm>
                    </p:grpSpPr>
                    <p:sp>
                      <p:nvSpPr>
                        <p:cNvPr id="607286" name=""/>
                        <p:cNvSpPr/>
                        <p:nvPr/>
                      </p:nvSpPr>
                      <p:spPr>
                        <a:xfrm>
                          <a:off x="4891" y="2862"/>
                          <a:ext cx="41" cy="24"/>
                        </a:xfrm>
                        <a:custGeom>
                          <a:rect l="l" t="t" r="r" b="b"/>
                          <a:pathLst>
                            <a:path w="81" h="47">
                              <a:moveTo>
                                <a:pt x="0" y="47"/>
                              </a:moveTo>
                              <a:lnTo>
                                <a:pt x="41" y="31"/>
                              </a:lnTo>
                              <a:lnTo>
                                <a:pt x="81" y="0"/>
                              </a:lnTo>
                              <a:lnTo>
                                <a:pt x="66" y="24"/>
                              </a:lnTo>
                              <a:lnTo>
                                <a:pt x="48" y="40"/>
                              </a:lnTo>
                              <a:lnTo>
                                <a:pt x="0" y="47"/>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87" name=""/>
                        <p:cNvSpPr/>
                        <p:nvPr/>
                      </p:nvSpPr>
                      <p:spPr>
                        <a:xfrm>
                          <a:off x="4945" y="2836"/>
                          <a:ext cx="33" cy="64"/>
                        </a:xfrm>
                        <a:custGeom>
                          <a:rect l="l" t="t" r="r" b="b"/>
                          <a:pathLst>
                            <a:path w="67" h="129">
                              <a:moveTo>
                                <a:pt x="0" y="129"/>
                              </a:moveTo>
                              <a:lnTo>
                                <a:pt x="23" y="86"/>
                              </a:lnTo>
                              <a:lnTo>
                                <a:pt x="67" y="0"/>
                              </a:lnTo>
                              <a:lnTo>
                                <a:pt x="54" y="51"/>
                              </a:lnTo>
                              <a:lnTo>
                                <a:pt x="45" y="89"/>
                              </a:lnTo>
                              <a:lnTo>
                                <a:pt x="0" y="129"/>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88" name=""/>
                        <p:cNvSpPr/>
                        <p:nvPr/>
                      </p:nvSpPr>
                      <p:spPr>
                        <a:xfrm>
                          <a:off x="4984" y="2839"/>
                          <a:ext cx="23" cy="77"/>
                        </a:xfrm>
                        <a:custGeom>
                          <a:rect l="l" t="t" r="r" b="b"/>
                          <a:pathLst>
                            <a:path w="48" h="154">
                              <a:moveTo>
                                <a:pt x="0" y="154"/>
                              </a:moveTo>
                              <a:lnTo>
                                <a:pt x="35" y="120"/>
                              </a:lnTo>
                              <a:lnTo>
                                <a:pt x="34" y="50"/>
                              </a:lnTo>
                              <a:lnTo>
                                <a:pt x="10" y="0"/>
                              </a:lnTo>
                              <a:lnTo>
                                <a:pt x="38" y="47"/>
                              </a:lnTo>
                              <a:lnTo>
                                <a:pt x="48" y="94"/>
                              </a:lnTo>
                              <a:lnTo>
                                <a:pt x="45" y="134"/>
                              </a:lnTo>
                              <a:lnTo>
                                <a:pt x="0" y="154"/>
                              </a:lnTo>
                              <a:close/>
                            </a:path>
                          </a:pathLst>
                        </a:custGeom>
                        <a:solidFill>
                          <a:srgbClr val="80400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89" name=""/>
                        <p:cNvSpPr/>
                        <p:nvPr/>
                      </p:nvSpPr>
                      <p:spPr>
                        <a:xfrm>
                          <a:off x="5016" y="2864"/>
                          <a:ext cx="7" cy="29"/>
                        </a:xfrm>
                        <a:custGeom>
                          <a:rect l="l" t="t" r="r" b="b"/>
                          <a:pathLst>
                            <a:path w="14" h="57">
                              <a:moveTo>
                                <a:pt x="0" y="0"/>
                              </a:moveTo>
                              <a:lnTo>
                                <a:pt x="14" y="38"/>
                              </a:lnTo>
                              <a:lnTo>
                                <a:pt x="9" y="58"/>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grpSp>
                <p:nvGrpSpPr>
                  <p:cNvPr id="607290" name=""/>
                  <p:cNvGrpSpPr/>
                  <p:nvPr/>
                </p:nvGrpSpPr>
                <p:grpSpPr>
                  <a:xfrm>
                    <a:off x="4915" y="2640"/>
                    <a:ext cx="211" cy="220"/>
                    <a:chOff x="4915" y="2640"/>
                    <a:chExt cx="211" cy="220"/>
                  </a:xfrm>
                </p:grpSpPr>
                <p:sp>
                  <p:nvSpPr>
                    <p:cNvPr id="607291" name=""/>
                    <p:cNvSpPr/>
                    <p:nvPr/>
                  </p:nvSpPr>
                  <p:spPr>
                    <a:xfrm>
                      <a:off x="5008" y="2720"/>
                      <a:ext cx="101" cy="113"/>
                    </a:xfrm>
                    <a:custGeom>
                      <a:rect l="l" t="t" r="r" b="b"/>
                      <a:pathLst>
                        <a:path w="201" h="226">
                          <a:moveTo>
                            <a:pt x="14" y="90"/>
                          </a:moveTo>
                          <a:lnTo>
                            <a:pt x="38" y="46"/>
                          </a:lnTo>
                          <a:lnTo>
                            <a:pt x="52" y="30"/>
                          </a:lnTo>
                          <a:lnTo>
                            <a:pt x="84" y="10"/>
                          </a:lnTo>
                          <a:lnTo>
                            <a:pt x="119" y="0"/>
                          </a:lnTo>
                          <a:lnTo>
                            <a:pt x="151" y="0"/>
                          </a:lnTo>
                          <a:lnTo>
                            <a:pt x="172" y="7"/>
                          </a:lnTo>
                          <a:lnTo>
                            <a:pt x="189" y="34"/>
                          </a:lnTo>
                          <a:lnTo>
                            <a:pt x="201" y="73"/>
                          </a:lnTo>
                          <a:lnTo>
                            <a:pt x="198" y="113"/>
                          </a:lnTo>
                          <a:lnTo>
                            <a:pt x="180" y="149"/>
                          </a:lnTo>
                          <a:lnTo>
                            <a:pt x="167" y="176"/>
                          </a:lnTo>
                          <a:lnTo>
                            <a:pt x="130" y="202"/>
                          </a:lnTo>
                          <a:lnTo>
                            <a:pt x="84" y="215"/>
                          </a:lnTo>
                          <a:lnTo>
                            <a:pt x="44" y="226"/>
                          </a:lnTo>
                          <a:lnTo>
                            <a:pt x="17" y="215"/>
                          </a:lnTo>
                          <a:lnTo>
                            <a:pt x="2" y="193"/>
                          </a:lnTo>
                          <a:lnTo>
                            <a:pt x="0" y="156"/>
                          </a:lnTo>
                          <a:lnTo>
                            <a:pt x="14" y="90"/>
                          </a:lnTo>
                          <a:close/>
                        </a:path>
                      </a:pathLst>
                    </a:custGeom>
                    <a:solidFill>
                      <a:srgbClr val="F0F0FF"/>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92" name=""/>
                    <p:cNvSpPr/>
                    <p:nvPr/>
                  </p:nvSpPr>
                  <p:spPr>
                    <a:xfrm>
                      <a:off x="5051" y="2685"/>
                      <a:ext cx="75" cy="70"/>
                    </a:xfrm>
                    <a:custGeom>
                      <a:rect l="l" t="t" r="r" b="b"/>
                      <a:pathLst>
                        <a:path w="149" h="140">
                          <a:moveTo>
                            <a:pt x="19" y="0"/>
                          </a:moveTo>
                          <a:lnTo>
                            <a:pt x="143" y="83"/>
                          </a:lnTo>
                          <a:lnTo>
                            <a:pt x="148" y="94"/>
                          </a:lnTo>
                          <a:lnTo>
                            <a:pt x="149" y="111"/>
                          </a:lnTo>
                          <a:lnTo>
                            <a:pt x="147" y="124"/>
                          </a:lnTo>
                          <a:lnTo>
                            <a:pt x="143" y="136"/>
                          </a:lnTo>
                          <a:lnTo>
                            <a:pt x="138" y="140"/>
                          </a:lnTo>
                          <a:lnTo>
                            <a:pt x="126" y="140"/>
                          </a:lnTo>
                          <a:lnTo>
                            <a:pt x="12" y="61"/>
                          </a:lnTo>
                          <a:lnTo>
                            <a:pt x="3" y="50"/>
                          </a:lnTo>
                          <a:lnTo>
                            <a:pt x="0" y="34"/>
                          </a:lnTo>
                          <a:lnTo>
                            <a:pt x="3" y="17"/>
                          </a:lnTo>
                          <a:lnTo>
                            <a:pt x="7" y="8"/>
                          </a:lnTo>
                          <a:lnTo>
                            <a:pt x="13" y="1"/>
                          </a:lnTo>
                          <a:lnTo>
                            <a:pt x="19" y="0"/>
                          </a:lnTo>
                          <a:close/>
                        </a:path>
                      </a:pathLst>
                    </a:custGeom>
                    <a:solidFill>
                      <a:srgbClr val="C08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93" name=""/>
                    <p:cNvSpPr/>
                    <p:nvPr/>
                  </p:nvSpPr>
                  <p:spPr>
                    <a:xfrm>
                      <a:off x="4984" y="2689"/>
                      <a:ext cx="136" cy="171"/>
                    </a:xfrm>
                    <a:custGeom>
                      <a:rect l="l" t="t" r="r" b="b"/>
                      <a:pathLst>
                        <a:path w="273" h="342">
                          <a:moveTo>
                            <a:pt x="84" y="0"/>
                          </a:moveTo>
                          <a:lnTo>
                            <a:pt x="164" y="79"/>
                          </a:lnTo>
                          <a:lnTo>
                            <a:pt x="197" y="115"/>
                          </a:lnTo>
                          <a:lnTo>
                            <a:pt x="230" y="156"/>
                          </a:lnTo>
                          <a:lnTo>
                            <a:pt x="250" y="189"/>
                          </a:lnTo>
                          <a:lnTo>
                            <a:pt x="268" y="222"/>
                          </a:lnTo>
                          <a:lnTo>
                            <a:pt x="273" y="261"/>
                          </a:lnTo>
                          <a:lnTo>
                            <a:pt x="269" y="301"/>
                          </a:lnTo>
                          <a:lnTo>
                            <a:pt x="255" y="325"/>
                          </a:lnTo>
                          <a:lnTo>
                            <a:pt x="230" y="342"/>
                          </a:lnTo>
                          <a:lnTo>
                            <a:pt x="170" y="342"/>
                          </a:lnTo>
                          <a:lnTo>
                            <a:pt x="127" y="335"/>
                          </a:lnTo>
                          <a:lnTo>
                            <a:pt x="63" y="314"/>
                          </a:lnTo>
                          <a:lnTo>
                            <a:pt x="51" y="291"/>
                          </a:lnTo>
                          <a:lnTo>
                            <a:pt x="32" y="261"/>
                          </a:lnTo>
                          <a:lnTo>
                            <a:pt x="0" y="245"/>
                          </a:lnTo>
                          <a:lnTo>
                            <a:pt x="29" y="195"/>
                          </a:lnTo>
                          <a:lnTo>
                            <a:pt x="29" y="79"/>
                          </a:lnTo>
                          <a:lnTo>
                            <a:pt x="84" y="0"/>
                          </a:lnTo>
                          <a:close/>
                        </a:path>
                      </a:pathLst>
                    </a:custGeom>
                    <a:solidFill>
                      <a:srgbClr val="E0A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294" name=""/>
                    <p:cNvGrpSpPr/>
                    <p:nvPr/>
                  </p:nvGrpSpPr>
                  <p:grpSpPr>
                    <a:xfrm>
                      <a:off x="4915" y="2640"/>
                      <a:ext cx="128" cy="150"/>
                      <a:chOff x="4915" y="2640"/>
                      <a:chExt cx="128" cy="150"/>
                    </a:xfrm>
                  </p:grpSpPr>
                  <p:sp>
                    <p:nvSpPr>
                      <p:cNvPr id="607295" name=""/>
                      <p:cNvSpPr/>
                      <p:nvPr/>
                    </p:nvSpPr>
                    <p:spPr>
                      <a:xfrm>
                        <a:off x="4915" y="2677"/>
                        <a:ext cx="101" cy="113"/>
                      </a:xfrm>
                      <a:custGeom>
                        <a:rect l="l" t="t" r="r" b="b"/>
                        <a:pathLst>
                          <a:path w="203" h="226">
                            <a:moveTo>
                              <a:pt x="14" y="92"/>
                            </a:moveTo>
                            <a:lnTo>
                              <a:pt x="38" y="47"/>
                            </a:lnTo>
                            <a:lnTo>
                              <a:pt x="52" y="29"/>
                            </a:lnTo>
                            <a:lnTo>
                              <a:pt x="84" y="9"/>
                            </a:lnTo>
                            <a:lnTo>
                              <a:pt x="122" y="0"/>
                            </a:lnTo>
                            <a:lnTo>
                              <a:pt x="154" y="0"/>
                            </a:lnTo>
                            <a:lnTo>
                              <a:pt x="174" y="7"/>
                            </a:lnTo>
                            <a:lnTo>
                              <a:pt x="193" y="34"/>
                            </a:lnTo>
                            <a:lnTo>
                              <a:pt x="203" y="73"/>
                            </a:lnTo>
                            <a:lnTo>
                              <a:pt x="200" y="116"/>
                            </a:lnTo>
                            <a:lnTo>
                              <a:pt x="182" y="152"/>
                            </a:lnTo>
                            <a:lnTo>
                              <a:pt x="168" y="176"/>
                            </a:lnTo>
                            <a:lnTo>
                              <a:pt x="132" y="200"/>
                            </a:lnTo>
                            <a:lnTo>
                              <a:pt x="84" y="215"/>
                            </a:lnTo>
                            <a:lnTo>
                              <a:pt x="46" y="226"/>
                            </a:lnTo>
                            <a:lnTo>
                              <a:pt x="19" y="215"/>
                            </a:lnTo>
                            <a:lnTo>
                              <a:pt x="5" y="193"/>
                            </a:lnTo>
                            <a:lnTo>
                              <a:pt x="0" y="157"/>
                            </a:lnTo>
                            <a:lnTo>
                              <a:pt x="14" y="92"/>
                            </a:lnTo>
                            <a:close/>
                          </a:path>
                        </a:pathLst>
                      </a:custGeom>
                      <a:solidFill>
                        <a:srgbClr val="F0F0FF"/>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96" name=""/>
                      <p:cNvSpPr/>
                      <p:nvPr/>
                    </p:nvSpPr>
                    <p:spPr>
                      <a:xfrm>
                        <a:off x="4927" y="2757"/>
                        <a:ext cx="28" cy="33"/>
                      </a:xfrm>
                      <a:prstGeom prst="ellipse">
                        <a:avLst/>
                      </a:prstGeom>
                      <a:solidFill>
                        <a:srgbClr val="008080"/>
                      </a:solidFill>
                      <a:ln w="6350">
                        <a:solidFill>
                          <a:prstClr val="black"/>
                        </a:solid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297" name=""/>
                      <p:cNvSpPr/>
                      <p:nvPr/>
                    </p:nvSpPr>
                    <p:spPr>
                      <a:xfrm>
                        <a:off x="4938" y="2640"/>
                        <a:ext cx="105" cy="74"/>
                      </a:xfrm>
                      <a:custGeom>
                        <a:rect l="l" t="t" r="r" b="b"/>
                        <a:pathLst>
                          <a:path w="210" h="147">
                            <a:moveTo>
                              <a:pt x="30" y="0"/>
                            </a:moveTo>
                            <a:lnTo>
                              <a:pt x="201" y="87"/>
                            </a:lnTo>
                            <a:lnTo>
                              <a:pt x="207" y="99"/>
                            </a:lnTo>
                            <a:lnTo>
                              <a:pt x="210" y="117"/>
                            </a:lnTo>
                            <a:lnTo>
                              <a:pt x="206" y="130"/>
                            </a:lnTo>
                            <a:lnTo>
                              <a:pt x="200" y="142"/>
                            </a:lnTo>
                            <a:lnTo>
                              <a:pt x="192" y="146"/>
                            </a:lnTo>
                            <a:lnTo>
                              <a:pt x="177" y="147"/>
                            </a:lnTo>
                            <a:lnTo>
                              <a:pt x="17" y="64"/>
                            </a:lnTo>
                            <a:lnTo>
                              <a:pt x="4" y="53"/>
                            </a:lnTo>
                            <a:lnTo>
                              <a:pt x="0" y="36"/>
                            </a:lnTo>
                            <a:lnTo>
                              <a:pt x="4" y="19"/>
                            </a:lnTo>
                            <a:lnTo>
                              <a:pt x="10" y="10"/>
                            </a:lnTo>
                            <a:lnTo>
                              <a:pt x="18" y="3"/>
                            </a:lnTo>
                            <a:lnTo>
                              <a:pt x="30" y="0"/>
                            </a:lnTo>
                            <a:close/>
                          </a:path>
                        </a:pathLst>
                      </a:custGeom>
                      <a:solidFill>
                        <a:srgbClr val="C08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nvGrpSpPr>
                  <p:cNvPr id="607298" name=""/>
                  <p:cNvGrpSpPr/>
                  <p:nvPr/>
                </p:nvGrpSpPr>
                <p:grpSpPr>
                  <a:xfrm>
                    <a:off x="4648" y="2751"/>
                    <a:ext cx="101" cy="141"/>
                    <a:chOff x="4648" y="2751"/>
                    <a:chExt cx="101" cy="141"/>
                  </a:xfrm>
                </p:grpSpPr>
                <p:sp>
                  <p:nvSpPr>
                    <p:cNvPr id="607299" name=""/>
                    <p:cNvSpPr/>
                    <p:nvPr/>
                  </p:nvSpPr>
                  <p:spPr>
                    <a:xfrm>
                      <a:off x="4648" y="2751"/>
                      <a:ext cx="89" cy="138"/>
                    </a:xfrm>
                    <a:custGeom>
                      <a:rect l="l" t="t" r="r" b="b"/>
                      <a:pathLst>
                        <a:path w="179" h="277">
                          <a:moveTo>
                            <a:pt x="146" y="43"/>
                          </a:moveTo>
                          <a:lnTo>
                            <a:pt x="118" y="8"/>
                          </a:lnTo>
                          <a:lnTo>
                            <a:pt x="97" y="2"/>
                          </a:lnTo>
                          <a:lnTo>
                            <a:pt x="63" y="0"/>
                          </a:lnTo>
                          <a:lnTo>
                            <a:pt x="34" y="20"/>
                          </a:lnTo>
                          <a:lnTo>
                            <a:pt x="17" y="43"/>
                          </a:lnTo>
                          <a:lnTo>
                            <a:pt x="5" y="71"/>
                          </a:lnTo>
                          <a:lnTo>
                            <a:pt x="0" y="102"/>
                          </a:lnTo>
                          <a:lnTo>
                            <a:pt x="2" y="138"/>
                          </a:lnTo>
                          <a:lnTo>
                            <a:pt x="11" y="178"/>
                          </a:lnTo>
                          <a:lnTo>
                            <a:pt x="31" y="209"/>
                          </a:lnTo>
                          <a:lnTo>
                            <a:pt x="52" y="227"/>
                          </a:lnTo>
                          <a:lnTo>
                            <a:pt x="80" y="240"/>
                          </a:lnTo>
                          <a:lnTo>
                            <a:pt x="94" y="265"/>
                          </a:lnTo>
                          <a:lnTo>
                            <a:pt x="108" y="274"/>
                          </a:lnTo>
                          <a:lnTo>
                            <a:pt x="125" y="277"/>
                          </a:lnTo>
                          <a:lnTo>
                            <a:pt x="145" y="271"/>
                          </a:lnTo>
                          <a:lnTo>
                            <a:pt x="165" y="255"/>
                          </a:lnTo>
                          <a:lnTo>
                            <a:pt x="174" y="232"/>
                          </a:lnTo>
                          <a:lnTo>
                            <a:pt x="179" y="198"/>
                          </a:lnTo>
                          <a:lnTo>
                            <a:pt x="168" y="165"/>
                          </a:lnTo>
                          <a:lnTo>
                            <a:pt x="167" y="131"/>
                          </a:lnTo>
                          <a:lnTo>
                            <a:pt x="159" y="83"/>
                          </a:lnTo>
                          <a:lnTo>
                            <a:pt x="146" y="43"/>
                          </a:lnTo>
                          <a:close/>
                        </a:path>
                      </a:pathLst>
                    </a:custGeom>
                    <a:solidFill>
                      <a:srgbClr val="E0A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00" name=""/>
                    <p:cNvSpPr/>
                    <p:nvPr/>
                  </p:nvSpPr>
                  <p:spPr>
                    <a:xfrm>
                      <a:off x="4657" y="2759"/>
                      <a:ext cx="92" cy="133"/>
                    </a:xfrm>
                    <a:custGeom>
                      <a:rect l="l" t="t" r="r" b="b"/>
                      <a:pathLst>
                        <a:path w="184" h="268">
                          <a:moveTo>
                            <a:pt x="151" y="40"/>
                          </a:moveTo>
                          <a:lnTo>
                            <a:pt x="120" y="7"/>
                          </a:lnTo>
                          <a:lnTo>
                            <a:pt x="100" y="2"/>
                          </a:lnTo>
                          <a:lnTo>
                            <a:pt x="64" y="0"/>
                          </a:lnTo>
                          <a:lnTo>
                            <a:pt x="33" y="17"/>
                          </a:lnTo>
                          <a:lnTo>
                            <a:pt x="17" y="40"/>
                          </a:lnTo>
                          <a:lnTo>
                            <a:pt x="5" y="69"/>
                          </a:lnTo>
                          <a:lnTo>
                            <a:pt x="0" y="99"/>
                          </a:lnTo>
                          <a:lnTo>
                            <a:pt x="1" y="133"/>
                          </a:lnTo>
                          <a:lnTo>
                            <a:pt x="11" y="172"/>
                          </a:lnTo>
                          <a:lnTo>
                            <a:pt x="31" y="203"/>
                          </a:lnTo>
                          <a:lnTo>
                            <a:pt x="55" y="221"/>
                          </a:lnTo>
                          <a:lnTo>
                            <a:pt x="81" y="232"/>
                          </a:lnTo>
                          <a:lnTo>
                            <a:pt x="96" y="256"/>
                          </a:lnTo>
                          <a:lnTo>
                            <a:pt x="110" y="265"/>
                          </a:lnTo>
                          <a:lnTo>
                            <a:pt x="127" y="268"/>
                          </a:lnTo>
                          <a:lnTo>
                            <a:pt x="149" y="261"/>
                          </a:lnTo>
                          <a:lnTo>
                            <a:pt x="170" y="248"/>
                          </a:lnTo>
                          <a:lnTo>
                            <a:pt x="179" y="226"/>
                          </a:lnTo>
                          <a:lnTo>
                            <a:pt x="184" y="191"/>
                          </a:lnTo>
                          <a:lnTo>
                            <a:pt x="173" y="159"/>
                          </a:lnTo>
                          <a:lnTo>
                            <a:pt x="172" y="126"/>
                          </a:lnTo>
                          <a:lnTo>
                            <a:pt x="164" y="82"/>
                          </a:lnTo>
                          <a:lnTo>
                            <a:pt x="151" y="40"/>
                          </a:lnTo>
                          <a:close/>
                        </a:path>
                      </a:pathLst>
                    </a:custGeom>
                    <a:solidFill>
                      <a:srgbClr val="E0A08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nvGrpSpPr>
                <p:cNvPr id="607301" name=""/>
                <p:cNvGrpSpPr/>
                <p:nvPr/>
              </p:nvGrpSpPr>
              <p:grpSpPr>
                <a:xfrm>
                  <a:off x="4487" y="2884"/>
                  <a:ext cx="658" cy="701"/>
                  <a:chOff x="4487" y="2884"/>
                  <a:chExt cx="658" cy="701"/>
                </a:xfrm>
              </p:grpSpPr>
              <p:sp>
                <p:nvSpPr>
                  <p:cNvPr id="607302" name=""/>
                  <p:cNvSpPr/>
                  <p:nvPr/>
                </p:nvSpPr>
                <p:spPr>
                  <a:xfrm>
                    <a:off x="4487" y="2884"/>
                    <a:ext cx="531" cy="636"/>
                  </a:xfrm>
                  <a:custGeom>
                    <a:rect l="l" t="t" r="r" b="b"/>
                    <a:pathLst>
                      <a:path w="1061" h="1273">
                        <a:moveTo>
                          <a:pt x="288" y="0"/>
                        </a:moveTo>
                        <a:lnTo>
                          <a:pt x="356" y="54"/>
                        </a:lnTo>
                        <a:lnTo>
                          <a:pt x="424" y="109"/>
                        </a:lnTo>
                        <a:lnTo>
                          <a:pt x="485" y="143"/>
                        </a:lnTo>
                        <a:lnTo>
                          <a:pt x="690" y="246"/>
                        </a:lnTo>
                        <a:lnTo>
                          <a:pt x="720" y="402"/>
                        </a:lnTo>
                        <a:lnTo>
                          <a:pt x="746" y="484"/>
                        </a:lnTo>
                        <a:lnTo>
                          <a:pt x="769" y="544"/>
                        </a:lnTo>
                        <a:lnTo>
                          <a:pt x="785" y="604"/>
                        </a:lnTo>
                        <a:lnTo>
                          <a:pt x="796" y="666"/>
                        </a:lnTo>
                        <a:lnTo>
                          <a:pt x="795" y="704"/>
                        </a:lnTo>
                        <a:lnTo>
                          <a:pt x="788" y="750"/>
                        </a:lnTo>
                        <a:lnTo>
                          <a:pt x="792" y="804"/>
                        </a:lnTo>
                        <a:lnTo>
                          <a:pt x="809" y="860"/>
                        </a:lnTo>
                        <a:lnTo>
                          <a:pt x="852" y="882"/>
                        </a:lnTo>
                        <a:lnTo>
                          <a:pt x="917" y="902"/>
                        </a:lnTo>
                        <a:lnTo>
                          <a:pt x="962" y="919"/>
                        </a:lnTo>
                        <a:lnTo>
                          <a:pt x="1007" y="960"/>
                        </a:lnTo>
                        <a:lnTo>
                          <a:pt x="1035" y="1006"/>
                        </a:lnTo>
                        <a:lnTo>
                          <a:pt x="1053" y="1062"/>
                        </a:lnTo>
                        <a:lnTo>
                          <a:pt x="1061" y="1127"/>
                        </a:lnTo>
                        <a:lnTo>
                          <a:pt x="1050" y="1224"/>
                        </a:lnTo>
                        <a:lnTo>
                          <a:pt x="252" y="1273"/>
                        </a:lnTo>
                        <a:lnTo>
                          <a:pt x="105" y="1270"/>
                        </a:lnTo>
                        <a:lnTo>
                          <a:pt x="77" y="1224"/>
                        </a:lnTo>
                        <a:lnTo>
                          <a:pt x="49" y="1152"/>
                        </a:lnTo>
                        <a:lnTo>
                          <a:pt x="27" y="1072"/>
                        </a:lnTo>
                        <a:lnTo>
                          <a:pt x="14" y="1005"/>
                        </a:lnTo>
                        <a:lnTo>
                          <a:pt x="3" y="932"/>
                        </a:lnTo>
                        <a:lnTo>
                          <a:pt x="0" y="865"/>
                        </a:lnTo>
                        <a:lnTo>
                          <a:pt x="10" y="754"/>
                        </a:lnTo>
                        <a:lnTo>
                          <a:pt x="27" y="666"/>
                        </a:lnTo>
                        <a:lnTo>
                          <a:pt x="52" y="568"/>
                        </a:lnTo>
                        <a:lnTo>
                          <a:pt x="80" y="475"/>
                        </a:lnTo>
                        <a:lnTo>
                          <a:pt x="112" y="399"/>
                        </a:lnTo>
                        <a:lnTo>
                          <a:pt x="155" y="315"/>
                        </a:lnTo>
                        <a:lnTo>
                          <a:pt x="208" y="246"/>
                        </a:lnTo>
                        <a:lnTo>
                          <a:pt x="258" y="186"/>
                        </a:lnTo>
                        <a:lnTo>
                          <a:pt x="292" y="156"/>
                        </a:lnTo>
                        <a:lnTo>
                          <a:pt x="212" y="109"/>
                        </a:lnTo>
                        <a:lnTo>
                          <a:pt x="288" y="0"/>
                        </a:lnTo>
                        <a:close/>
                      </a:path>
                    </a:pathLst>
                  </a:custGeom>
                  <a:solidFill>
                    <a:srgbClr val="FF60C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03" name=""/>
                  <p:cNvSpPr/>
                  <p:nvPr/>
                </p:nvSpPr>
                <p:spPr>
                  <a:xfrm>
                    <a:off x="4841" y="3220"/>
                    <a:ext cx="149" cy="234"/>
                  </a:xfrm>
                  <a:custGeom>
                    <a:rect l="l" t="t" r="r" b="b"/>
                    <a:pathLst>
                      <a:path w="297" h="466">
                        <a:moveTo>
                          <a:pt x="0" y="0"/>
                        </a:moveTo>
                        <a:lnTo>
                          <a:pt x="11" y="87"/>
                        </a:lnTo>
                        <a:lnTo>
                          <a:pt x="23" y="157"/>
                        </a:lnTo>
                        <a:lnTo>
                          <a:pt x="46" y="213"/>
                        </a:lnTo>
                        <a:lnTo>
                          <a:pt x="65" y="245"/>
                        </a:lnTo>
                        <a:lnTo>
                          <a:pt x="102" y="269"/>
                        </a:lnTo>
                        <a:lnTo>
                          <a:pt x="168" y="299"/>
                        </a:lnTo>
                        <a:lnTo>
                          <a:pt x="224" y="326"/>
                        </a:lnTo>
                        <a:lnTo>
                          <a:pt x="251" y="340"/>
                        </a:lnTo>
                        <a:lnTo>
                          <a:pt x="276" y="372"/>
                        </a:lnTo>
                        <a:lnTo>
                          <a:pt x="290" y="415"/>
                        </a:lnTo>
                        <a:lnTo>
                          <a:pt x="297" y="466"/>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04" name=""/>
                  <p:cNvSpPr/>
                  <p:nvPr/>
                </p:nvSpPr>
                <p:spPr>
                  <a:xfrm>
                    <a:off x="4630" y="2965"/>
                    <a:ext cx="218" cy="257"/>
                  </a:xfrm>
                  <a:custGeom>
                    <a:rect l="l" t="t" r="r" b="b"/>
                    <a:pathLst>
                      <a:path w="436" h="514">
                        <a:moveTo>
                          <a:pt x="0" y="9"/>
                        </a:moveTo>
                        <a:lnTo>
                          <a:pt x="14" y="0"/>
                        </a:lnTo>
                        <a:lnTo>
                          <a:pt x="59" y="40"/>
                        </a:lnTo>
                        <a:lnTo>
                          <a:pt x="118" y="83"/>
                        </a:lnTo>
                        <a:lnTo>
                          <a:pt x="167" y="109"/>
                        </a:lnTo>
                        <a:lnTo>
                          <a:pt x="216" y="142"/>
                        </a:lnTo>
                        <a:lnTo>
                          <a:pt x="286" y="185"/>
                        </a:lnTo>
                        <a:lnTo>
                          <a:pt x="329" y="266"/>
                        </a:lnTo>
                        <a:lnTo>
                          <a:pt x="362" y="409"/>
                        </a:lnTo>
                        <a:lnTo>
                          <a:pt x="394" y="292"/>
                        </a:lnTo>
                        <a:lnTo>
                          <a:pt x="419" y="215"/>
                        </a:lnTo>
                        <a:lnTo>
                          <a:pt x="414" y="167"/>
                        </a:lnTo>
                        <a:lnTo>
                          <a:pt x="428" y="239"/>
                        </a:lnTo>
                        <a:lnTo>
                          <a:pt x="436" y="276"/>
                        </a:lnTo>
                        <a:lnTo>
                          <a:pt x="422" y="309"/>
                        </a:lnTo>
                        <a:lnTo>
                          <a:pt x="401" y="371"/>
                        </a:lnTo>
                        <a:lnTo>
                          <a:pt x="376" y="447"/>
                        </a:lnTo>
                        <a:lnTo>
                          <a:pt x="356" y="514"/>
                        </a:lnTo>
                        <a:lnTo>
                          <a:pt x="329" y="399"/>
                        </a:lnTo>
                        <a:lnTo>
                          <a:pt x="304" y="321"/>
                        </a:lnTo>
                        <a:lnTo>
                          <a:pt x="290" y="245"/>
                        </a:lnTo>
                        <a:lnTo>
                          <a:pt x="220" y="167"/>
                        </a:lnTo>
                        <a:lnTo>
                          <a:pt x="98" y="90"/>
                        </a:lnTo>
                        <a:lnTo>
                          <a:pt x="0" y="9"/>
                        </a:lnTo>
                        <a:close/>
                      </a:path>
                    </a:pathLst>
                  </a:custGeom>
                  <a:solidFill>
                    <a:srgbClr val="E040A0"/>
                  </a:solidFill>
                  <a:ln w="6350">
                    <a:solidFill>
                      <a:srgbClr val="E040A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05" name=""/>
                  <p:cNvSpPr/>
                  <p:nvPr/>
                </p:nvSpPr>
                <p:spPr>
                  <a:xfrm>
                    <a:off x="4643" y="3101"/>
                    <a:ext cx="92" cy="215"/>
                  </a:xfrm>
                  <a:custGeom>
                    <a:rect l="l" t="t" r="r" b="b"/>
                    <a:pathLst>
                      <a:path w="183" h="431">
                        <a:moveTo>
                          <a:pt x="96" y="345"/>
                        </a:moveTo>
                        <a:lnTo>
                          <a:pt x="48" y="290"/>
                        </a:lnTo>
                        <a:lnTo>
                          <a:pt x="33" y="234"/>
                        </a:lnTo>
                        <a:lnTo>
                          <a:pt x="27" y="176"/>
                        </a:lnTo>
                        <a:lnTo>
                          <a:pt x="20" y="95"/>
                        </a:lnTo>
                        <a:lnTo>
                          <a:pt x="46" y="70"/>
                        </a:lnTo>
                        <a:lnTo>
                          <a:pt x="58" y="128"/>
                        </a:lnTo>
                        <a:lnTo>
                          <a:pt x="79" y="157"/>
                        </a:lnTo>
                        <a:lnTo>
                          <a:pt x="87" y="221"/>
                        </a:lnTo>
                        <a:lnTo>
                          <a:pt x="102" y="270"/>
                        </a:lnTo>
                        <a:lnTo>
                          <a:pt x="135" y="312"/>
                        </a:lnTo>
                        <a:lnTo>
                          <a:pt x="160" y="363"/>
                        </a:lnTo>
                        <a:lnTo>
                          <a:pt x="183" y="431"/>
                        </a:lnTo>
                        <a:lnTo>
                          <a:pt x="181" y="373"/>
                        </a:lnTo>
                        <a:lnTo>
                          <a:pt x="174" y="326"/>
                        </a:lnTo>
                        <a:lnTo>
                          <a:pt x="142" y="289"/>
                        </a:lnTo>
                        <a:lnTo>
                          <a:pt x="121" y="239"/>
                        </a:lnTo>
                        <a:lnTo>
                          <a:pt x="103" y="183"/>
                        </a:lnTo>
                        <a:lnTo>
                          <a:pt x="90" y="133"/>
                        </a:lnTo>
                        <a:lnTo>
                          <a:pt x="72" y="95"/>
                        </a:lnTo>
                        <a:lnTo>
                          <a:pt x="66" y="45"/>
                        </a:lnTo>
                        <a:lnTo>
                          <a:pt x="56" y="20"/>
                        </a:lnTo>
                        <a:lnTo>
                          <a:pt x="43" y="0"/>
                        </a:lnTo>
                        <a:lnTo>
                          <a:pt x="19" y="48"/>
                        </a:lnTo>
                        <a:lnTo>
                          <a:pt x="0" y="116"/>
                        </a:lnTo>
                        <a:lnTo>
                          <a:pt x="14" y="128"/>
                        </a:lnTo>
                        <a:lnTo>
                          <a:pt x="14" y="179"/>
                        </a:lnTo>
                        <a:lnTo>
                          <a:pt x="22" y="243"/>
                        </a:lnTo>
                        <a:lnTo>
                          <a:pt x="34" y="289"/>
                        </a:lnTo>
                        <a:lnTo>
                          <a:pt x="58" y="319"/>
                        </a:lnTo>
                        <a:lnTo>
                          <a:pt x="96" y="345"/>
                        </a:lnTo>
                        <a:close/>
                      </a:path>
                    </a:pathLst>
                  </a:custGeom>
                  <a:solidFill>
                    <a:srgbClr val="E040A0"/>
                  </a:solidFill>
                  <a:ln w="6350">
                    <a:solidFill>
                      <a:srgbClr val="E040A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06" name=""/>
                  <p:cNvSpPr/>
                  <p:nvPr/>
                </p:nvSpPr>
                <p:spPr>
                  <a:xfrm>
                    <a:off x="4502" y="3220"/>
                    <a:ext cx="51" cy="146"/>
                  </a:xfrm>
                  <a:custGeom>
                    <a:rect l="l" t="t" r="r" b="b"/>
                    <a:pathLst>
                      <a:path w="103" h="294">
                        <a:moveTo>
                          <a:pt x="103" y="294"/>
                        </a:moveTo>
                        <a:lnTo>
                          <a:pt x="76" y="282"/>
                        </a:lnTo>
                        <a:lnTo>
                          <a:pt x="50" y="249"/>
                        </a:lnTo>
                        <a:lnTo>
                          <a:pt x="38" y="226"/>
                        </a:lnTo>
                        <a:lnTo>
                          <a:pt x="26" y="172"/>
                        </a:lnTo>
                        <a:lnTo>
                          <a:pt x="19" y="136"/>
                        </a:lnTo>
                        <a:lnTo>
                          <a:pt x="5" y="99"/>
                        </a:lnTo>
                        <a:lnTo>
                          <a:pt x="0" y="58"/>
                        </a:lnTo>
                        <a:lnTo>
                          <a:pt x="10" y="30"/>
                        </a:lnTo>
                        <a:lnTo>
                          <a:pt x="36" y="0"/>
                        </a:lnTo>
                        <a:lnTo>
                          <a:pt x="10" y="29"/>
                        </a:lnTo>
                        <a:lnTo>
                          <a:pt x="2" y="59"/>
                        </a:lnTo>
                        <a:lnTo>
                          <a:pt x="4" y="98"/>
                        </a:lnTo>
                        <a:lnTo>
                          <a:pt x="17" y="131"/>
                        </a:lnTo>
                        <a:lnTo>
                          <a:pt x="30" y="185"/>
                        </a:lnTo>
                        <a:lnTo>
                          <a:pt x="37" y="216"/>
                        </a:lnTo>
                        <a:lnTo>
                          <a:pt x="50" y="252"/>
                        </a:lnTo>
                        <a:lnTo>
                          <a:pt x="78" y="281"/>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07" name=""/>
                  <p:cNvSpPr/>
                  <p:nvPr/>
                </p:nvSpPr>
                <p:spPr>
                  <a:xfrm>
                    <a:off x="4506" y="3220"/>
                    <a:ext cx="51" cy="146"/>
                  </a:xfrm>
                  <a:custGeom>
                    <a:rect l="l" t="t" r="r" b="b"/>
                    <a:pathLst>
                      <a:path w="100" h="294">
                        <a:moveTo>
                          <a:pt x="100" y="294"/>
                        </a:moveTo>
                        <a:lnTo>
                          <a:pt x="62" y="255"/>
                        </a:lnTo>
                        <a:lnTo>
                          <a:pt x="46" y="222"/>
                        </a:lnTo>
                        <a:lnTo>
                          <a:pt x="39" y="191"/>
                        </a:lnTo>
                        <a:lnTo>
                          <a:pt x="23" y="133"/>
                        </a:lnTo>
                        <a:lnTo>
                          <a:pt x="14" y="96"/>
                        </a:lnTo>
                        <a:lnTo>
                          <a:pt x="8" y="68"/>
                        </a:lnTo>
                        <a:lnTo>
                          <a:pt x="16" y="35"/>
                        </a:lnTo>
                        <a:lnTo>
                          <a:pt x="33" y="0"/>
                        </a:lnTo>
                        <a:lnTo>
                          <a:pt x="7" y="29"/>
                        </a:lnTo>
                        <a:lnTo>
                          <a:pt x="0" y="59"/>
                        </a:lnTo>
                        <a:lnTo>
                          <a:pt x="1" y="98"/>
                        </a:lnTo>
                        <a:lnTo>
                          <a:pt x="14" y="131"/>
                        </a:lnTo>
                        <a:lnTo>
                          <a:pt x="27" y="185"/>
                        </a:lnTo>
                        <a:lnTo>
                          <a:pt x="34" y="216"/>
                        </a:lnTo>
                        <a:lnTo>
                          <a:pt x="47" y="252"/>
                        </a:lnTo>
                        <a:lnTo>
                          <a:pt x="75" y="281"/>
                        </a:lnTo>
                        <a:lnTo>
                          <a:pt x="100" y="294"/>
                        </a:lnTo>
                        <a:close/>
                      </a:path>
                    </a:pathLst>
                  </a:custGeom>
                  <a:solidFill>
                    <a:srgbClr val="E040A0"/>
                  </a:solidFill>
                  <a:ln w="6350">
                    <a:solidFill>
                      <a:srgbClr val="E040A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607308" name=""/>
                  <p:cNvGrpSpPr/>
                  <p:nvPr/>
                </p:nvGrpSpPr>
                <p:grpSpPr>
                  <a:xfrm>
                    <a:off x="4591" y="3343"/>
                    <a:ext cx="554" cy="242"/>
                    <a:chOff x="4591" y="3343"/>
                    <a:chExt cx="554" cy="242"/>
                  </a:xfrm>
                </p:grpSpPr>
                <p:sp>
                  <p:nvSpPr>
                    <p:cNvPr id="607309" name=""/>
                    <p:cNvSpPr/>
                    <p:nvPr/>
                  </p:nvSpPr>
                  <p:spPr>
                    <a:xfrm>
                      <a:off x="4591" y="3343"/>
                      <a:ext cx="551" cy="242"/>
                    </a:xfrm>
                    <a:custGeom>
                      <a:rect l="l" t="t" r="r" b="b"/>
                      <a:pathLst>
                        <a:path w="1102" h="482">
                          <a:moveTo>
                            <a:pt x="265" y="0"/>
                          </a:moveTo>
                          <a:lnTo>
                            <a:pt x="283" y="51"/>
                          </a:lnTo>
                          <a:lnTo>
                            <a:pt x="324" y="117"/>
                          </a:lnTo>
                          <a:lnTo>
                            <a:pt x="394" y="165"/>
                          </a:lnTo>
                          <a:lnTo>
                            <a:pt x="491" y="198"/>
                          </a:lnTo>
                          <a:lnTo>
                            <a:pt x="603" y="228"/>
                          </a:lnTo>
                          <a:lnTo>
                            <a:pt x="695" y="232"/>
                          </a:lnTo>
                          <a:lnTo>
                            <a:pt x="788" y="228"/>
                          </a:lnTo>
                          <a:lnTo>
                            <a:pt x="806" y="215"/>
                          </a:lnTo>
                          <a:lnTo>
                            <a:pt x="832" y="177"/>
                          </a:lnTo>
                          <a:lnTo>
                            <a:pt x="854" y="149"/>
                          </a:lnTo>
                          <a:lnTo>
                            <a:pt x="885" y="125"/>
                          </a:lnTo>
                          <a:lnTo>
                            <a:pt x="894" y="96"/>
                          </a:lnTo>
                          <a:lnTo>
                            <a:pt x="910" y="72"/>
                          </a:lnTo>
                          <a:lnTo>
                            <a:pt x="931" y="59"/>
                          </a:lnTo>
                          <a:lnTo>
                            <a:pt x="957" y="47"/>
                          </a:lnTo>
                          <a:lnTo>
                            <a:pt x="996" y="43"/>
                          </a:lnTo>
                          <a:lnTo>
                            <a:pt x="1036" y="54"/>
                          </a:lnTo>
                          <a:lnTo>
                            <a:pt x="1072" y="74"/>
                          </a:lnTo>
                          <a:lnTo>
                            <a:pt x="1091" y="100"/>
                          </a:lnTo>
                          <a:lnTo>
                            <a:pt x="1099" y="135"/>
                          </a:lnTo>
                          <a:lnTo>
                            <a:pt x="1085" y="203"/>
                          </a:lnTo>
                          <a:lnTo>
                            <a:pt x="1098" y="229"/>
                          </a:lnTo>
                          <a:lnTo>
                            <a:pt x="1102" y="261"/>
                          </a:lnTo>
                          <a:lnTo>
                            <a:pt x="1093" y="285"/>
                          </a:lnTo>
                          <a:lnTo>
                            <a:pt x="1073" y="312"/>
                          </a:lnTo>
                          <a:lnTo>
                            <a:pt x="1060" y="332"/>
                          </a:lnTo>
                          <a:lnTo>
                            <a:pt x="1071" y="359"/>
                          </a:lnTo>
                          <a:lnTo>
                            <a:pt x="1067" y="389"/>
                          </a:lnTo>
                          <a:lnTo>
                            <a:pt x="1055" y="411"/>
                          </a:lnTo>
                          <a:lnTo>
                            <a:pt x="1045" y="431"/>
                          </a:lnTo>
                          <a:lnTo>
                            <a:pt x="1038" y="465"/>
                          </a:lnTo>
                          <a:lnTo>
                            <a:pt x="1026" y="480"/>
                          </a:lnTo>
                          <a:lnTo>
                            <a:pt x="994" y="484"/>
                          </a:lnTo>
                          <a:lnTo>
                            <a:pt x="947" y="482"/>
                          </a:lnTo>
                          <a:lnTo>
                            <a:pt x="904" y="471"/>
                          </a:lnTo>
                          <a:lnTo>
                            <a:pt x="854" y="454"/>
                          </a:lnTo>
                          <a:lnTo>
                            <a:pt x="821" y="434"/>
                          </a:lnTo>
                          <a:lnTo>
                            <a:pt x="799" y="417"/>
                          </a:lnTo>
                          <a:lnTo>
                            <a:pt x="718" y="429"/>
                          </a:lnTo>
                          <a:lnTo>
                            <a:pt x="611" y="447"/>
                          </a:lnTo>
                          <a:lnTo>
                            <a:pt x="530" y="454"/>
                          </a:lnTo>
                          <a:lnTo>
                            <a:pt x="448" y="454"/>
                          </a:lnTo>
                          <a:lnTo>
                            <a:pt x="342" y="451"/>
                          </a:lnTo>
                          <a:lnTo>
                            <a:pt x="278" y="438"/>
                          </a:lnTo>
                          <a:lnTo>
                            <a:pt x="167" y="387"/>
                          </a:lnTo>
                          <a:lnTo>
                            <a:pt x="97" y="341"/>
                          </a:lnTo>
                          <a:lnTo>
                            <a:pt x="56" y="271"/>
                          </a:lnTo>
                          <a:lnTo>
                            <a:pt x="27" y="242"/>
                          </a:lnTo>
                          <a:lnTo>
                            <a:pt x="0" y="170"/>
                          </a:lnTo>
                          <a:lnTo>
                            <a:pt x="50" y="129"/>
                          </a:lnTo>
                          <a:lnTo>
                            <a:pt x="117" y="114"/>
                          </a:lnTo>
                          <a:lnTo>
                            <a:pt x="193" y="34"/>
                          </a:lnTo>
                          <a:lnTo>
                            <a:pt x="237" y="20"/>
                          </a:lnTo>
                          <a:lnTo>
                            <a:pt x="265" y="0"/>
                          </a:lnTo>
                          <a:close/>
                        </a:path>
                      </a:pathLst>
                    </a:custGeom>
                    <a:solidFill>
                      <a:srgbClr val="E0A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0" name=""/>
                    <p:cNvSpPr/>
                    <p:nvPr/>
                  </p:nvSpPr>
                  <p:spPr>
                    <a:xfrm>
                      <a:off x="5065" y="3390"/>
                      <a:ext cx="12" cy="56"/>
                    </a:xfrm>
                    <a:custGeom>
                      <a:rect l="l" t="t" r="r" b="b"/>
                      <a:pathLst>
                        <a:path w="24" h="112">
                          <a:moveTo>
                            <a:pt x="24" y="0"/>
                          </a:moveTo>
                          <a:lnTo>
                            <a:pt x="13" y="4"/>
                          </a:lnTo>
                          <a:lnTo>
                            <a:pt x="4" y="20"/>
                          </a:lnTo>
                          <a:lnTo>
                            <a:pt x="0" y="36"/>
                          </a:lnTo>
                          <a:lnTo>
                            <a:pt x="0" y="50"/>
                          </a:lnTo>
                          <a:lnTo>
                            <a:pt x="5" y="82"/>
                          </a:lnTo>
                          <a:lnTo>
                            <a:pt x="4" y="112"/>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1" name=""/>
                    <p:cNvSpPr/>
                    <p:nvPr/>
                  </p:nvSpPr>
                  <p:spPr>
                    <a:xfrm>
                      <a:off x="5123" y="3462"/>
                      <a:ext cx="22" cy="7"/>
                    </a:xfrm>
                    <a:custGeom>
                      <a:rect l="l" t="t" r="r" b="b"/>
                      <a:pathLst>
                        <a:path w="45" h="16">
                          <a:moveTo>
                            <a:pt x="45" y="7"/>
                          </a:moveTo>
                          <a:lnTo>
                            <a:pt x="30" y="16"/>
                          </a:lnTo>
                          <a:lnTo>
                            <a:pt x="11" y="12"/>
                          </a:lnTo>
                          <a:lnTo>
                            <a:pt x="0" y="0"/>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2" name=""/>
                    <p:cNvSpPr/>
                    <p:nvPr/>
                  </p:nvSpPr>
                  <p:spPr>
                    <a:xfrm>
                      <a:off x="5111" y="3525"/>
                      <a:ext cx="25" cy="10"/>
                    </a:xfrm>
                    <a:custGeom>
                      <a:rect l="l" t="t" r="r" b="b"/>
                      <a:pathLst>
                        <a:path w="50" h="18">
                          <a:moveTo>
                            <a:pt x="50" y="0"/>
                          </a:moveTo>
                          <a:lnTo>
                            <a:pt x="44" y="14"/>
                          </a:lnTo>
                          <a:lnTo>
                            <a:pt x="28" y="18"/>
                          </a:lnTo>
                          <a:lnTo>
                            <a:pt x="14" y="13"/>
                          </a:lnTo>
                          <a:lnTo>
                            <a:pt x="0" y="2"/>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3" name=""/>
                    <p:cNvSpPr/>
                    <p:nvPr/>
                  </p:nvSpPr>
                  <p:spPr>
                    <a:xfrm>
                      <a:off x="4967" y="3479"/>
                      <a:ext cx="31" cy="73"/>
                    </a:xfrm>
                    <a:custGeom>
                      <a:rect l="l" t="t" r="r" b="b"/>
                      <a:pathLst>
                        <a:path w="62" h="145">
                          <a:moveTo>
                            <a:pt x="0" y="0"/>
                          </a:moveTo>
                          <a:lnTo>
                            <a:pt x="20" y="20"/>
                          </a:lnTo>
                          <a:lnTo>
                            <a:pt x="43" y="52"/>
                          </a:lnTo>
                          <a:lnTo>
                            <a:pt x="53" y="89"/>
                          </a:lnTo>
                          <a:lnTo>
                            <a:pt x="63" y="112"/>
                          </a:lnTo>
                          <a:lnTo>
                            <a:pt x="53" y="145"/>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4" name=""/>
                    <p:cNvSpPr/>
                    <p:nvPr/>
                  </p:nvSpPr>
                  <p:spPr>
                    <a:xfrm>
                      <a:off x="5068" y="3436"/>
                      <a:ext cx="32" cy="19"/>
                    </a:xfrm>
                    <a:custGeom>
                      <a:rect l="l" t="t" r="r" b="b"/>
                      <a:pathLst>
                        <a:path w="64" h="38">
                          <a:moveTo>
                            <a:pt x="0" y="38"/>
                          </a:moveTo>
                          <a:lnTo>
                            <a:pt x="12" y="20"/>
                          </a:lnTo>
                          <a:lnTo>
                            <a:pt x="26" y="7"/>
                          </a:lnTo>
                          <a:lnTo>
                            <a:pt x="42" y="0"/>
                          </a:lnTo>
                          <a:lnTo>
                            <a:pt x="64" y="3"/>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5" name=""/>
                    <p:cNvSpPr/>
                    <p:nvPr/>
                  </p:nvSpPr>
                  <p:spPr>
                    <a:xfrm>
                      <a:off x="5093" y="3415"/>
                      <a:ext cx="20" cy="21"/>
                    </a:xfrm>
                    <a:custGeom>
                      <a:rect l="l" t="t" r="r" b="b"/>
                      <a:pathLst>
                        <a:path w="42" h="42">
                          <a:moveTo>
                            <a:pt x="42" y="0"/>
                          </a:moveTo>
                          <a:lnTo>
                            <a:pt x="29" y="0"/>
                          </a:lnTo>
                          <a:lnTo>
                            <a:pt x="18" y="7"/>
                          </a:lnTo>
                          <a:lnTo>
                            <a:pt x="10" y="14"/>
                          </a:lnTo>
                          <a:lnTo>
                            <a:pt x="3" y="27"/>
                          </a:lnTo>
                          <a:lnTo>
                            <a:pt x="0" y="42"/>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6" name=""/>
                    <p:cNvSpPr/>
                    <p:nvPr/>
                  </p:nvSpPr>
                  <p:spPr>
                    <a:xfrm>
                      <a:off x="5090" y="3386"/>
                      <a:ext cx="8" cy="30"/>
                    </a:xfrm>
                    <a:custGeom>
                      <a:rect l="l" t="t" r="r" b="b"/>
                      <a:pathLst>
                        <a:path w="17" h="59">
                          <a:moveTo>
                            <a:pt x="17" y="0"/>
                          </a:moveTo>
                          <a:lnTo>
                            <a:pt x="10" y="7"/>
                          </a:lnTo>
                          <a:lnTo>
                            <a:pt x="4" y="24"/>
                          </a:lnTo>
                          <a:lnTo>
                            <a:pt x="0" y="41"/>
                          </a:lnTo>
                          <a:lnTo>
                            <a:pt x="0" y="59"/>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7" name=""/>
                    <p:cNvSpPr/>
                    <p:nvPr/>
                  </p:nvSpPr>
                  <p:spPr>
                    <a:xfrm>
                      <a:off x="5075" y="3399"/>
                      <a:ext cx="15" cy="17"/>
                    </a:xfrm>
                    <a:custGeom>
                      <a:rect l="l" t="t" r="r" b="b"/>
                      <a:pathLst>
                        <a:path w="28" h="33">
                          <a:moveTo>
                            <a:pt x="0" y="0"/>
                          </a:moveTo>
                          <a:lnTo>
                            <a:pt x="13" y="7"/>
                          </a:lnTo>
                          <a:lnTo>
                            <a:pt x="21" y="18"/>
                          </a:lnTo>
                          <a:lnTo>
                            <a:pt x="28" y="33"/>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607318" name=""/>
                  <p:cNvSpPr/>
                  <p:nvPr/>
                </p:nvSpPr>
                <p:spPr>
                  <a:xfrm>
                    <a:off x="4551" y="3274"/>
                    <a:ext cx="181" cy="177"/>
                  </a:xfrm>
                  <a:custGeom>
                    <a:rect l="l" t="t" r="r" b="b"/>
                    <a:pathLst>
                      <a:path w="364" h="354">
                        <a:moveTo>
                          <a:pt x="0" y="185"/>
                        </a:moveTo>
                        <a:lnTo>
                          <a:pt x="4" y="225"/>
                        </a:lnTo>
                        <a:lnTo>
                          <a:pt x="20" y="252"/>
                        </a:lnTo>
                        <a:lnTo>
                          <a:pt x="22" y="258"/>
                        </a:lnTo>
                        <a:lnTo>
                          <a:pt x="42" y="294"/>
                        </a:lnTo>
                        <a:lnTo>
                          <a:pt x="39" y="299"/>
                        </a:lnTo>
                        <a:lnTo>
                          <a:pt x="61" y="328"/>
                        </a:lnTo>
                        <a:lnTo>
                          <a:pt x="93" y="354"/>
                        </a:lnTo>
                        <a:lnTo>
                          <a:pt x="109" y="328"/>
                        </a:lnTo>
                        <a:lnTo>
                          <a:pt x="132" y="305"/>
                        </a:lnTo>
                        <a:lnTo>
                          <a:pt x="154" y="285"/>
                        </a:lnTo>
                        <a:lnTo>
                          <a:pt x="179" y="282"/>
                        </a:lnTo>
                        <a:lnTo>
                          <a:pt x="214" y="281"/>
                        </a:lnTo>
                        <a:lnTo>
                          <a:pt x="233" y="251"/>
                        </a:lnTo>
                        <a:lnTo>
                          <a:pt x="251" y="225"/>
                        </a:lnTo>
                        <a:lnTo>
                          <a:pt x="274" y="209"/>
                        </a:lnTo>
                        <a:lnTo>
                          <a:pt x="297" y="198"/>
                        </a:lnTo>
                        <a:lnTo>
                          <a:pt x="334" y="189"/>
                        </a:lnTo>
                        <a:lnTo>
                          <a:pt x="358" y="172"/>
                        </a:lnTo>
                        <a:lnTo>
                          <a:pt x="364" y="155"/>
                        </a:lnTo>
                        <a:lnTo>
                          <a:pt x="356" y="112"/>
                        </a:lnTo>
                        <a:lnTo>
                          <a:pt x="353" y="113"/>
                        </a:lnTo>
                        <a:lnTo>
                          <a:pt x="336" y="76"/>
                        </a:lnTo>
                        <a:lnTo>
                          <a:pt x="329" y="57"/>
                        </a:lnTo>
                        <a:lnTo>
                          <a:pt x="329" y="54"/>
                        </a:lnTo>
                        <a:lnTo>
                          <a:pt x="315" y="30"/>
                        </a:lnTo>
                        <a:lnTo>
                          <a:pt x="288" y="0"/>
                        </a:lnTo>
                        <a:lnTo>
                          <a:pt x="241" y="24"/>
                        </a:lnTo>
                        <a:lnTo>
                          <a:pt x="212" y="72"/>
                        </a:lnTo>
                        <a:lnTo>
                          <a:pt x="175" y="92"/>
                        </a:lnTo>
                        <a:lnTo>
                          <a:pt x="120" y="117"/>
                        </a:lnTo>
                        <a:lnTo>
                          <a:pt x="103" y="152"/>
                        </a:lnTo>
                        <a:lnTo>
                          <a:pt x="78" y="155"/>
                        </a:lnTo>
                        <a:lnTo>
                          <a:pt x="44" y="172"/>
                        </a:lnTo>
                        <a:lnTo>
                          <a:pt x="0" y="185"/>
                        </a:lnTo>
                        <a:close/>
                      </a:path>
                    </a:pathLst>
                  </a:custGeom>
                  <a:solidFill>
                    <a:srgbClr val="E04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19" name=""/>
                  <p:cNvSpPr/>
                  <p:nvPr/>
                </p:nvSpPr>
                <p:spPr>
                  <a:xfrm>
                    <a:off x="4628" y="2957"/>
                    <a:ext cx="211" cy="208"/>
                  </a:xfrm>
                  <a:custGeom>
                    <a:rect l="l" t="t" r="r" b="b"/>
                    <a:pathLst>
                      <a:path w="422" h="416">
                        <a:moveTo>
                          <a:pt x="0" y="0"/>
                        </a:moveTo>
                        <a:lnTo>
                          <a:pt x="64" y="43"/>
                        </a:lnTo>
                        <a:lnTo>
                          <a:pt x="123" y="86"/>
                        </a:lnTo>
                        <a:lnTo>
                          <a:pt x="172" y="113"/>
                        </a:lnTo>
                        <a:lnTo>
                          <a:pt x="221" y="144"/>
                        </a:lnTo>
                        <a:lnTo>
                          <a:pt x="291" y="187"/>
                        </a:lnTo>
                        <a:lnTo>
                          <a:pt x="334" y="269"/>
                        </a:lnTo>
                        <a:lnTo>
                          <a:pt x="367" y="412"/>
                        </a:lnTo>
                        <a:lnTo>
                          <a:pt x="399" y="295"/>
                        </a:lnTo>
                        <a:lnTo>
                          <a:pt x="424" y="217"/>
                        </a:lnTo>
                        <a:lnTo>
                          <a:pt x="420" y="157"/>
                        </a:lnTo>
                        <a:lnTo>
                          <a:pt x="423" y="217"/>
                        </a:lnTo>
                        <a:lnTo>
                          <a:pt x="395" y="293"/>
                        </a:lnTo>
                        <a:lnTo>
                          <a:pt x="372" y="416"/>
                        </a:lnTo>
                        <a:lnTo>
                          <a:pt x="335" y="266"/>
                        </a:lnTo>
                        <a:lnTo>
                          <a:pt x="291" y="189"/>
                        </a:lnTo>
                        <a:lnTo>
                          <a:pt x="220" y="144"/>
                        </a:lnTo>
                        <a:lnTo>
                          <a:pt x="171" y="116"/>
                        </a:lnTo>
                        <a:lnTo>
                          <a:pt x="122" y="86"/>
                        </a:lnTo>
                        <a:lnTo>
                          <a:pt x="62" y="43"/>
                        </a:lnTo>
                        <a:lnTo>
                          <a:pt x="0" y="0"/>
                        </a:lnTo>
                        <a:close/>
                      </a:path>
                    </a:pathLst>
                  </a:custGeom>
                  <a:solidFill>
                    <a:srgbClr val="E04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07320" name=""/>
                  <p:cNvSpPr/>
                  <p:nvPr/>
                </p:nvSpPr>
                <p:spPr>
                  <a:xfrm>
                    <a:off x="4651" y="3138"/>
                    <a:ext cx="82" cy="178"/>
                  </a:xfrm>
                  <a:custGeom>
                    <a:rect l="l" t="t" r="r" b="b"/>
                    <a:pathLst>
                      <a:path w="165" h="357">
                        <a:moveTo>
                          <a:pt x="77" y="271"/>
                        </a:moveTo>
                        <a:lnTo>
                          <a:pt x="30" y="216"/>
                        </a:lnTo>
                        <a:lnTo>
                          <a:pt x="14" y="160"/>
                        </a:lnTo>
                        <a:lnTo>
                          <a:pt x="9" y="102"/>
                        </a:lnTo>
                        <a:lnTo>
                          <a:pt x="1" y="21"/>
                        </a:lnTo>
                        <a:lnTo>
                          <a:pt x="17" y="7"/>
                        </a:lnTo>
                        <a:lnTo>
                          <a:pt x="30" y="6"/>
                        </a:lnTo>
                        <a:lnTo>
                          <a:pt x="39" y="54"/>
                        </a:lnTo>
                        <a:lnTo>
                          <a:pt x="61" y="83"/>
                        </a:lnTo>
                        <a:lnTo>
                          <a:pt x="69" y="147"/>
                        </a:lnTo>
                        <a:lnTo>
                          <a:pt x="83" y="196"/>
                        </a:lnTo>
                        <a:lnTo>
                          <a:pt x="116" y="238"/>
                        </a:lnTo>
                        <a:lnTo>
                          <a:pt x="141" y="289"/>
                        </a:lnTo>
                        <a:lnTo>
                          <a:pt x="165" y="357"/>
                        </a:lnTo>
                        <a:lnTo>
                          <a:pt x="138" y="289"/>
                        </a:lnTo>
                        <a:lnTo>
                          <a:pt x="113" y="236"/>
                        </a:lnTo>
                        <a:lnTo>
                          <a:pt x="81" y="195"/>
                        </a:lnTo>
                        <a:lnTo>
                          <a:pt x="68" y="147"/>
                        </a:lnTo>
                        <a:lnTo>
                          <a:pt x="64" y="84"/>
                        </a:lnTo>
                        <a:lnTo>
                          <a:pt x="39" y="60"/>
                        </a:lnTo>
                        <a:lnTo>
                          <a:pt x="35" y="0"/>
                        </a:lnTo>
                        <a:lnTo>
                          <a:pt x="19" y="6"/>
                        </a:lnTo>
                        <a:lnTo>
                          <a:pt x="0" y="21"/>
                        </a:lnTo>
                        <a:lnTo>
                          <a:pt x="3" y="54"/>
                        </a:lnTo>
                        <a:lnTo>
                          <a:pt x="9" y="105"/>
                        </a:lnTo>
                        <a:lnTo>
                          <a:pt x="14" y="152"/>
                        </a:lnTo>
                        <a:lnTo>
                          <a:pt x="30" y="213"/>
                        </a:lnTo>
                      </a:path>
                    </a:pathLst>
                  </a:custGeom>
                  <a:no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grpSp>
      <p:cxnSp>
        <p:nvCxnSpPr>
          <p:cNvPr id="607321" name=""/>
          <p:cNvCxnSpPr/>
          <p:nvPr/>
        </p:nvCxnSpPr>
        <p:spPr>
          <a:xfrm>
            <a:off x="1979612" y="1484312"/>
            <a:ext cx="5472112" cy="0"/>
          </a:xfrm>
          <a:prstGeom prst="line">
            <a:avLst/>
          </a:prstGeom>
          <a:noFill/>
          <a:ln w="57150">
            <a:solidFill>
              <a:srgbClr val="FE9B03"/>
            </a:solidFill>
            <a:miter lim="800000"/>
          </a:ln>
          <a:effectLst>
            <a:outerShdw dist="35921" dir="2700000" algn="ctr">
              <a:schemeClr val="tx1"/>
            </a:outerShdw>
          </a:effectLst>
        </p:spPr>
      </p:cxnSp>
      <p:sp>
        <p:nvSpPr>
          <p:cNvPr id="607322" name=""/>
          <p:cNvSpPr/>
          <p:nvPr/>
        </p:nvSpPr>
        <p:spPr>
          <a:xfrm>
            <a:off x="4500562" y="5661025"/>
            <a:ext cx="1628775" cy="533400"/>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Display</a:t>
            </a:r>
          </a:p>
        </p:txBody>
      </p:sp>
      <p:sp>
        <p:nvSpPr>
          <p:cNvPr id="607323" name="Date Placeholder 3"/>
          <p:cNvSpPr>
            <a:spLocks noGrp="1"/>
          </p:cNvSpPr>
          <p:nvPr>
            <p:ph type="dt" sz="half" idx="2"/>
          </p:nvPr>
        </p:nvSpPr>
        <p:spPr/>
        <p:txBody>
          <a:bodyPr/>
          <a:lstStyle/>
          <a:p>
            <a:pPr lvl="0" algn="r">
              <a:spcBef>
                <a:spcPct val="20000"/>
              </a:spcBef>
            </a:pPr>
            <a:r>
              <a:rPr sz="1600"/>
              <a:t>yyyy-M-</a:t>
            </a:r>
            <a:endParaRPr sz="1600"/>
          </a:p>
        </p:txBody>
      </p:sp>
      <p:sp>
        <p:nvSpPr>
          <p:cNvPr id="607324" name="TextBox 607323"/>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用图表展示数据2011年共74页，您现在浏览的是第3页!</a:t>
            </a:r>
          </a:p>
        </p:txBody>
      </p:sp>
    </p:spTree>
  </p:cSld>
  <p:clrMapOvr>
    <a:masterClrMapping/>
  </p:clrMapOvr>
  <p:transition>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1410" name=""/>
          <p:cNvSpPr/>
          <p:nvPr>
            <p:ph type="title"/>
          </p:nvPr>
        </p:nvSpPr>
        <p:spPr>
          <a:xfrm>
            <a:off x="1905000" y="188912"/>
            <a:ext cx="6988175" cy="11430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用哪些图形展示奖牌？</a:t>
            </a:r>
            <a:endParaRPr sz="3600"/>
          </a:p>
        </p:txBody>
      </p:sp>
      <p:sp>
        <p:nvSpPr>
          <p:cNvPr id="1681411" name=""/>
          <p:cNvSpPr/>
          <p:nvPr>
            <p:ph type="body" idx="4294967295"/>
          </p:nvPr>
        </p:nvSpPr>
        <p:spPr>
          <a:xfrm>
            <a:off x="457200" y="1628775"/>
            <a:ext cx="8218488" cy="4619625"/>
          </a:xfrm>
          <a:prstGeom prst="rect">
            <a:avLst/>
          </a:prstGeom>
          <a:noFill/>
          <a:ln w="12700">
            <a:solidFill>
              <a:srgbClr val="00FFFF"/>
            </a:solid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lnSpc>
                <a:spcPct val="90000"/>
              </a:lnSpc>
              <a:buClr>
                <a:srgbClr val="FE9B03"/>
              </a:buClr>
              <a:buFont typeface="Wingdings" pitchFamily="2" charset="2"/>
              <a:buChar char="Ø"/>
            </a:pPr>
            <a:r>
              <a:rPr sz="2800"/>
              <a:t>2009年7月26日至8月3日第13届世界游泳锦标赛在意大利罗马举行。美国的泳坛霸主地位难以撼动，中国军团也创造了史上第二的佳绩</a:t>
            </a:r>
            <a:endParaRPr sz="2800"/>
          </a:p>
          <a:p>
            <a:pPr lvl="0" algn="just">
              <a:lnSpc>
                <a:spcPct val="90000"/>
              </a:lnSpc>
              <a:buClr>
                <a:srgbClr val="FE9B03"/>
              </a:buClr>
              <a:buFont typeface="Wingdings" pitchFamily="2" charset="2"/>
              <a:buChar char="Ø"/>
            </a:pPr>
            <a:r>
              <a:rPr sz="2800"/>
              <a:t>在本届游泳世锦赛上，中国代表团取得金牌数和奖牌与美国并列、奖牌榜排名第二的好成绩，而且中国男子游泳首次夺得世界性大赛的冠军并一举打破世界纪录。本届游泳世锦赛共设有奖牌227枚，其中金牌75枚、银牌75枚、铜牌77枚。下表是本届游泳世锦赛金牌总数取得前三名的国家所获得奖牌的分布情况 </a:t>
            </a:r>
            <a:endParaRPr sz="2800"/>
          </a:p>
        </p:txBody>
      </p:sp>
      <p:sp>
        <p:nvSpPr>
          <p:cNvPr id="1681412" name="Date Placeholder 3"/>
          <p:cNvSpPr>
            <a:spLocks noGrp="1"/>
          </p:cNvSpPr>
          <p:nvPr>
            <p:ph type="dt" sz="half" idx="2"/>
          </p:nvPr>
        </p:nvSpPr>
        <p:spPr/>
        <p:txBody>
          <a:bodyPr/>
          <a:lstStyle/>
          <a:p>
            <a:pPr lvl="0" algn="r">
              <a:spcBef>
                <a:spcPct val="20000"/>
              </a:spcBef>
            </a:pPr>
            <a:r>
              <a:rPr sz="1600"/>
              <a:t>yyyy-M-</a:t>
            </a:r>
            <a:endParaRPr sz="1600"/>
          </a:p>
        </p:txBody>
      </p:sp>
      <p:sp>
        <p:nvSpPr>
          <p:cNvPr id="1681413" name="TextBox 1681412"/>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用图表展示数据2011年共74页，您现在浏览的是第4页!</a:t>
            </a:r>
          </a:p>
        </p:txBody>
      </p:sp>
    </p:spTree>
  </p:cSld>
  <p:clrMapOvr>
    <a:masterClrMapping/>
  </p:clrMapOvr>
  <p:transition>
    <p:wipe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DC0081"/>
        </a:solidFill>
      </p:bgPr>
    </p:bg>
    <p:spTree>
      <p:nvGrpSpPr>
        <p:cNvPr id="1" name=""/>
        <p:cNvGrpSpPr/>
        <p:nvPr/>
      </p:nvGrpSpPr>
      <p:grpSpPr>
        <a:xfrm>
          <a:off x="0" y="0"/>
          <a:ext cx="0" cy="0"/>
        </a:xfrm>
      </p:grpSpPr>
      <p:sp>
        <p:nvSpPr>
          <p:cNvPr id="8195" name=""/>
          <p:cNvSpPr/>
          <p:nvPr/>
        </p:nvSpPr>
        <p:spPr>
          <a:xfrm>
            <a:off x="1692275" y="2349500"/>
            <a:ext cx="6767512" cy="3671888"/>
          </a:xfrm>
          <a:prstGeom prst="rect">
            <a:avLst/>
          </a:prstGeom>
          <a:noFill/>
          <a:ln w="12700">
            <a:no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812800" lvl="0" indent="-812800">
              <a:spcBef>
                <a:spcPct val="20000"/>
              </a:spcBef>
            </a:pPr>
            <a:r>
              <a:rPr kumimoji="1" sz="3600" b="1">
                <a:solidFill>
                  <a:schemeClr val="bg1"/>
                </a:solidFill>
                <a:effectLst>
                  <a:outerShdw blurRad="38100" dist="38100" dir="2700000" algn="tl">
                    <a:schemeClr val="bg2"/>
                  </a:outerShdw>
                </a:effectLst>
              </a:rPr>
              <a:t>2.1   用图表展示定性数据</a:t>
            </a:r>
            <a:endParaRPr kumimoji="1" sz="3600" b="1">
              <a:solidFill>
                <a:schemeClr val="bg1"/>
              </a:solidFill>
              <a:effectLst>
                <a:outerShdw blurRad="38100" dist="38100" dir="2700000" algn="tl">
                  <a:schemeClr val="bg2"/>
                </a:outerShdw>
              </a:effectLst>
            </a:endParaRPr>
          </a:p>
          <a:p>
            <a:pPr marL="812800" lvl="0" indent="-812800">
              <a:spcBef>
                <a:spcPct val="20000"/>
              </a:spcBef>
            </a:pPr>
            <a:endParaRPr kumimoji="1" sz="2000" b="1">
              <a:solidFill>
                <a:schemeClr val="bg1"/>
              </a:solidFill>
              <a:effectLst>
                <a:outerShdw blurRad="38100" dist="38100" dir="2700000" algn="tl">
                  <a:schemeClr val="bg2"/>
                </a:outerShdw>
              </a:effectLst>
            </a:endParaRPr>
          </a:p>
          <a:p>
            <a:pPr marL="812800" lvl="0" indent="-812800">
              <a:spcBef>
                <a:spcPct val="20000"/>
              </a:spcBef>
            </a:pPr>
            <a:r>
              <a:rPr sz="3200" b="1">
                <a:solidFill>
                  <a:schemeClr val="bg1"/>
                </a:solidFill>
                <a:effectLst>
                  <a:outerShdw blurRad="38100" dist="38100" dir="2700000" algn="tl">
                    <a:schemeClr val="bg2"/>
                  </a:outerShdw>
                </a:effectLst>
              </a:rPr>
              <a:t>   2.1.1   生成频数分布表</a:t>
            </a:r>
            <a:endParaRPr sz="3200" b="1">
              <a:solidFill>
                <a:schemeClr val="bg1"/>
              </a:solidFill>
              <a:effectLst>
                <a:outerShdw blurRad="38100" dist="38100" dir="2700000" algn="tl">
                  <a:schemeClr val="bg2"/>
                </a:outerShdw>
              </a:effectLst>
            </a:endParaRPr>
          </a:p>
          <a:p>
            <a:pPr marL="812800" lvl="0" indent="-812800">
              <a:spcBef>
                <a:spcPct val="20000"/>
              </a:spcBef>
            </a:pPr>
            <a:r>
              <a:rPr sz="3200" b="1">
                <a:solidFill>
                  <a:schemeClr val="bg1"/>
                </a:solidFill>
                <a:effectLst>
                  <a:outerShdw blurRad="38100" dist="38100" dir="2700000" algn="tl">
                    <a:schemeClr val="bg2"/>
                  </a:outerShdw>
                </a:effectLst>
              </a:rPr>
              <a:t>   2.1.2   定性数据的图示</a:t>
            </a:r>
            <a:endParaRPr sz="3200" b="1">
              <a:solidFill>
                <a:schemeClr val="bg1"/>
              </a:solidFill>
              <a:effectLst>
                <a:outerShdw blurRad="38100" dist="38100" dir="2700000" algn="tl">
                  <a:schemeClr val="bg2"/>
                </a:outerShdw>
              </a:effectLst>
            </a:endParaRPr>
          </a:p>
        </p:txBody>
      </p:sp>
      <p:sp>
        <p:nvSpPr>
          <p:cNvPr id="8198" name=""/>
          <p:cNvSpPr/>
          <p:nvPr/>
        </p:nvSpPr>
        <p:spPr>
          <a:xfrm>
            <a:off x="611188" y="836612"/>
            <a:ext cx="7921625" cy="990600"/>
          </a:xfrm>
          <a:prstGeom prst="rect">
            <a:avLst/>
          </a:prstGeom>
          <a:no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r>
              <a:rPr>
                <a:solidFill>
                  <a:srgbClr val="00FFFF"/>
                </a:solidFill>
              </a:rPr>
              <a:t>第 2 章   用图表展示数据</a:t>
            </a:r>
            <a:endParaRPr>
              <a:solidFill>
                <a:srgbClr val="00FFFF"/>
              </a:solidFill>
            </a:endParaRPr>
          </a:p>
        </p:txBody>
      </p:sp>
      <p:cxnSp>
        <p:nvCxnSpPr>
          <p:cNvPr id="8199" name=""/>
          <p:cNvCxnSpPr/>
          <p:nvPr/>
        </p:nvCxnSpPr>
        <p:spPr>
          <a:xfrm>
            <a:off x="1836738" y="1700212"/>
            <a:ext cx="5472112" cy="0"/>
          </a:xfrm>
          <a:prstGeom prst="line">
            <a:avLst/>
          </a:prstGeom>
          <a:noFill/>
          <a:ln w="44450">
            <a:solidFill>
              <a:srgbClr val="00FFFF"/>
            </a:solidFill>
            <a:miter lim="800000"/>
          </a:ln>
          <a:effectLst>
            <a:outerShdw dist="35921" dir="2700000" algn="ctr">
              <a:schemeClr val="tx1"/>
            </a:outerShdw>
          </a:effectLst>
        </p:spPr>
      </p:cxnSp>
      <p:sp>
        <p:nvSpPr>
          <p:cNvPr id="8200" name="Date Placeholder 3"/>
          <p:cNvSpPr>
            <a:spLocks noGrp="1"/>
          </p:cNvSpPr>
          <p:nvPr>
            <p:ph type="dt" sz="half" idx="2"/>
          </p:nvPr>
        </p:nvSpPr>
        <p:spPr/>
        <p:txBody>
          <a:bodyPr/>
          <a:lstStyle/>
          <a:p>
            <a:pPr lvl="0" algn="r">
              <a:spcBef>
                <a:spcPct val="20000"/>
              </a:spcBef>
            </a:pPr>
            <a:r>
              <a:rPr sz="1600"/>
              <a:t>yyyy-M-</a:t>
            </a:r>
            <a:endParaRPr sz="1600"/>
          </a:p>
        </p:txBody>
      </p:sp>
      <p:sp>
        <p:nvSpPr>
          <p:cNvPr id="8201" name="TextBox 8200"/>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用图表展示数据2011年共74页，您现在浏览的是第5页!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33314" name=""/>
          <p:cNvSpPr/>
          <p:nvPr>
            <p:ph type="title"/>
          </p:nvPr>
        </p:nvSpPr>
        <p:spPr>
          <a:xfrm>
            <a:off x="1979612" y="188912"/>
            <a:ext cx="6707188" cy="1076325"/>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生成频数分布表</a:t>
            </a:r>
            <a:br>
              <a:rPr sz="3600">
                <a:solidFill>
                  <a:schemeClr val="tx1"/>
                </a:solidFill>
              </a:rPr>
            </a:br>
            <a:r>
              <a:rPr sz="3200">
                <a:solidFill>
                  <a:srgbClr val="FE9B03"/>
                </a:solidFill>
              </a:rPr>
              <a:t>(定性数据)</a:t>
            </a:r>
            <a:endParaRPr sz="3200">
              <a:solidFill>
                <a:srgbClr val="FE9B03"/>
              </a:solidFill>
            </a:endParaRPr>
          </a:p>
        </p:txBody>
      </p:sp>
      <p:sp>
        <p:nvSpPr>
          <p:cNvPr id="1933315" name=""/>
          <p:cNvSpPr/>
          <p:nvPr>
            <p:ph type="body" idx="4294967295"/>
          </p:nvPr>
        </p:nvSpPr>
        <p:spPr>
          <a:xfrm>
            <a:off x="881062" y="1719262"/>
            <a:ext cx="4554538" cy="587375"/>
          </a:xfrm>
          <a:prstGeom prst="rect">
            <a:avLst/>
          </a:prstGeom>
          <a:noFill/>
          <a:ln w="12700">
            <a:noFill/>
            <a:miter lim="800000"/>
          </a:ln>
          <a:effectLst/>
        </p:spPr>
        <p:txBody>
          <a:bodyPr rot="0" vert="horz" wrap="square" lIns="90488" tIns="44450" rIns="90488" bIns="44450" anchor="t" anchorCtr="0">
            <a:noAutofit/>
          </a:bodyPr>
          <a:lstStyle>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nSpc>
                <a:spcPct val="90000"/>
              </a:lnSpc>
            </a:pPr>
            <a:r>
              <a:rPr sz="3000"/>
              <a:t>1.	列出各类别</a:t>
            </a:r>
            <a:endParaRPr sz="3000"/>
          </a:p>
        </p:txBody>
      </p:sp>
      <p:grpSp>
        <p:nvGrpSpPr>
          <p:cNvPr id="1933316" name=""/>
          <p:cNvGrpSpPr/>
          <p:nvPr/>
        </p:nvGrpSpPr>
        <p:grpSpPr>
          <a:xfrm>
            <a:off x="5029200" y="1905000"/>
            <a:ext cx="2667000" cy="3810000"/>
            <a:chOff x="2976" y="1248"/>
            <a:chExt cx="1680" cy="2400"/>
          </a:xfrm>
        </p:grpSpPr>
        <p:sp>
          <p:nvSpPr>
            <p:cNvPr id="1933317" name=""/>
            <p:cNvSpPr/>
            <p:nvPr/>
          </p:nvSpPr>
          <p:spPr>
            <a:xfrm>
              <a:off x="2976" y="2686"/>
              <a:ext cx="1152" cy="962"/>
            </a:xfrm>
            <a:prstGeom prst="octagon">
              <a:avLst>
                <a:gd name="adj" fmla="val 29287"/>
              </a:avLst>
            </a:prstGeom>
            <a:solidFill>
              <a:srgbClr val="E0E000"/>
            </a:solidFill>
            <a:ln w="12700">
              <a:solidFill>
                <a:schemeClr val="tx1"/>
              </a:solidFill>
              <a:miter lim="800000"/>
            </a:ln>
            <a:effectLst>
              <a:outerShdw dist="148106" dir="19742175"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3318" name=""/>
            <p:cNvSpPr/>
            <p:nvPr/>
          </p:nvSpPr>
          <p:spPr>
            <a:xfrm>
              <a:off x="3456" y="1248"/>
              <a:ext cx="1200" cy="1032"/>
            </a:xfrm>
            <a:prstGeom prst="pentagon">
              <a:avLst>
                <a:gd name="hf" fmla="val 105146"/>
                <a:gd name="vf" fmla="val 110557"/>
              </a:avLst>
            </a:prstGeom>
            <a:solidFill>
              <a:schemeClr val="accent1"/>
            </a:solidFill>
            <a:ln w="12700">
              <a:solidFill>
                <a:schemeClr val="tx1"/>
              </a:solidFill>
              <a:miter lim="800000"/>
            </a:ln>
            <a:effectLst>
              <a:outerShdw dist="141990" dir="618291"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933319" name=""/>
          <p:cNvGrpSpPr/>
          <p:nvPr/>
        </p:nvGrpSpPr>
        <p:grpSpPr>
          <a:xfrm>
            <a:off x="900112" y="1911350"/>
            <a:ext cx="6640512" cy="3749675"/>
            <a:chOff x="384" y="1248"/>
            <a:chExt cx="4183" cy="2362"/>
          </a:xfrm>
        </p:grpSpPr>
        <p:grpSp>
          <p:nvGrpSpPr>
            <p:cNvPr id="1933320" name=""/>
            <p:cNvGrpSpPr/>
            <p:nvPr/>
          </p:nvGrpSpPr>
          <p:grpSpPr>
            <a:xfrm>
              <a:off x="3024" y="1248"/>
              <a:ext cx="1543" cy="2362"/>
              <a:chOff x="3024" y="1296"/>
              <a:chExt cx="1543" cy="2362"/>
            </a:xfrm>
          </p:grpSpPr>
          <p:grpSp>
            <p:nvGrpSpPr>
              <p:cNvPr id="1933321" name=""/>
              <p:cNvGrpSpPr/>
              <p:nvPr/>
            </p:nvGrpSpPr>
            <p:grpSpPr>
              <a:xfrm>
                <a:off x="3024" y="2688"/>
                <a:ext cx="1056" cy="970"/>
                <a:chOff x="2976" y="2688"/>
                <a:chExt cx="1056" cy="970"/>
              </a:xfrm>
            </p:grpSpPr>
            <p:sp>
              <p:nvSpPr>
                <p:cNvPr id="1933322" name=""/>
                <p:cNvSpPr/>
                <p:nvPr/>
              </p:nvSpPr>
              <p:spPr>
                <a:xfrm>
                  <a:off x="3600" y="3146"/>
                  <a:ext cx="432" cy="490"/>
                </a:xfrm>
                <a:prstGeom prst="rect">
                  <a:avLst/>
                </a:prstGeom>
                <a:noFill/>
                <a:ln w="12700">
                  <a:noFill/>
                  <a:miter lim="800000"/>
                </a:ln>
                <a:effectLst>
                  <a:outerShdw dist="25400" dir="54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00FFFF"/>
                      </a:solidFill>
                      <a:effectLst>
                        <a:outerShdw blurRad="38100" dist="38100" dir="2700000" algn="tl">
                          <a:schemeClr val="bg2"/>
                        </a:outerShdw>
                      </a:effectLst>
                      <a:sym typeface="Wingdings" pitchFamily="2" charset="2"/>
                    </a:rPr>
                    <a:t></a:t>
                  </a:r>
                  <a:endParaRPr kumimoji="1" sz="4500" b="1">
                    <a:solidFill>
                      <a:srgbClr val="00FFFF"/>
                    </a:solidFill>
                    <a:effectLst>
                      <a:outerShdw blurRad="38100" dist="38100" dir="2700000" algn="tl">
                        <a:schemeClr val="bg2"/>
                      </a:outerShdw>
                    </a:effectLst>
                    <a:sym typeface="Wingdings" pitchFamily="2" charset="2"/>
                  </a:endParaRPr>
                </a:p>
              </p:txBody>
            </p:sp>
            <p:sp>
              <p:nvSpPr>
                <p:cNvPr id="1933323" name=""/>
                <p:cNvSpPr/>
                <p:nvPr/>
              </p:nvSpPr>
              <p:spPr>
                <a:xfrm>
                  <a:off x="3600" y="2780"/>
                  <a:ext cx="432" cy="490"/>
                </a:xfrm>
                <a:prstGeom prst="rect">
                  <a:avLst/>
                </a:prstGeom>
                <a:noFill/>
                <a:ln w="12700">
                  <a:noFill/>
                  <a:miter lim="800000"/>
                </a:ln>
                <a:effectLst>
                  <a:outerShdw dist="25400" dir="54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00FFFF"/>
                      </a:solidFill>
                      <a:effectLst>
                        <a:outerShdw blurRad="38100" dist="38100" dir="2700000" algn="tl">
                          <a:schemeClr val="bg2"/>
                        </a:outerShdw>
                      </a:effectLst>
                      <a:sym typeface="Wingdings" pitchFamily="2" charset="2"/>
                    </a:rPr>
                    <a:t></a:t>
                  </a:r>
                  <a:endParaRPr kumimoji="1" sz="4500" b="1">
                    <a:solidFill>
                      <a:srgbClr val="00FFFF"/>
                    </a:solidFill>
                    <a:effectLst>
                      <a:outerShdw blurRad="38100" dist="38100" dir="2700000" algn="tl">
                        <a:schemeClr val="bg2"/>
                      </a:outerShdw>
                    </a:effectLst>
                    <a:sym typeface="Wingdings" pitchFamily="2" charset="2"/>
                  </a:endParaRPr>
                </a:p>
              </p:txBody>
            </p:sp>
            <p:sp>
              <p:nvSpPr>
                <p:cNvPr id="1933324" name=""/>
                <p:cNvSpPr/>
                <p:nvPr/>
              </p:nvSpPr>
              <p:spPr>
                <a:xfrm>
                  <a:off x="3216" y="2688"/>
                  <a:ext cx="432" cy="490"/>
                </a:xfrm>
                <a:prstGeom prst="rect">
                  <a:avLst/>
                </a:prstGeom>
                <a:noFill/>
                <a:ln w="12700">
                  <a:noFill/>
                  <a:miter lim="800000"/>
                </a:ln>
                <a:effectLst>
                  <a:outerShdw dist="25400" dir="54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00FFFF"/>
                      </a:solidFill>
                      <a:effectLst>
                        <a:outerShdw blurRad="38100" dist="38100" dir="2700000" algn="tl">
                          <a:schemeClr val="bg2"/>
                        </a:outerShdw>
                      </a:effectLst>
                      <a:sym typeface="Wingdings" pitchFamily="2" charset="2"/>
                    </a:rPr>
                    <a:t></a:t>
                  </a:r>
                  <a:endParaRPr kumimoji="1" sz="4500" b="1">
                    <a:solidFill>
                      <a:srgbClr val="00FFFF"/>
                    </a:solidFill>
                    <a:effectLst>
                      <a:outerShdw blurRad="38100" dist="38100" dir="2700000" algn="tl">
                        <a:schemeClr val="bg2"/>
                      </a:outerShdw>
                    </a:effectLst>
                    <a:sym typeface="Wingdings" pitchFamily="2" charset="2"/>
                  </a:endParaRPr>
                </a:p>
              </p:txBody>
            </p:sp>
            <p:sp>
              <p:nvSpPr>
                <p:cNvPr id="1933325" name=""/>
                <p:cNvSpPr/>
                <p:nvPr/>
              </p:nvSpPr>
              <p:spPr>
                <a:xfrm>
                  <a:off x="3264" y="3168"/>
                  <a:ext cx="432" cy="490"/>
                </a:xfrm>
                <a:prstGeom prst="rect">
                  <a:avLst/>
                </a:prstGeom>
                <a:noFill/>
                <a:ln w="12700">
                  <a:noFill/>
                  <a:miter lim="800000"/>
                </a:ln>
                <a:effectLst>
                  <a:outerShdw dist="25400" dir="54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00FFFF"/>
                      </a:solidFill>
                      <a:effectLst>
                        <a:outerShdw blurRad="38100" dist="38100" dir="2700000" algn="tl">
                          <a:schemeClr val="bg2"/>
                        </a:outerShdw>
                      </a:effectLst>
                      <a:sym typeface="Wingdings" pitchFamily="2" charset="2"/>
                    </a:rPr>
                    <a:t></a:t>
                  </a:r>
                  <a:endParaRPr kumimoji="1" sz="4500" b="1">
                    <a:solidFill>
                      <a:srgbClr val="00FFFF"/>
                    </a:solidFill>
                    <a:effectLst>
                      <a:outerShdw blurRad="38100" dist="38100" dir="2700000" algn="tl">
                        <a:schemeClr val="bg2"/>
                      </a:outerShdw>
                    </a:effectLst>
                    <a:sym typeface="Wingdings" pitchFamily="2" charset="2"/>
                  </a:endParaRPr>
                </a:p>
              </p:txBody>
            </p:sp>
            <p:sp>
              <p:nvSpPr>
                <p:cNvPr id="1933326" name=""/>
                <p:cNvSpPr/>
                <p:nvPr/>
              </p:nvSpPr>
              <p:spPr>
                <a:xfrm>
                  <a:off x="2976" y="2963"/>
                  <a:ext cx="432" cy="490"/>
                </a:xfrm>
                <a:prstGeom prst="rect">
                  <a:avLst/>
                </a:prstGeom>
                <a:noFill/>
                <a:ln w="12700">
                  <a:noFill/>
                  <a:miter lim="800000"/>
                </a:ln>
                <a:effectLst>
                  <a:outerShdw dist="25400" dir="54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00FFFF"/>
                      </a:solidFill>
                      <a:effectLst>
                        <a:outerShdw blurRad="38100" dist="38100" dir="2700000" algn="tl">
                          <a:schemeClr val="bg2"/>
                        </a:outerShdw>
                      </a:effectLst>
                      <a:sym typeface="Wingdings" pitchFamily="2" charset="2"/>
                    </a:rPr>
                    <a:t></a:t>
                  </a:r>
                  <a:endParaRPr kumimoji="1" sz="4500" b="1">
                    <a:solidFill>
                      <a:srgbClr val="00FFFF"/>
                    </a:solidFill>
                    <a:effectLst>
                      <a:outerShdw blurRad="38100" dist="38100" dir="2700000" algn="tl">
                        <a:schemeClr val="bg2"/>
                      </a:outerShdw>
                    </a:effectLst>
                    <a:sym typeface="Wingdings" pitchFamily="2" charset="2"/>
                  </a:endParaRPr>
                </a:p>
              </p:txBody>
            </p:sp>
          </p:grpSp>
          <p:grpSp>
            <p:nvGrpSpPr>
              <p:cNvPr id="1933327" name=""/>
              <p:cNvGrpSpPr/>
              <p:nvPr/>
            </p:nvGrpSpPr>
            <p:grpSpPr>
              <a:xfrm>
                <a:off x="3589" y="1296"/>
                <a:ext cx="978" cy="1053"/>
                <a:chOff x="3589" y="1296"/>
                <a:chExt cx="978" cy="1053"/>
              </a:xfrm>
            </p:grpSpPr>
            <p:sp>
              <p:nvSpPr>
                <p:cNvPr id="1933328" name=""/>
                <p:cNvSpPr/>
                <p:nvPr/>
              </p:nvSpPr>
              <p:spPr>
                <a:xfrm>
                  <a:off x="3589" y="1484"/>
                  <a:ext cx="400" cy="490"/>
                </a:xfrm>
                <a:prstGeom prst="rect">
                  <a:avLst/>
                </a:prstGeom>
                <a:noFill/>
                <a:ln w="12700">
                  <a:noFill/>
                  <a:miter lim="800000"/>
                </a:ln>
                <a:effectLst>
                  <a:outerShdw dist="35921" dir="81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FE9B03"/>
                      </a:solidFill>
                      <a:effectLst>
                        <a:outerShdw blurRad="38100" dist="38100" dir="2700000" algn="tl">
                          <a:schemeClr val="bg2"/>
                        </a:outerShdw>
                      </a:effectLst>
                      <a:sym typeface="Wingdings" pitchFamily="2" charset="2"/>
                    </a:rPr>
                    <a:t></a:t>
                  </a:r>
                  <a:endParaRPr kumimoji="1" sz="4500" b="1">
                    <a:solidFill>
                      <a:srgbClr val="FE9B03"/>
                    </a:solidFill>
                    <a:effectLst>
                      <a:outerShdw blurRad="38100" dist="38100" dir="2700000" algn="tl">
                        <a:schemeClr val="bg2"/>
                      </a:outerShdw>
                    </a:effectLst>
                    <a:sym typeface="Wingdings" pitchFamily="2" charset="2"/>
                  </a:endParaRPr>
                </a:p>
              </p:txBody>
            </p:sp>
            <p:sp>
              <p:nvSpPr>
                <p:cNvPr id="1933329" name=""/>
                <p:cNvSpPr/>
                <p:nvPr/>
              </p:nvSpPr>
              <p:spPr>
                <a:xfrm>
                  <a:off x="3900" y="1296"/>
                  <a:ext cx="400" cy="490"/>
                </a:xfrm>
                <a:prstGeom prst="rect">
                  <a:avLst/>
                </a:prstGeom>
                <a:noFill/>
                <a:ln w="12700">
                  <a:noFill/>
                  <a:miter lim="800000"/>
                </a:ln>
                <a:effectLst>
                  <a:outerShdw dist="35921" dir="81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FE9B03"/>
                      </a:solidFill>
                      <a:effectLst>
                        <a:outerShdw blurRad="38100" dist="38100" dir="2700000" algn="tl">
                          <a:schemeClr val="bg2"/>
                        </a:outerShdw>
                      </a:effectLst>
                      <a:sym typeface="Wingdings" pitchFamily="2" charset="2"/>
                    </a:rPr>
                    <a:t></a:t>
                  </a:r>
                  <a:endParaRPr kumimoji="1" sz="4500" b="1">
                    <a:solidFill>
                      <a:srgbClr val="FE9B03"/>
                    </a:solidFill>
                    <a:effectLst>
                      <a:outerShdw blurRad="38100" dist="38100" dir="2700000" algn="tl">
                        <a:schemeClr val="bg2"/>
                      </a:outerShdw>
                    </a:effectLst>
                    <a:sym typeface="Wingdings" pitchFamily="2" charset="2"/>
                  </a:endParaRPr>
                </a:p>
              </p:txBody>
            </p:sp>
            <p:sp>
              <p:nvSpPr>
                <p:cNvPr id="1933330" name=""/>
                <p:cNvSpPr/>
                <p:nvPr/>
              </p:nvSpPr>
              <p:spPr>
                <a:xfrm>
                  <a:off x="4034" y="1812"/>
                  <a:ext cx="400" cy="490"/>
                </a:xfrm>
                <a:prstGeom prst="rect">
                  <a:avLst/>
                </a:prstGeom>
                <a:noFill/>
                <a:ln w="12700">
                  <a:noFill/>
                  <a:miter lim="800000"/>
                </a:ln>
                <a:effectLst>
                  <a:outerShdw dist="35921" dir="81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FE9B03"/>
                      </a:solidFill>
                      <a:effectLst>
                        <a:outerShdw blurRad="38100" dist="38100" dir="2700000" algn="tl">
                          <a:schemeClr val="bg2"/>
                        </a:outerShdw>
                      </a:effectLst>
                      <a:sym typeface="Wingdings" pitchFamily="2" charset="2"/>
                    </a:rPr>
                    <a:t></a:t>
                  </a:r>
                  <a:endParaRPr kumimoji="1" sz="4500" b="1">
                    <a:solidFill>
                      <a:srgbClr val="FE9B03"/>
                    </a:solidFill>
                    <a:effectLst>
                      <a:outerShdw blurRad="38100" dist="38100" dir="2700000" algn="tl">
                        <a:schemeClr val="bg2"/>
                      </a:outerShdw>
                    </a:effectLst>
                    <a:sym typeface="Wingdings" pitchFamily="2" charset="2"/>
                  </a:endParaRPr>
                </a:p>
              </p:txBody>
            </p:sp>
            <p:sp>
              <p:nvSpPr>
                <p:cNvPr id="1933331" name=""/>
                <p:cNvSpPr/>
                <p:nvPr/>
              </p:nvSpPr>
              <p:spPr>
                <a:xfrm>
                  <a:off x="3589" y="1859"/>
                  <a:ext cx="400" cy="490"/>
                </a:xfrm>
                <a:prstGeom prst="rect">
                  <a:avLst/>
                </a:prstGeom>
                <a:noFill/>
                <a:ln w="12700">
                  <a:noFill/>
                  <a:miter lim="800000"/>
                </a:ln>
                <a:effectLst>
                  <a:outerShdw dist="35921" dir="81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FE9B03"/>
                      </a:solidFill>
                      <a:effectLst>
                        <a:outerShdw blurRad="38100" dist="38100" dir="2700000" algn="tl">
                          <a:schemeClr val="bg2"/>
                        </a:outerShdw>
                      </a:effectLst>
                      <a:sym typeface="Wingdings" pitchFamily="2" charset="2"/>
                    </a:rPr>
                    <a:t></a:t>
                  </a:r>
                  <a:endParaRPr kumimoji="1" sz="4500" b="1">
                    <a:solidFill>
                      <a:srgbClr val="FE9B03"/>
                    </a:solidFill>
                    <a:effectLst>
                      <a:outerShdw blurRad="38100" dist="38100" dir="2700000" algn="tl">
                        <a:schemeClr val="bg2"/>
                      </a:outerShdw>
                    </a:effectLst>
                    <a:sym typeface="Wingdings" pitchFamily="2" charset="2"/>
                  </a:endParaRPr>
                </a:p>
              </p:txBody>
            </p:sp>
            <p:sp>
              <p:nvSpPr>
                <p:cNvPr id="1933332" name=""/>
                <p:cNvSpPr/>
                <p:nvPr/>
              </p:nvSpPr>
              <p:spPr>
                <a:xfrm>
                  <a:off x="4167" y="1530"/>
                  <a:ext cx="400" cy="490"/>
                </a:xfrm>
                <a:prstGeom prst="rect">
                  <a:avLst/>
                </a:prstGeom>
                <a:noFill/>
                <a:ln w="12700">
                  <a:noFill/>
                  <a:miter lim="800000"/>
                </a:ln>
                <a:effectLst>
                  <a:outerShdw dist="35921" dir="8100000"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4500" b="1">
                      <a:solidFill>
                        <a:srgbClr val="FE9B03"/>
                      </a:solidFill>
                      <a:effectLst>
                        <a:outerShdw blurRad="38100" dist="38100" dir="2700000" algn="tl">
                          <a:schemeClr val="bg2"/>
                        </a:outerShdw>
                      </a:effectLst>
                      <a:sym typeface="Wingdings" pitchFamily="2" charset="2"/>
                    </a:rPr>
                    <a:t></a:t>
                  </a:r>
                  <a:endParaRPr kumimoji="1" sz="4500" b="1">
                    <a:solidFill>
                      <a:srgbClr val="FE9B03"/>
                    </a:solidFill>
                    <a:effectLst>
                      <a:outerShdw blurRad="38100" dist="38100" dir="2700000" algn="tl">
                        <a:schemeClr val="bg2"/>
                      </a:outerShdw>
                    </a:effectLst>
                    <a:sym typeface="Wingdings" pitchFamily="2" charset="2"/>
                  </a:endParaRPr>
                </a:p>
              </p:txBody>
            </p:sp>
          </p:grpSp>
        </p:grpSp>
        <p:sp>
          <p:nvSpPr>
            <p:cNvPr id="1933333" name=""/>
            <p:cNvSpPr/>
            <p:nvPr/>
          </p:nvSpPr>
          <p:spPr>
            <a:xfrm>
              <a:off x="384" y="1632"/>
              <a:ext cx="2400" cy="346"/>
            </a:xfrm>
            <a:prstGeom prst="rect">
              <a:avLst/>
            </a:prstGeom>
            <a:noFill/>
            <a:ln w="12700">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2800">
                  <a:solidFill>
                    <a:schemeClr val="bg1"/>
                  </a:solidFill>
                  <a:effectLst>
                    <a:outerShdw blurRad="38100" dist="38100" dir="2700000" algn="tl">
                      <a:schemeClr val="bg2"/>
                    </a:outerShdw>
                  </a:effectLst>
                </a:rPr>
                <a:t>2.  </a:t>
              </a:r>
              <a:r>
                <a:rPr kumimoji="1" sz="3000">
                  <a:solidFill>
                    <a:schemeClr val="bg1"/>
                  </a:solidFill>
                  <a:effectLst>
                    <a:outerShdw blurRad="38100" dist="38100" dir="2700000" algn="tl">
                      <a:schemeClr val="bg2"/>
                    </a:outerShdw>
                  </a:effectLst>
                </a:rPr>
                <a:t>计算各类别的频数</a:t>
              </a:r>
              <a:endParaRPr kumimoji="1" sz="3000">
                <a:solidFill>
                  <a:schemeClr val="bg1"/>
                </a:solidFill>
              </a:endParaRPr>
            </a:p>
          </p:txBody>
        </p:sp>
      </p:grpSp>
      <p:sp>
        <p:nvSpPr>
          <p:cNvPr id="1933334" name=""/>
          <p:cNvSpPr/>
          <p:nvPr/>
        </p:nvSpPr>
        <p:spPr>
          <a:xfrm>
            <a:off x="876300" y="3284538"/>
            <a:ext cx="4343400" cy="503238"/>
          </a:xfrm>
          <a:prstGeom prst="rect">
            <a:avLst/>
          </a:prstGeom>
          <a:noFill/>
          <a:ln w="12700">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90000"/>
              </a:lnSpc>
              <a:spcBef>
                <a:spcPct val="24000"/>
              </a:spcBef>
            </a:pPr>
            <a:r>
              <a:rPr kumimoji="1" sz="3000">
                <a:solidFill>
                  <a:schemeClr val="bg1"/>
                </a:solidFill>
                <a:effectLst>
                  <a:outerShdw blurRad="38100" dist="38100" dir="2700000" algn="tl">
                    <a:schemeClr val="bg2"/>
                  </a:outerShdw>
                </a:effectLst>
              </a:rPr>
              <a:t>3.  生成频数分布表</a:t>
            </a:r>
            <a:endParaRPr kumimoji="1" sz="3000">
              <a:solidFill>
                <a:schemeClr val="bg1"/>
              </a:solidFill>
              <a:effectLst>
                <a:outerShdw blurRad="38100" dist="38100" dir="2700000" algn="tl">
                  <a:schemeClr val="bg2"/>
                </a:outerShdw>
              </a:effectLst>
            </a:endParaRPr>
          </a:p>
        </p:txBody>
      </p:sp>
      <p:graphicFrame>
        <p:nvGraphicFramePr>
          <p:cNvPr id="1933379" name=""/>
          <p:cNvGraphicFramePr>
            <a:graphicFrameLocks noGrp="1"/>
          </p:cNvGraphicFramePr>
          <p:nvPr/>
        </p:nvGraphicFramePr>
        <p:xfrm>
          <a:off x="900112" y="4114800"/>
          <a:ext cx="4052888" cy="1905000"/>
        </p:xfrm>
        <a:graphic>
          <a:graphicData uri="http://schemas.openxmlformats.org/drawingml/2006/table">
            <a:tbl>
              <a:tblPr/>
              <a:tblGrid>
                <a:gridCol w="700088"/>
                <a:gridCol w="838200"/>
                <a:gridCol w="914400"/>
                <a:gridCol w="914400"/>
                <a:gridCol w="685800"/>
              </a:tblGrid>
              <a:tr h="317500">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分类</a:t>
                      </a:r>
                      <a:endParaRPr sz="1400" b="1">
                        <a:solidFill>
                          <a:srgbClr val="FFFFCC"/>
                        </a:solidFill>
                      </a:endParaRPr>
                    </a:p>
                  </a:txBody>
                  <a:tcPr>
                    <a:lnL w="12700" cap="sq">
                      <a:solidFill>
                        <a:srgbClr val="CC3399"/>
                      </a:solidFill>
                      <a:miter lim="800000"/>
                    </a:lnL>
                    <a:lnR w="12700">
                      <a:solidFill>
                        <a:srgbClr val="CC3399"/>
                      </a:solidFill>
                      <a:miter lim="800000"/>
                    </a:lnR>
                    <a:lnT w="12700" cap="sq">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频数</a:t>
                      </a:r>
                      <a:endParaRPr sz="1400" b="1">
                        <a:solidFill>
                          <a:srgbClr val="FFFFCC"/>
                        </a:solidFill>
                      </a:endParaRPr>
                    </a:p>
                  </a:txBody>
                  <a:tcPr>
                    <a:lnL w="12700">
                      <a:solidFill>
                        <a:srgbClr val="CC3399"/>
                      </a:solidFill>
                      <a:miter lim="800000"/>
                    </a:lnL>
                    <a:lnR w="12700">
                      <a:solidFill>
                        <a:srgbClr val="CC3399"/>
                      </a:solidFill>
                      <a:miter lim="800000"/>
                    </a:lnR>
                    <a:lnT w="12700" cap="sq">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比例</a:t>
                      </a:r>
                      <a:endParaRPr sz="1400" b="1">
                        <a:solidFill>
                          <a:srgbClr val="FFFFCC"/>
                        </a:solidFill>
                      </a:endParaRPr>
                    </a:p>
                  </a:txBody>
                  <a:tcPr>
                    <a:lnL w="12700">
                      <a:solidFill>
                        <a:srgbClr val="CC3399"/>
                      </a:solidFill>
                      <a:miter lim="800000"/>
                    </a:lnL>
                    <a:lnR w="12700">
                      <a:solidFill>
                        <a:srgbClr val="CC3399"/>
                      </a:solidFill>
                      <a:miter lim="800000"/>
                    </a:lnR>
                    <a:lnT w="12700" cap="sq">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百分比</a:t>
                      </a:r>
                      <a:endParaRPr sz="1400" b="1">
                        <a:solidFill>
                          <a:srgbClr val="FFFFCC"/>
                        </a:solidFill>
                      </a:endParaRPr>
                    </a:p>
                  </a:txBody>
                  <a:tcPr>
                    <a:lnL w="12700">
                      <a:solidFill>
                        <a:srgbClr val="CC3399"/>
                      </a:solidFill>
                      <a:miter lim="800000"/>
                    </a:lnL>
                    <a:lnR w="12700">
                      <a:solidFill>
                        <a:srgbClr val="CC3399"/>
                      </a:solidFill>
                      <a:miter lim="800000"/>
                    </a:lnR>
                    <a:lnT w="12700" cap="sq">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比率</a:t>
                      </a:r>
                      <a:endParaRPr sz="1400" b="1">
                        <a:solidFill>
                          <a:srgbClr val="FFFFCC"/>
                        </a:solidFill>
                      </a:endParaRPr>
                    </a:p>
                  </a:txBody>
                  <a:tcPr>
                    <a:lnL w="12700">
                      <a:solidFill>
                        <a:srgbClr val="CC3399"/>
                      </a:solidFill>
                      <a:miter lim="800000"/>
                    </a:lnL>
                    <a:lnR w="12700" cap="sq">
                      <a:solidFill>
                        <a:srgbClr val="CC3399"/>
                      </a:solidFill>
                      <a:miter lim="800000"/>
                    </a:lnR>
                    <a:lnT w="12700" cap="sq">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r>
              <a:tr h="317500">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A</a:t>
                      </a:r>
                      <a:endParaRPr sz="1400" b="1">
                        <a:solidFill>
                          <a:srgbClr val="FFFFCC"/>
                        </a:solidFill>
                      </a:endParaRPr>
                    </a:p>
                  </a:txBody>
                  <a:tcPr>
                    <a:lnL w="12700" cap="sq">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cap="sq">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r>
              <a:tr h="317500">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B</a:t>
                      </a:r>
                      <a:endParaRPr sz="1400" b="1">
                        <a:solidFill>
                          <a:srgbClr val="FFFFCC"/>
                        </a:solidFill>
                      </a:endParaRPr>
                    </a:p>
                  </a:txBody>
                  <a:tcPr>
                    <a:lnL w="12700" cap="sq">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cap="sq">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r>
              <a:tr h="317500">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C</a:t>
                      </a:r>
                      <a:endParaRPr sz="1400" b="1">
                        <a:solidFill>
                          <a:srgbClr val="FFFFCC"/>
                        </a:solidFill>
                      </a:endParaRPr>
                    </a:p>
                  </a:txBody>
                  <a:tcPr>
                    <a:lnL w="12700" cap="sq">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cap="sq">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r>
              <a:tr h="317500">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D</a:t>
                      </a:r>
                      <a:endParaRPr sz="1400" b="1">
                        <a:solidFill>
                          <a:srgbClr val="FFFFCC"/>
                        </a:solidFill>
                      </a:endParaRPr>
                    </a:p>
                  </a:txBody>
                  <a:tcPr>
                    <a:lnL w="12700" cap="sq">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cap="sq">
                      <a:solidFill>
                        <a:srgbClr val="CC3399"/>
                      </a:solidFill>
                      <a:miter lim="800000"/>
                    </a:lnR>
                    <a:lnT w="12700">
                      <a:solidFill>
                        <a:srgbClr val="CC3399"/>
                      </a:solidFill>
                      <a:miter lim="800000"/>
                    </a:lnT>
                    <a:lnB w="12700">
                      <a:solidFill>
                        <a:srgbClr val="CC3399"/>
                      </a:solidFill>
                      <a:miter lim="800000"/>
                    </a:lnB>
                    <a:blipFill rotWithShape="0">
                      <a:blip r:embed="rId3"/>
                      <a:tile tx="0" ty="0" sx="100000" sy="100000" flip="none" algn="tl"/>
                    </a:blipFill>
                  </a:tcPr>
                </a:tc>
              </a:tr>
              <a:tr h="317500">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400" b="1">
                          <a:solidFill>
                            <a:srgbClr val="FFFFCC"/>
                          </a:solidFill>
                        </a:rPr>
                        <a:t>E</a:t>
                      </a:r>
                      <a:endParaRPr sz="1400" b="1">
                        <a:solidFill>
                          <a:srgbClr val="FFFFCC"/>
                        </a:solidFill>
                      </a:endParaRPr>
                    </a:p>
                  </a:txBody>
                  <a:tcPr>
                    <a:lnL w="12700" cap="sq">
                      <a:solidFill>
                        <a:srgbClr val="CC3399"/>
                      </a:solidFill>
                      <a:miter lim="800000"/>
                    </a:lnL>
                    <a:lnR w="12700">
                      <a:solidFill>
                        <a:srgbClr val="CC3399"/>
                      </a:solidFill>
                      <a:miter lim="800000"/>
                    </a:lnR>
                    <a:lnT w="12700">
                      <a:solidFill>
                        <a:srgbClr val="CC3399"/>
                      </a:solidFill>
                      <a:miter lim="800000"/>
                    </a:lnT>
                    <a:lnB w="12700" cap="sq">
                      <a:solidFill>
                        <a:srgbClr val="CC3399"/>
                      </a:solidFill>
                      <a:miter lim="800000"/>
                    </a:lnB>
                    <a:gradFill rotWithShape="0">
                      <a:gsLst>
                        <a:gs pos="0">
                          <a:srgbClr val="FFFFCC"/>
                        </a:gs>
                        <a:gs pos="100000">
                          <a:srgbClr val="FFFFCC">
                            <a:gamma/>
                            <a:shade val="46275"/>
                            <a:invGamma/>
                          </a:srgbClr>
                        </a:gs>
                      </a:gsLst>
                      <a:lin ang="5400000" scaled="1"/>
                    </a:grad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cap="sq">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cap="sq">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a:solidFill>
                        <a:srgbClr val="CC3399"/>
                      </a:solidFill>
                      <a:miter lim="800000"/>
                    </a:lnR>
                    <a:lnT w="12700">
                      <a:solidFill>
                        <a:srgbClr val="CC3399"/>
                      </a:solidFill>
                      <a:miter lim="800000"/>
                    </a:lnT>
                    <a:lnB w="12700" cap="sq">
                      <a:solidFill>
                        <a:srgbClr val="CC3399"/>
                      </a:solidFill>
                      <a:miter lim="800000"/>
                    </a:lnB>
                    <a:blipFill rotWithShape="0">
                      <a:blip r:embed="rId3"/>
                      <a:tile tx="0" ty="0" sx="100000" sy="100000" flip="none" algn="tl"/>
                    </a:blipFill>
                  </a:tcPr>
                </a:tc>
                <a:tc>
                  <a:txBody>
                    <a:bodyPr vert="horz" wrap="square">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endParaRPr sz="1400" b="1">
                        <a:solidFill>
                          <a:srgbClr val="FFFFCC"/>
                        </a:solidFill>
                      </a:endParaRPr>
                    </a:p>
                  </a:txBody>
                  <a:tcPr>
                    <a:lnL w="12700">
                      <a:solidFill>
                        <a:srgbClr val="CC3399"/>
                      </a:solidFill>
                      <a:miter lim="800000"/>
                    </a:lnL>
                    <a:lnR w="12700" cap="sq">
                      <a:solidFill>
                        <a:srgbClr val="CC3399"/>
                      </a:solidFill>
                      <a:miter lim="800000"/>
                    </a:lnR>
                    <a:lnT w="12700">
                      <a:solidFill>
                        <a:srgbClr val="CC3399"/>
                      </a:solidFill>
                      <a:miter lim="800000"/>
                    </a:lnT>
                    <a:lnB w="12700" cap="sq">
                      <a:solidFill>
                        <a:srgbClr val="CC3399"/>
                      </a:solidFill>
                      <a:miter lim="800000"/>
                    </a:lnB>
                    <a:blipFill rotWithShape="0">
                      <a:blip r:embed="rId3"/>
                      <a:tile tx="0" ty="0" sx="100000" sy="100000" flip="none" algn="tl"/>
                    </a:blipFill>
                  </a:tcPr>
                </a:tc>
              </a:tr>
            </a:tbl>
          </a:graphicData>
        </a:graphic>
      </p:graphicFrame>
      <p:sp>
        <p:nvSpPr>
          <p:cNvPr id="1933380" name="Date Placeholder 3"/>
          <p:cNvSpPr>
            <a:spLocks noGrp="1"/>
          </p:cNvSpPr>
          <p:nvPr>
            <p:ph type="dt" sz="half" idx="2"/>
          </p:nvPr>
        </p:nvSpPr>
        <p:spPr/>
        <p:txBody>
          <a:bodyPr/>
          <a:lstStyle/>
          <a:p>
            <a:pPr lvl="0" algn="r">
              <a:spcBef>
                <a:spcPct val="20000"/>
              </a:spcBef>
            </a:pPr>
            <a:r>
              <a:rPr sz="1600"/>
              <a:t>yyyy-M-</a:t>
            </a:r>
            <a:endParaRPr sz="1600"/>
          </a:p>
        </p:txBody>
      </p:sp>
      <p:sp>
        <p:nvSpPr>
          <p:cNvPr id="1933381" name="TextBox 1933380"/>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用图表展示数据2011年共74页，您现在浏览的是第6页!</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1933315">
                                            <p:txEl>
                                              <p:pRg st="0" end="0"/>
                                            </p:txEl>
                                          </p:spTgt>
                                        </p:tgtEl>
                                        <p:attrNameLst>
                                          <p:attrName>style.visibility</p:attrName>
                                        </p:attrNameLst>
                                      </p:cBhvr>
                                      <p:to>
                                        <p:strVal val="visible"/>
                                      </p:to>
                                    </p:set>
                                    <p:animEffect transition="in" filter="wipe(left)">
                                      <p:cBhvr additive="base">
                                        <p:cTn id="7" dur="500"/>
                                        <p:tgtEl>
                                          <p:spTgt spid="1933315">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nodeType="clickEffect">
                                  <p:stCondLst>
                                    <p:cond delay="0"/>
                                  </p:stCondLst>
                                  <p:childTnLst>
                                    <p:set>
                                      <p:cBhvr additive="base">
                                        <p:cTn id="11" dur="1" fill="hold">
                                          <p:stCondLst>
                                            <p:cond delay="0"/>
                                          </p:stCondLst>
                                        </p:cTn>
                                        <p:tgtEl>
                                          <p:spTgt spid="1933316"/>
                                        </p:tgtEl>
                                        <p:attrNameLst>
                                          <p:attrName>style.visibility</p:attrName>
                                        </p:attrNameLst>
                                      </p:cBhvr>
                                      <p:to>
                                        <p:strVal val="visible"/>
                                      </p:to>
                                    </p:set>
                                    <p:animEffect transition="in" filter="dissolve">
                                      <p:cBhvr additive="base">
                                        <p:cTn id="12" dur="500"/>
                                        <p:tgtEl>
                                          <p:spTgt spid="1933316"/>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nodeType="clickEffect">
                                  <p:stCondLst>
                                    <p:cond delay="0"/>
                                  </p:stCondLst>
                                  <p:childTnLst>
                                    <p:set>
                                      <p:cBhvr additive="base">
                                        <p:cTn id="16" dur="1" fill="hold">
                                          <p:stCondLst>
                                            <p:cond delay="0"/>
                                          </p:stCondLst>
                                        </p:cTn>
                                        <p:tgtEl>
                                          <p:spTgt spid="1933319"/>
                                        </p:tgtEl>
                                        <p:attrNameLst>
                                          <p:attrName>style.visibility</p:attrName>
                                        </p:attrNameLst>
                                      </p:cBhvr>
                                      <p:to>
                                        <p:strVal val="visible"/>
                                      </p:to>
                                    </p:set>
                                    <p:animEffect transition="in" filter="wipe(left)">
                                      <p:cBhvr additive="base">
                                        <p:cTn id="17" dur="500"/>
                                        <p:tgtEl>
                                          <p:spTgt spid="1933319"/>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8" dur="500" fill="hold" grpId="1" nodeType="clickEffect">
                                  <p:stCondLst>
                                    <p:cond delay="0"/>
                                  </p:stCondLst>
                                  <p:childTnLst>
                                    <p:set>
                                      <p:cBhvr additive="base">
                                        <p:cTn id="21" dur="1" fill="hold">
                                          <p:stCondLst>
                                            <p:cond delay="0"/>
                                          </p:stCondLst>
                                        </p:cTn>
                                        <p:tgtEl>
                                          <p:spTgt spid="1933334">
                                            <p:txEl>
                                              <p:pRg st="0" end="0"/>
                                            </p:txEl>
                                          </p:spTgt>
                                        </p:tgtEl>
                                        <p:attrNameLst>
                                          <p:attrName>style.visibility</p:attrName>
                                        </p:attrNameLst>
                                      </p:cBhvr>
                                      <p:to>
                                        <p:strVal val="visible"/>
                                      </p:to>
                                    </p:set>
                                    <p:animEffect transition="in" filter="wipe(left)">
                                      <p:cBhvr additive="base">
                                        <p:cTn id="22" dur="500"/>
                                        <p:tgtEl>
                                          <p:spTgt spid="1933334">
                                            <p:txEl>
                                              <p:pRg st="0" end="0"/>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nodeType="clickEffect">
                                  <p:stCondLst>
                                    <p:cond delay="0"/>
                                  </p:stCondLst>
                                  <p:childTnLst>
                                    <p:set>
                                      <p:cBhvr additive="base">
                                        <p:cTn id="26" dur="1" fill="hold">
                                          <p:stCondLst>
                                            <p:cond delay="0"/>
                                          </p:stCondLst>
                                        </p:cTn>
                                        <p:tgtEl>
                                          <p:spTgt spid="1933379"/>
                                        </p:tgtEl>
                                        <p:attrNameLst>
                                          <p:attrName>style.visibility</p:attrName>
                                        </p:attrNameLst>
                                      </p:cBhvr>
                                      <p:to>
                                        <p:strVal val="visible"/>
                                      </p:to>
                                    </p:set>
                                    <p:animEffect transition="in" filter="blinds(horizontal)">
                                      <p:cBhvr additive="base">
                                        <p:cTn id="27" dur="500"/>
                                        <p:tgtEl>
                                          <p:spTgt spid="1933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3315" grpId="0" build="p"/>
      <p:bldP spid="1933334" grpI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37410" name=""/>
          <p:cNvSpPr/>
          <p:nvPr>
            <p:ph type="title"/>
          </p:nvPr>
        </p:nvSpPr>
        <p:spPr>
          <a:xfrm>
            <a:off x="1979612" y="188912"/>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生成频数分布表</a:t>
            </a:r>
            <a:br>
              <a:rPr sz="3600">
                <a:solidFill>
                  <a:schemeClr val="tx1"/>
                </a:solidFill>
              </a:rPr>
            </a:br>
            <a:r>
              <a:rPr sz="3200">
                <a:solidFill>
                  <a:srgbClr val="FE9B03"/>
                </a:solidFill>
              </a:rPr>
              <a:t>(定性数据)</a:t>
            </a:r>
            <a:endParaRPr sz="3200">
              <a:solidFill>
                <a:srgbClr val="FE9B03"/>
              </a:solidFill>
            </a:endParaRPr>
          </a:p>
        </p:txBody>
      </p:sp>
      <p:sp>
        <p:nvSpPr>
          <p:cNvPr id="1937411" name=""/>
          <p:cNvSpPr/>
          <p:nvPr/>
        </p:nvSpPr>
        <p:spPr>
          <a:xfrm>
            <a:off x="4949825" y="2205038"/>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12" name=""/>
          <p:cNvSpPr/>
          <p:nvPr/>
        </p:nvSpPr>
        <p:spPr>
          <a:xfrm>
            <a:off x="4937125" y="2205038"/>
            <a:ext cx="12700"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13" name=""/>
          <p:cNvSpPr/>
          <p:nvPr/>
        </p:nvSpPr>
        <p:spPr>
          <a:xfrm>
            <a:off x="6272212" y="2205038"/>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14" name=""/>
          <p:cNvSpPr/>
          <p:nvPr/>
        </p:nvSpPr>
        <p:spPr>
          <a:xfrm>
            <a:off x="6261100" y="2205038"/>
            <a:ext cx="11112"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15" name=""/>
          <p:cNvSpPr/>
          <p:nvPr/>
        </p:nvSpPr>
        <p:spPr>
          <a:xfrm>
            <a:off x="7594600" y="2205038"/>
            <a:ext cx="12700"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16" name=""/>
          <p:cNvSpPr/>
          <p:nvPr/>
        </p:nvSpPr>
        <p:spPr>
          <a:xfrm>
            <a:off x="7583488" y="2205038"/>
            <a:ext cx="11112"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17" name=""/>
          <p:cNvSpPr/>
          <p:nvPr/>
        </p:nvSpPr>
        <p:spPr>
          <a:xfrm>
            <a:off x="250825" y="1628775"/>
            <a:ext cx="3263900" cy="4624388"/>
          </a:xfrm>
          <a:prstGeom prst="rect">
            <a:avLst/>
          </a:prstGeom>
          <a:noFill/>
          <a:ln w="12700">
            <a:solidFill>
              <a:srgbClr val="00F8E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eaLnBrk="0" hangingPunct="0">
              <a:spcBef>
                <a:spcPct val="50000"/>
              </a:spcBef>
            </a:pPr>
            <a:r>
              <a:rPr kumimoji="1" sz="2400" b="1">
                <a:solidFill>
                  <a:srgbClr val="FFFF00"/>
                </a:solidFill>
                <a:effectLst>
                  <a:outerShdw blurRad="38100" dist="38100" dir="2700000" algn="tl">
                    <a:schemeClr val="bg2"/>
                  </a:outerShdw>
                </a:effectLst>
              </a:rPr>
              <a:t>【例2-1】</a:t>
            </a:r>
            <a:r>
              <a:rPr kumimoji="1" sz="2400">
                <a:solidFill>
                  <a:schemeClr val="bg1"/>
                </a:solidFill>
                <a:effectLst>
                  <a:outerShdw blurRad="38100" dist="38100" dir="2700000" algn="tl">
                    <a:schemeClr val="bg2"/>
                  </a:outerShdw>
                </a:effectLst>
              </a:rPr>
              <a:t>为研究人们对不同类型软饮料的偏好情况，一家调查公司在某超市随机调查了50名顾客。右表是顾客性别及其所偏好的饮料类型记录。生成频数分布表，观察不同性别的顾客及其所偏好的饮料类型的分布状况，并进行描述性分析</a:t>
            </a:r>
            <a:endParaRPr kumimoji="1" sz="2400">
              <a:solidFill>
                <a:schemeClr val="bg1"/>
              </a:solidFill>
              <a:effectLst>
                <a:outerShdw blurRad="38100" dist="38100" dir="2700000" algn="tl">
                  <a:schemeClr val="bg2"/>
                </a:outerShdw>
              </a:effectLst>
            </a:endParaRPr>
          </a:p>
          <a:p>
            <a:pPr lvl="0" algn="just" eaLnBrk="0" hangingPunct="0">
              <a:spcBef>
                <a:spcPct val="50000"/>
              </a:spcBef>
            </a:pPr>
            <a:r>
              <a:rPr kumimoji="1" sz="2200">
                <a:solidFill>
                  <a:schemeClr val="bg1"/>
                </a:solidFill>
                <a:effectLst>
                  <a:outerShdw blurRad="38100" dist="38100" dir="2700000" algn="tl">
                    <a:schemeClr val="bg2"/>
                  </a:outerShdw>
                </a:effectLst>
              </a:rPr>
              <a:t> </a:t>
            </a:r>
            <a:endParaRPr kumimoji="1" sz="2200">
              <a:solidFill>
                <a:schemeClr val="bg1"/>
              </a:solidFill>
              <a:effectLst>
                <a:outerShdw blurRad="38100" dist="38100" dir="2700000" algn="tl">
                  <a:schemeClr val="bg2"/>
                </a:outerShdw>
              </a:effectLst>
            </a:endParaRPr>
          </a:p>
        </p:txBody>
      </p:sp>
      <p:sp>
        <p:nvSpPr>
          <p:cNvPr id="1937418" name=""/>
          <p:cNvSpPr/>
          <p:nvPr/>
        </p:nvSpPr>
        <p:spPr>
          <a:xfrm>
            <a:off x="5651500" y="5776912"/>
            <a:ext cx="3097212" cy="531812"/>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r>
              <a:rPr kumimoji="1" sz="2800" b="1">
                <a:solidFill>
                  <a:srgbClr val="FE9B03"/>
                </a:solidFill>
                <a:effectLst>
                  <a:outerShdw blurRad="38100" dist="38100" dir="2700000" algn="tl">
                    <a:schemeClr val="bg2"/>
                  </a:outerShdw>
                </a:effectLst>
                <a:hlinkClick r:id="rId3"/>
              </a:rPr>
              <a:t>制作频数分布表</a:t>
            </a:r>
            <a:endParaRPr kumimoji="1" sz="2800" b="1">
              <a:solidFill>
                <a:srgbClr val="FE9B03"/>
              </a:solidFill>
              <a:effectLst>
                <a:outerShdw blurRad="38100" dist="38100" dir="2700000" algn="tl">
                  <a:schemeClr val="bg2"/>
                </a:outerShdw>
              </a:effectLst>
            </a:endParaRPr>
          </a:p>
        </p:txBody>
      </p:sp>
      <p:grpSp>
        <p:nvGrpSpPr>
          <p:cNvPr id="1937419" name=""/>
          <p:cNvGrpSpPr/>
          <p:nvPr/>
        </p:nvGrpSpPr>
        <p:grpSpPr>
          <a:xfrm>
            <a:off x="2987675" y="5300662"/>
            <a:ext cx="1008062" cy="1103312"/>
            <a:chOff x="3312" y="1632"/>
            <a:chExt cx="1972" cy="2298"/>
          </a:xfrm>
        </p:grpSpPr>
        <p:grpSp>
          <p:nvGrpSpPr>
            <p:cNvPr id="1937420" name=""/>
            <p:cNvGrpSpPr/>
            <p:nvPr/>
          </p:nvGrpSpPr>
          <p:grpSpPr>
            <a:xfrm>
              <a:off x="4608" y="2832"/>
              <a:ext cx="676" cy="1052"/>
              <a:chOff x="4608" y="2832"/>
              <a:chExt cx="676" cy="1052"/>
            </a:xfrm>
          </p:grpSpPr>
          <p:sp>
            <p:nvSpPr>
              <p:cNvPr id="1937421" name=""/>
              <p:cNvSpPr/>
              <p:nvPr/>
            </p:nvSpPr>
            <p:spPr>
              <a:xfrm rot="60000">
                <a:off x="4612" y="2990"/>
                <a:ext cx="670" cy="368"/>
              </a:xfrm>
              <a:custGeom>
                <a:rect l="l" t="t" r="r" b="b"/>
                <a:pathLst>
                  <a:path w="573" h="508">
                    <a:moveTo>
                      <a:pt x="328" y="507"/>
                    </a:moveTo>
                    <a:lnTo>
                      <a:pt x="367" y="484"/>
                    </a:lnTo>
                    <a:lnTo>
                      <a:pt x="403" y="461"/>
                    </a:lnTo>
                    <a:lnTo>
                      <a:pt x="435" y="433"/>
                    </a:lnTo>
                    <a:lnTo>
                      <a:pt x="464" y="404"/>
                    </a:lnTo>
                    <a:lnTo>
                      <a:pt x="487" y="376"/>
                    </a:lnTo>
                    <a:lnTo>
                      <a:pt x="509" y="344"/>
                    </a:lnTo>
                    <a:lnTo>
                      <a:pt x="526" y="312"/>
                    </a:lnTo>
                    <a:lnTo>
                      <a:pt x="541" y="278"/>
                    </a:lnTo>
                    <a:lnTo>
                      <a:pt x="552" y="244"/>
                    </a:lnTo>
                    <a:lnTo>
                      <a:pt x="561" y="210"/>
                    </a:lnTo>
                    <a:lnTo>
                      <a:pt x="567" y="174"/>
                    </a:lnTo>
                    <a:lnTo>
                      <a:pt x="571" y="138"/>
                    </a:lnTo>
                    <a:lnTo>
                      <a:pt x="569" y="104"/>
                    </a:lnTo>
                    <a:lnTo>
                      <a:pt x="569" y="68"/>
                    </a:lnTo>
                    <a:lnTo>
                      <a:pt x="572" y="34"/>
                    </a:lnTo>
                    <a:lnTo>
                      <a:pt x="569" y="0"/>
                    </a:lnTo>
                    <a:lnTo>
                      <a:pt x="568" y="0"/>
                    </a:lnTo>
                    <a:lnTo>
                      <a:pt x="6" y="0"/>
                    </a:lnTo>
                    <a:lnTo>
                      <a:pt x="4" y="0"/>
                    </a:lnTo>
                    <a:lnTo>
                      <a:pt x="2" y="34"/>
                    </a:lnTo>
                    <a:lnTo>
                      <a:pt x="0" y="68"/>
                    </a:lnTo>
                    <a:lnTo>
                      <a:pt x="0" y="104"/>
                    </a:lnTo>
                    <a:lnTo>
                      <a:pt x="3" y="138"/>
                    </a:lnTo>
                    <a:lnTo>
                      <a:pt x="6" y="174"/>
                    </a:lnTo>
                    <a:lnTo>
                      <a:pt x="13" y="210"/>
                    </a:lnTo>
                    <a:lnTo>
                      <a:pt x="23" y="244"/>
                    </a:lnTo>
                    <a:lnTo>
                      <a:pt x="34" y="278"/>
                    </a:lnTo>
                    <a:lnTo>
                      <a:pt x="48" y="312"/>
                    </a:lnTo>
                    <a:lnTo>
                      <a:pt x="66" y="344"/>
                    </a:lnTo>
                    <a:lnTo>
                      <a:pt x="87" y="376"/>
                    </a:lnTo>
                    <a:lnTo>
                      <a:pt x="112" y="404"/>
                    </a:lnTo>
                    <a:lnTo>
                      <a:pt x="139" y="433"/>
                    </a:lnTo>
                    <a:lnTo>
                      <a:pt x="170" y="461"/>
                    </a:lnTo>
                    <a:lnTo>
                      <a:pt x="207" y="484"/>
                    </a:lnTo>
                    <a:lnTo>
                      <a:pt x="247" y="507"/>
                    </a:lnTo>
                    <a:lnTo>
                      <a:pt x="261" y="505"/>
                    </a:lnTo>
                    <a:lnTo>
                      <a:pt x="275" y="504"/>
                    </a:lnTo>
                    <a:lnTo>
                      <a:pt x="289" y="504"/>
                    </a:lnTo>
                    <a:lnTo>
                      <a:pt x="302" y="504"/>
                    </a:lnTo>
                    <a:lnTo>
                      <a:pt x="312" y="505"/>
                    </a:lnTo>
                    <a:lnTo>
                      <a:pt x="321" y="506"/>
                    </a:lnTo>
                    <a:lnTo>
                      <a:pt x="326" y="507"/>
                    </a:lnTo>
                    <a:lnTo>
                      <a:pt x="328" y="507"/>
                    </a:lnTo>
                  </a:path>
                </a:pathLst>
              </a:custGeom>
              <a:solidFill>
                <a:srgbClr val="FF5050"/>
              </a:solidFill>
              <a:ln w="12700" cap="rnd" cmpd="sng">
                <a:no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2" name=""/>
              <p:cNvSpPr/>
              <p:nvPr/>
            </p:nvSpPr>
            <p:spPr>
              <a:xfrm rot="60000">
                <a:off x="4680" y="2841"/>
                <a:ext cx="557" cy="14"/>
              </a:xfrm>
              <a:custGeom>
                <a:rect l="l" t="t" r="r" b="b"/>
                <a:pathLst>
                  <a:path w="476" h="19">
                    <a:moveTo>
                      <a:pt x="475" y="0"/>
                    </a:moveTo>
                    <a:lnTo>
                      <a:pt x="474" y="2"/>
                    </a:lnTo>
                    <a:lnTo>
                      <a:pt x="471" y="3"/>
                    </a:lnTo>
                    <a:lnTo>
                      <a:pt x="464" y="5"/>
                    </a:lnTo>
                    <a:lnTo>
                      <a:pt x="456" y="7"/>
                    </a:lnTo>
                    <a:lnTo>
                      <a:pt x="446" y="9"/>
                    </a:lnTo>
                    <a:lnTo>
                      <a:pt x="435" y="10"/>
                    </a:lnTo>
                    <a:lnTo>
                      <a:pt x="421" y="11"/>
                    </a:lnTo>
                    <a:lnTo>
                      <a:pt x="406" y="12"/>
                    </a:lnTo>
                    <a:lnTo>
                      <a:pt x="389" y="14"/>
                    </a:lnTo>
                    <a:lnTo>
                      <a:pt x="371" y="15"/>
                    </a:lnTo>
                    <a:lnTo>
                      <a:pt x="350" y="16"/>
                    </a:lnTo>
                    <a:lnTo>
                      <a:pt x="330" y="17"/>
                    </a:lnTo>
                    <a:lnTo>
                      <a:pt x="308" y="17"/>
                    </a:lnTo>
                    <a:lnTo>
                      <a:pt x="286" y="17"/>
                    </a:lnTo>
                    <a:lnTo>
                      <a:pt x="262" y="18"/>
                    </a:lnTo>
                    <a:lnTo>
                      <a:pt x="237" y="18"/>
                    </a:lnTo>
                    <a:lnTo>
                      <a:pt x="238" y="18"/>
                    </a:lnTo>
                    <a:lnTo>
                      <a:pt x="214" y="18"/>
                    </a:lnTo>
                    <a:lnTo>
                      <a:pt x="190" y="17"/>
                    </a:lnTo>
                    <a:lnTo>
                      <a:pt x="167" y="17"/>
                    </a:lnTo>
                    <a:lnTo>
                      <a:pt x="145" y="17"/>
                    </a:lnTo>
                    <a:lnTo>
                      <a:pt x="125" y="16"/>
                    </a:lnTo>
                    <a:lnTo>
                      <a:pt x="105" y="15"/>
                    </a:lnTo>
                    <a:lnTo>
                      <a:pt x="86" y="14"/>
                    </a:lnTo>
                    <a:lnTo>
                      <a:pt x="70" y="12"/>
                    </a:lnTo>
                    <a:lnTo>
                      <a:pt x="55" y="11"/>
                    </a:lnTo>
                    <a:lnTo>
                      <a:pt x="41" y="10"/>
                    </a:lnTo>
                    <a:lnTo>
                      <a:pt x="29" y="9"/>
                    </a:lnTo>
                    <a:lnTo>
                      <a:pt x="19" y="7"/>
                    </a:lnTo>
                    <a:lnTo>
                      <a:pt x="11" y="5"/>
                    </a:lnTo>
                    <a:lnTo>
                      <a:pt x="5" y="3"/>
                    </a:lnTo>
                    <a:lnTo>
                      <a:pt x="1" y="2"/>
                    </a:lnTo>
                    <a:lnTo>
                      <a:pt x="0" y="0"/>
                    </a:lnTo>
                  </a:path>
                </a:pathLst>
              </a:custGeom>
              <a:noFill/>
              <a:ln w="12700" cap="rnd" cmpd="sng">
                <a:solidFill>
                  <a:srgbClr val="000000"/>
                </a:solid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3" name=""/>
              <p:cNvSpPr/>
              <p:nvPr/>
            </p:nvSpPr>
            <p:spPr>
              <a:xfrm rot="60000">
                <a:off x="4707" y="3194"/>
                <a:ext cx="123" cy="112"/>
              </a:xfrm>
              <a:custGeom>
                <a:rect l="l" t="t" r="r" b="b"/>
                <a:pathLst>
                  <a:path w="105" h="155">
                    <a:moveTo>
                      <a:pt x="0" y="0"/>
                    </a:moveTo>
                    <a:lnTo>
                      <a:pt x="7" y="17"/>
                    </a:lnTo>
                    <a:lnTo>
                      <a:pt x="16" y="36"/>
                    </a:lnTo>
                    <a:lnTo>
                      <a:pt x="27" y="57"/>
                    </a:lnTo>
                    <a:lnTo>
                      <a:pt x="39" y="79"/>
                    </a:lnTo>
                    <a:lnTo>
                      <a:pt x="54" y="100"/>
                    </a:lnTo>
                    <a:lnTo>
                      <a:pt x="70" y="121"/>
                    </a:lnTo>
                    <a:lnTo>
                      <a:pt x="86" y="138"/>
                    </a:lnTo>
                    <a:lnTo>
                      <a:pt x="104" y="154"/>
                    </a:lnTo>
                    <a:lnTo>
                      <a:pt x="0" y="0"/>
                    </a:lnTo>
                  </a:path>
                </a:pathLst>
              </a:custGeom>
              <a:solidFill>
                <a:srgbClr val="000000"/>
              </a:solidFill>
              <a:ln w="12700" cap="rnd" cmpd="sng">
                <a:solidFill>
                  <a:srgbClr val="000000"/>
                </a:solid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4" name=""/>
              <p:cNvSpPr/>
              <p:nvPr/>
            </p:nvSpPr>
            <p:spPr>
              <a:xfrm rot="60000">
                <a:off x="4888" y="3343"/>
                <a:ext cx="121" cy="10"/>
              </a:xfrm>
              <a:custGeom>
                <a:rect l="l" t="t" r="r" b="b"/>
                <a:pathLst>
                  <a:path w="104" h="14">
                    <a:moveTo>
                      <a:pt x="103" y="0"/>
                    </a:moveTo>
                    <a:lnTo>
                      <a:pt x="87" y="6"/>
                    </a:lnTo>
                    <a:lnTo>
                      <a:pt x="73" y="10"/>
                    </a:lnTo>
                    <a:lnTo>
                      <a:pt x="60" y="13"/>
                    </a:lnTo>
                    <a:lnTo>
                      <a:pt x="48" y="13"/>
                    </a:lnTo>
                    <a:lnTo>
                      <a:pt x="36" y="12"/>
                    </a:lnTo>
                    <a:lnTo>
                      <a:pt x="25" y="9"/>
                    </a:lnTo>
                    <a:lnTo>
                      <a:pt x="14" y="5"/>
                    </a:lnTo>
                    <a:lnTo>
                      <a:pt x="0" y="0"/>
                    </a:lnTo>
                    <a:lnTo>
                      <a:pt x="11" y="3"/>
                    </a:lnTo>
                    <a:lnTo>
                      <a:pt x="22" y="6"/>
                    </a:lnTo>
                    <a:lnTo>
                      <a:pt x="35" y="8"/>
                    </a:lnTo>
                    <a:lnTo>
                      <a:pt x="48" y="9"/>
                    </a:lnTo>
                    <a:lnTo>
                      <a:pt x="61" y="8"/>
                    </a:lnTo>
                    <a:lnTo>
                      <a:pt x="74" y="7"/>
                    </a:lnTo>
                    <a:lnTo>
                      <a:pt x="88" y="4"/>
                    </a:lnTo>
                    <a:lnTo>
                      <a:pt x="103" y="0"/>
                    </a:lnTo>
                  </a:path>
                </a:pathLst>
              </a:custGeom>
              <a:solidFill>
                <a:srgbClr val="B8B8B8"/>
              </a:solidFill>
              <a:ln w="12700" cap="rnd" cmpd="sng">
                <a:solidFill>
                  <a:srgbClr val="B8B8B8"/>
                </a:solid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5" name=""/>
              <p:cNvSpPr/>
              <p:nvPr/>
            </p:nvSpPr>
            <p:spPr>
              <a:xfrm rot="60000">
                <a:off x="4893" y="3360"/>
                <a:ext cx="99" cy="35"/>
              </a:xfrm>
              <a:custGeom>
                <a:rect l="l" t="t" r="r" b="b"/>
                <a:pathLst>
                  <a:path w="85" h="47">
                    <a:moveTo>
                      <a:pt x="42" y="46"/>
                    </a:moveTo>
                    <a:lnTo>
                      <a:pt x="50" y="45"/>
                    </a:lnTo>
                    <a:lnTo>
                      <a:pt x="58" y="44"/>
                    </a:lnTo>
                    <a:lnTo>
                      <a:pt x="65" y="42"/>
                    </a:lnTo>
                    <a:lnTo>
                      <a:pt x="71" y="39"/>
                    </a:lnTo>
                    <a:lnTo>
                      <a:pt x="77" y="35"/>
                    </a:lnTo>
                    <a:lnTo>
                      <a:pt x="80" y="31"/>
                    </a:lnTo>
                    <a:lnTo>
                      <a:pt x="83" y="27"/>
                    </a:lnTo>
                    <a:lnTo>
                      <a:pt x="84" y="23"/>
                    </a:lnTo>
                    <a:lnTo>
                      <a:pt x="83" y="18"/>
                    </a:lnTo>
                    <a:lnTo>
                      <a:pt x="80" y="14"/>
                    </a:lnTo>
                    <a:lnTo>
                      <a:pt x="77" y="11"/>
                    </a:lnTo>
                    <a:lnTo>
                      <a:pt x="71" y="6"/>
                    </a:lnTo>
                    <a:lnTo>
                      <a:pt x="65" y="4"/>
                    </a:lnTo>
                    <a:lnTo>
                      <a:pt x="58" y="2"/>
                    </a:lnTo>
                    <a:lnTo>
                      <a:pt x="50" y="1"/>
                    </a:lnTo>
                    <a:lnTo>
                      <a:pt x="42" y="0"/>
                    </a:lnTo>
                    <a:lnTo>
                      <a:pt x="34" y="1"/>
                    </a:lnTo>
                    <a:lnTo>
                      <a:pt x="25" y="2"/>
                    </a:lnTo>
                    <a:lnTo>
                      <a:pt x="19" y="4"/>
                    </a:lnTo>
                    <a:lnTo>
                      <a:pt x="12" y="6"/>
                    </a:lnTo>
                    <a:lnTo>
                      <a:pt x="7" y="11"/>
                    </a:lnTo>
                    <a:lnTo>
                      <a:pt x="4" y="14"/>
                    </a:lnTo>
                    <a:lnTo>
                      <a:pt x="1" y="18"/>
                    </a:lnTo>
                    <a:lnTo>
                      <a:pt x="0" y="23"/>
                    </a:lnTo>
                    <a:lnTo>
                      <a:pt x="1" y="27"/>
                    </a:lnTo>
                    <a:lnTo>
                      <a:pt x="4" y="31"/>
                    </a:lnTo>
                    <a:lnTo>
                      <a:pt x="7" y="35"/>
                    </a:lnTo>
                    <a:lnTo>
                      <a:pt x="12" y="39"/>
                    </a:lnTo>
                    <a:lnTo>
                      <a:pt x="19" y="42"/>
                    </a:lnTo>
                    <a:lnTo>
                      <a:pt x="25" y="44"/>
                    </a:lnTo>
                    <a:lnTo>
                      <a:pt x="34" y="45"/>
                    </a:lnTo>
                    <a:lnTo>
                      <a:pt x="42" y="46"/>
                    </a:lnTo>
                  </a:path>
                </a:pathLst>
              </a:custGeom>
              <a:solidFill>
                <a:srgbClr val="B6B6B6"/>
              </a:solidFill>
              <a:ln w="12700" cap="rnd" cmpd="sng">
                <a:no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6" name=""/>
              <p:cNvSpPr/>
              <p:nvPr/>
            </p:nvSpPr>
            <p:spPr>
              <a:xfrm rot="60000">
                <a:off x="4943" y="3398"/>
                <a:ext cx="42" cy="379"/>
              </a:xfrm>
              <a:custGeom>
                <a:rect l="l" t="t" r="r" b="b"/>
                <a:pathLst>
                  <a:path w="36" h="521">
                    <a:moveTo>
                      <a:pt x="21" y="0"/>
                    </a:moveTo>
                    <a:lnTo>
                      <a:pt x="19" y="1"/>
                    </a:lnTo>
                    <a:lnTo>
                      <a:pt x="18" y="2"/>
                    </a:lnTo>
                    <a:lnTo>
                      <a:pt x="17" y="2"/>
                    </a:lnTo>
                    <a:lnTo>
                      <a:pt x="16" y="2"/>
                    </a:lnTo>
                    <a:lnTo>
                      <a:pt x="16" y="3"/>
                    </a:lnTo>
                    <a:lnTo>
                      <a:pt x="15" y="10"/>
                    </a:lnTo>
                    <a:lnTo>
                      <a:pt x="14" y="23"/>
                    </a:lnTo>
                    <a:lnTo>
                      <a:pt x="4" y="134"/>
                    </a:lnTo>
                    <a:lnTo>
                      <a:pt x="1" y="289"/>
                    </a:lnTo>
                    <a:lnTo>
                      <a:pt x="0" y="431"/>
                    </a:lnTo>
                    <a:lnTo>
                      <a:pt x="0" y="509"/>
                    </a:lnTo>
                    <a:lnTo>
                      <a:pt x="4" y="509"/>
                    </a:lnTo>
                    <a:lnTo>
                      <a:pt x="9" y="509"/>
                    </a:lnTo>
                    <a:lnTo>
                      <a:pt x="13" y="510"/>
                    </a:lnTo>
                    <a:lnTo>
                      <a:pt x="17" y="511"/>
                    </a:lnTo>
                    <a:lnTo>
                      <a:pt x="21" y="513"/>
                    </a:lnTo>
                    <a:lnTo>
                      <a:pt x="26" y="514"/>
                    </a:lnTo>
                    <a:lnTo>
                      <a:pt x="30" y="517"/>
                    </a:lnTo>
                    <a:lnTo>
                      <a:pt x="35" y="520"/>
                    </a:lnTo>
                    <a:lnTo>
                      <a:pt x="33" y="500"/>
                    </a:lnTo>
                    <a:lnTo>
                      <a:pt x="31" y="476"/>
                    </a:lnTo>
                    <a:lnTo>
                      <a:pt x="28" y="453"/>
                    </a:lnTo>
                    <a:lnTo>
                      <a:pt x="28" y="443"/>
                    </a:lnTo>
                    <a:lnTo>
                      <a:pt x="16" y="429"/>
                    </a:lnTo>
                    <a:lnTo>
                      <a:pt x="13" y="334"/>
                    </a:lnTo>
                    <a:lnTo>
                      <a:pt x="11" y="210"/>
                    </a:lnTo>
                    <a:lnTo>
                      <a:pt x="13" y="89"/>
                    </a:lnTo>
                    <a:lnTo>
                      <a:pt x="21" y="0"/>
                    </a:lnTo>
                  </a:path>
                </a:pathLst>
              </a:custGeom>
              <a:solidFill>
                <a:srgbClr val="B6B6B6"/>
              </a:solidFill>
              <a:ln w="12700" cap="rnd" cmpd="sng">
                <a:no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7" name=""/>
              <p:cNvSpPr/>
              <p:nvPr/>
            </p:nvSpPr>
            <p:spPr>
              <a:xfrm rot="60000">
                <a:off x="4746" y="3813"/>
                <a:ext cx="360" cy="43"/>
              </a:xfrm>
              <a:custGeom>
                <a:rect l="l" t="t" r="r" b="b"/>
                <a:pathLst>
                  <a:path w="307" h="60">
                    <a:moveTo>
                      <a:pt x="154" y="59"/>
                    </a:moveTo>
                    <a:lnTo>
                      <a:pt x="130" y="58"/>
                    </a:lnTo>
                    <a:lnTo>
                      <a:pt x="109" y="56"/>
                    </a:lnTo>
                    <a:lnTo>
                      <a:pt x="89" y="54"/>
                    </a:lnTo>
                    <a:lnTo>
                      <a:pt x="71" y="53"/>
                    </a:lnTo>
                    <a:lnTo>
                      <a:pt x="55" y="51"/>
                    </a:lnTo>
                    <a:lnTo>
                      <a:pt x="41" y="48"/>
                    </a:lnTo>
                    <a:lnTo>
                      <a:pt x="28" y="45"/>
                    </a:lnTo>
                    <a:lnTo>
                      <a:pt x="19" y="43"/>
                    </a:lnTo>
                    <a:lnTo>
                      <a:pt x="11" y="40"/>
                    </a:lnTo>
                    <a:lnTo>
                      <a:pt x="5" y="36"/>
                    </a:lnTo>
                    <a:lnTo>
                      <a:pt x="1" y="34"/>
                    </a:lnTo>
                    <a:lnTo>
                      <a:pt x="0" y="31"/>
                    </a:lnTo>
                    <a:lnTo>
                      <a:pt x="2" y="27"/>
                    </a:lnTo>
                    <a:lnTo>
                      <a:pt x="6" y="25"/>
                    </a:lnTo>
                    <a:lnTo>
                      <a:pt x="13" y="21"/>
                    </a:lnTo>
                    <a:lnTo>
                      <a:pt x="21" y="19"/>
                    </a:lnTo>
                    <a:lnTo>
                      <a:pt x="109" y="0"/>
                    </a:lnTo>
                    <a:lnTo>
                      <a:pt x="105" y="1"/>
                    </a:lnTo>
                    <a:lnTo>
                      <a:pt x="105" y="3"/>
                    </a:lnTo>
                    <a:lnTo>
                      <a:pt x="107" y="5"/>
                    </a:lnTo>
                    <a:lnTo>
                      <a:pt x="113" y="6"/>
                    </a:lnTo>
                    <a:lnTo>
                      <a:pt x="119" y="7"/>
                    </a:lnTo>
                    <a:lnTo>
                      <a:pt x="128" y="8"/>
                    </a:lnTo>
                    <a:lnTo>
                      <a:pt x="140" y="9"/>
                    </a:lnTo>
                    <a:lnTo>
                      <a:pt x="154" y="9"/>
                    </a:lnTo>
                    <a:lnTo>
                      <a:pt x="167" y="9"/>
                    </a:lnTo>
                    <a:lnTo>
                      <a:pt x="179" y="8"/>
                    </a:lnTo>
                    <a:lnTo>
                      <a:pt x="188" y="7"/>
                    </a:lnTo>
                    <a:lnTo>
                      <a:pt x="195" y="6"/>
                    </a:lnTo>
                    <a:lnTo>
                      <a:pt x="200" y="5"/>
                    </a:lnTo>
                    <a:lnTo>
                      <a:pt x="203" y="3"/>
                    </a:lnTo>
                    <a:lnTo>
                      <a:pt x="203" y="1"/>
                    </a:lnTo>
                    <a:lnTo>
                      <a:pt x="199" y="0"/>
                    </a:lnTo>
                    <a:lnTo>
                      <a:pt x="286" y="19"/>
                    </a:lnTo>
                    <a:lnTo>
                      <a:pt x="295" y="21"/>
                    </a:lnTo>
                    <a:lnTo>
                      <a:pt x="301" y="25"/>
                    </a:lnTo>
                    <a:lnTo>
                      <a:pt x="305" y="27"/>
                    </a:lnTo>
                    <a:lnTo>
                      <a:pt x="306" y="31"/>
                    </a:lnTo>
                    <a:lnTo>
                      <a:pt x="305" y="34"/>
                    </a:lnTo>
                    <a:lnTo>
                      <a:pt x="301" y="36"/>
                    </a:lnTo>
                    <a:lnTo>
                      <a:pt x="295" y="40"/>
                    </a:lnTo>
                    <a:lnTo>
                      <a:pt x="287" y="43"/>
                    </a:lnTo>
                    <a:lnTo>
                      <a:pt x="278" y="45"/>
                    </a:lnTo>
                    <a:lnTo>
                      <a:pt x="266" y="48"/>
                    </a:lnTo>
                    <a:lnTo>
                      <a:pt x="252" y="51"/>
                    </a:lnTo>
                    <a:lnTo>
                      <a:pt x="235" y="53"/>
                    </a:lnTo>
                    <a:lnTo>
                      <a:pt x="218" y="54"/>
                    </a:lnTo>
                    <a:lnTo>
                      <a:pt x="198" y="56"/>
                    </a:lnTo>
                    <a:lnTo>
                      <a:pt x="177" y="58"/>
                    </a:lnTo>
                    <a:lnTo>
                      <a:pt x="154" y="59"/>
                    </a:lnTo>
                  </a:path>
                </a:pathLst>
              </a:custGeom>
              <a:solidFill>
                <a:srgbClr val="B6B6B6"/>
              </a:solidFill>
              <a:ln w="12700" cap="rnd" cmpd="sng">
                <a:no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37428" name=""/>
              <p:cNvSpPr/>
              <p:nvPr/>
            </p:nvSpPr>
            <p:spPr>
              <a:xfrm rot="60000">
                <a:off x="4608" y="2832"/>
                <a:ext cx="676" cy="1052"/>
              </a:xfrm>
              <a:custGeom>
                <a:rect l="l" t="t" r="r" b="b"/>
                <a:pathLst>
                  <a:path w="578" h="1448">
                    <a:moveTo>
                      <a:pt x="289" y="1447"/>
                    </a:moveTo>
                    <a:lnTo>
                      <a:pt x="318" y="1447"/>
                    </a:lnTo>
                    <a:lnTo>
                      <a:pt x="345" y="1447"/>
                    </a:lnTo>
                    <a:lnTo>
                      <a:pt x="372" y="1446"/>
                    </a:lnTo>
                    <a:lnTo>
                      <a:pt x="398" y="1445"/>
                    </a:lnTo>
                    <a:lnTo>
                      <a:pt x="421" y="1443"/>
                    </a:lnTo>
                    <a:lnTo>
                      <a:pt x="443" y="1441"/>
                    </a:lnTo>
                    <a:lnTo>
                      <a:pt x="464" y="1439"/>
                    </a:lnTo>
                    <a:lnTo>
                      <a:pt x="484" y="1437"/>
                    </a:lnTo>
                    <a:lnTo>
                      <a:pt x="501" y="1433"/>
                    </a:lnTo>
                    <a:lnTo>
                      <a:pt x="517" y="1431"/>
                    </a:lnTo>
                    <a:lnTo>
                      <a:pt x="530" y="1427"/>
                    </a:lnTo>
                    <a:lnTo>
                      <a:pt x="541" y="1423"/>
                    </a:lnTo>
                    <a:lnTo>
                      <a:pt x="550" y="1420"/>
                    </a:lnTo>
                    <a:lnTo>
                      <a:pt x="557" y="1416"/>
                    </a:lnTo>
                    <a:lnTo>
                      <a:pt x="562" y="1412"/>
                    </a:lnTo>
                    <a:lnTo>
                      <a:pt x="563" y="1408"/>
                    </a:lnTo>
                    <a:lnTo>
                      <a:pt x="562" y="1402"/>
                    </a:lnTo>
                    <a:lnTo>
                      <a:pt x="554" y="1398"/>
                    </a:lnTo>
                    <a:lnTo>
                      <a:pt x="542" y="1393"/>
                    </a:lnTo>
                    <a:lnTo>
                      <a:pt x="526" y="1388"/>
                    </a:lnTo>
                    <a:lnTo>
                      <a:pt x="506" y="1384"/>
                    </a:lnTo>
                    <a:lnTo>
                      <a:pt x="484" y="1380"/>
                    </a:lnTo>
                    <a:lnTo>
                      <a:pt x="459" y="1376"/>
                    </a:lnTo>
                    <a:lnTo>
                      <a:pt x="433" y="1373"/>
                    </a:lnTo>
                    <a:lnTo>
                      <a:pt x="432" y="1373"/>
                    </a:lnTo>
                    <a:lnTo>
                      <a:pt x="335" y="1351"/>
                    </a:lnTo>
                    <a:lnTo>
                      <a:pt x="341" y="1337"/>
                    </a:lnTo>
                    <a:lnTo>
                      <a:pt x="340" y="1326"/>
                    </a:lnTo>
                    <a:lnTo>
                      <a:pt x="335" y="1314"/>
                    </a:lnTo>
                    <a:lnTo>
                      <a:pt x="332" y="1294"/>
                    </a:lnTo>
                    <a:lnTo>
                      <a:pt x="318" y="1144"/>
                    </a:lnTo>
                    <a:lnTo>
                      <a:pt x="312" y="1004"/>
                    </a:lnTo>
                    <a:lnTo>
                      <a:pt x="313" y="881"/>
                    </a:lnTo>
                    <a:lnTo>
                      <a:pt x="322" y="788"/>
                    </a:lnTo>
                    <a:lnTo>
                      <a:pt x="322" y="785"/>
                    </a:lnTo>
                    <a:lnTo>
                      <a:pt x="323" y="784"/>
                    </a:lnTo>
                    <a:lnTo>
                      <a:pt x="324" y="782"/>
                    </a:lnTo>
                    <a:lnTo>
                      <a:pt x="325" y="781"/>
                    </a:lnTo>
                    <a:lnTo>
                      <a:pt x="334" y="777"/>
                    </a:lnTo>
                    <a:lnTo>
                      <a:pt x="340" y="770"/>
                    </a:lnTo>
                    <a:lnTo>
                      <a:pt x="344" y="764"/>
                    </a:lnTo>
                    <a:lnTo>
                      <a:pt x="346" y="757"/>
                    </a:lnTo>
                    <a:lnTo>
                      <a:pt x="345" y="753"/>
                    </a:lnTo>
                    <a:lnTo>
                      <a:pt x="343" y="749"/>
                    </a:lnTo>
                    <a:lnTo>
                      <a:pt x="341" y="745"/>
                    </a:lnTo>
                    <a:lnTo>
                      <a:pt x="338" y="741"/>
                    </a:lnTo>
                    <a:lnTo>
                      <a:pt x="338" y="742"/>
                    </a:lnTo>
                    <a:lnTo>
                      <a:pt x="335" y="738"/>
                    </a:lnTo>
                    <a:lnTo>
                      <a:pt x="335" y="734"/>
                    </a:lnTo>
                    <a:lnTo>
                      <a:pt x="338" y="729"/>
                    </a:lnTo>
                    <a:lnTo>
                      <a:pt x="343" y="725"/>
                    </a:lnTo>
                    <a:lnTo>
                      <a:pt x="349" y="720"/>
                    </a:lnTo>
                    <a:lnTo>
                      <a:pt x="355" y="716"/>
                    </a:lnTo>
                    <a:lnTo>
                      <a:pt x="362" y="713"/>
                    </a:lnTo>
                    <a:lnTo>
                      <a:pt x="368" y="709"/>
                    </a:lnTo>
                    <a:lnTo>
                      <a:pt x="418" y="675"/>
                    </a:lnTo>
                    <a:lnTo>
                      <a:pt x="459" y="637"/>
                    </a:lnTo>
                    <a:lnTo>
                      <a:pt x="493" y="596"/>
                    </a:lnTo>
                    <a:lnTo>
                      <a:pt x="521" y="553"/>
                    </a:lnTo>
                    <a:lnTo>
                      <a:pt x="542" y="507"/>
                    </a:lnTo>
                    <a:lnTo>
                      <a:pt x="558" y="460"/>
                    </a:lnTo>
                    <a:lnTo>
                      <a:pt x="569" y="412"/>
                    </a:lnTo>
                    <a:lnTo>
                      <a:pt x="576" y="363"/>
                    </a:lnTo>
                    <a:lnTo>
                      <a:pt x="577" y="315"/>
                    </a:lnTo>
                    <a:lnTo>
                      <a:pt x="576" y="267"/>
                    </a:lnTo>
                    <a:lnTo>
                      <a:pt x="572" y="219"/>
                    </a:lnTo>
                    <a:lnTo>
                      <a:pt x="566" y="174"/>
                    </a:lnTo>
                    <a:lnTo>
                      <a:pt x="557" y="132"/>
                    </a:lnTo>
                    <a:lnTo>
                      <a:pt x="548" y="91"/>
                    </a:lnTo>
                    <a:lnTo>
                      <a:pt x="537" y="52"/>
                    </a:lnTo>
                    <a:lnTo>
                      <a:pt x="526" y="18"/>
                    </a:lnTo>
                    <a:lnTo>
                      <a:pt x="526" y="16"/>
                    </a:lnTo>
                    <a:lnTo>
                      <a:pt x="522" y="15"/>
                    </a:lnTo>
                    <a:lnTo>
                      <a:pt x="516" y="13"/>
                    </a:lnTo>
                    <a:lnTo>
                      <a:pt x="508" y="11"/>
                    </a:lnTo>
                    <a:lnTo>
                      <a:pt x="498" y="9"/>
                    </a:lnTo>
                    <a:lnTo>
                      <a:pt x="486" y="8"/>
                    </a:lnTo>
                    <a:lnTo>
                      <a:pt x="472" y="7"/>
                    </a:lnTo>
                    <a:lnTo>
                      <a:pt x="457" y="5"/>
                    </a:lnTo>
                    <a:lnTo>
                      <a:pt x="440" y="4"/>
                    </a:lnTo>
                    <a:lnTo>
                      <a:pt x="422" y="3"/>
                    </a:lnTo>
                    <a:lnTo>
                      <a:pt x="402" y="2"/>
                    </a:lnTo>
                    <a:lnTo>
                      <a:pt x="382" y="2"/>
                    </a:lnTo>
                    <a:lnTo>
                      <a:pt x="360" y="1"/>
                    </a:lnTo>
                    <a:lnTo>
                      <a:pt x="337" y="0"/>
                    </a:lnTo>
                    <a:lnTo>
                      <a:pt x="313" y="0"/>
                    </a:lnTo>
                    <a:lnTo>
                      <a:pt x="289" y="0"/>
                    </a:lnTo>
                    <a:lnTo>
                      <a:pt x="264" y="0"/>
                    </a:lnTo>
                    <a:lnTo>
                      <a:pt x="241" y="0"/>
                    </a:lnTo>
                    <a:lnTo>
                      <a:pt x="218" y="1"/>
                    </a:lnTo>
                    <a:lnTo>
                      <a:pt x="197" y="2"/>
                    </a:lnTo>
                    <a:lnTo>
                      <a:pt x="176" y="2"/>
                    </a:lnTo>
                    <a:lnTo>
                      <a:pt x="156" y="3"/>
                    </a:lnTo>
                    <a:lnTo>
                      <a:pt x="138" y="4"/>
                    </a:lnTo>
                    <a:lnTo>
                      <a:pt x="121" y="5"/>
                    </a:lnTo>
                    <a:lnTo>
                      <a:pt x="106" y="7"/>
                    </a:lnTo>
                    <a:lnTo>
                      <a:pt x="92" y="8"/>
                    </a:lnTo>
                    <a:lnTo>
                      <a:pt x="81" y="9"/>
                    </a:lnTo>
                    <a:lnTo>
                      <a:pt x="70" y="11"/>
                    </a:lnTo>
                    <a:lnTo>
                      <a:pt x="62" y="13"/>
                    </a:lnTo>
                    <a:lnTo>
                      <a:pt x="56" y="15"/>
                    </a:lnTo>
                    <a:lnTo>
                      <a:pt x="53" y="16"/>
                    </a:lnTo>
                    <a:lnTo>
                      <a:pt x="52" y="18"/>
                    </a:lnTo>
                    <a:lnTo>
                      <a:pt x="41" y="52"/>
                    </a:lnTo>
                    <a:lnTo>
                      <a:pt x="31" y="91"/>
                    </a:lnTo>
                    <a:lnTo>
                      <a:pt x="20" y="132"/>
                    </a:lnTo>
                    <a:lnTo>
                      <a:pt x="12" y="174"/>
                    </a:lnTo>
                    <a:lnTo>
                      <a:pt x="5" y="219"/>
                    </a:lnTo>
                    <a:lnTo>
                      <a:pt x="2" y="267"/>
                    </a:lnTo>
                    <a:lnTo>
                      <a:pt x="0" y="315"/>
                    </a:lnTo>
                    <a:lnTo>
                      <a:pt x="3" y="363"/>
                    </a:lnTo>
                    <a:lnTo>
                      <a:pt x="9" y="412"/>
                    </a:lnTo>
                    <a:lnTo>
                      <a:pt x="20" y="460"/>
                    </a:lnTo>
                    <a:lnTo>
                      <a:pt x="36" y="507"/>
                    </a:lnTo>
                    <a:lnTo>
                      <a:pt x="57" y="553"/>
                    </a:lnTo>
                    <a:lnTo>
                      <a:pt x="85" y="596"/>
                    </a:lnTo>
                    <a:lnTo>
                      <a:pt x="119" y="637"/>
                    </a:lnTo>
                    <a:lnTo>
                      <a:pt x="161" y="675"/>
                    </a:lnTo>
                    <a:lnTo>
                      <a:pt x="210" y="709"/>
                    </a:lnTo>
                    <a:lnTo>
                      <a:pt x="216" y="713"/>
                    </a:lnTo>
                    <a:lnTo>
                      <a:pt x="223" y="716"/>
                    </a:lnTo>
                    <a:lnTo>
                      <a:pt x="229" y="720"/>
                    </a:lnTo>
                    <a:lnTo>
                      <a:pt x="235" y="725"/>
                    </a:lnTo>
                    <a:lnTo>
                      <a:pt x="240" y="729"/>
                    </a:lnTo>
                    <a:lnTo>
                      <a:pt x="243" y="734"/>
                    </a:lnTo>
                    <a:lnTo>
                      <a:pt x="243" y="738"/>
                    </a:lnTo>
                    <a:lnTo>
                      <a:pt x="240" y="742"/>
                    </a:lnTo>
                    <a:lnTo>
                      <a:pt x="240" y="741"/>
                    </a:lnTo>
                    <a:lnTo>
                      <a:pt x="237" y="745"/>
                    </a:lnTo>
                    <a:lnTo>
                      <a:pt x="234" y="749"/>
                    </a:lnTo>
                    <a:lnTo>
                      <a:pt x="233" y="753"/>
                    </a:lnTo>
                    <a:lnTo>
                      <a:pt x="233" y="757"/>
                    </a:lnTo>
                    <a:lnTo>
                      <a:pt x="234" y="764"/>
                    </a:lnTo>
                    <a:lnTo>
                      <a:pt x="238" y="770"/>
                    </a:lnTo>
                    <a:lnTo>
                      <a:pt x="245" y="777"/>
                    </a:lnTo>
                    <a:lnTo>
                      <a:pt x="253" y="781"/>
                    </a:lnTo>
                    <a:lnTo>
                      <a:pt x="254" y="782"/>
                    </a:lnTo>
                    <a:lnTo>
                      <a:pt x="255" y="784"/>
                    </a:lnTo>
                    <a:lnTo>
                      <a:pt x="256" y="785"/>
                    </a:lnTo>
                    <a:lnTo>
                      <a:pt x="256" y="788"/>
                    </a:lnTo>
                    <a:lnTo>
                      <a:pt x="264" y="881"/>
                    </a:lnTo>
                    <a:lnTo>
                      <a:pt x="266" y="1004"/>
                    </a:lnTo>
                    <a:lnTo>
                      <a:pt x="260" y="1144"/>
                    </a:lnTo>
                    <a:lnTo>
                      <a:pt x="247" y="1294"/>
                    </a:lnTo>
                    <a:lnTo>
                      <a:pt x="243" y="1314"/>
                    </a:lnTo>
                    <a:lnTo>
                      <a:pt x="238" y="1326"/>
                    </a:lnTo>
                    <a:lnTo>
                      <a:pt x="237" y="1337"/>
                    </a:lnTo>
                    <a:lnTo>
                      <a:pt x="242" y="1351"/>
                    </a:lnTo>
                    <a:lnTo>
                      <a:pt x="147" y="1373"/>
                    </a:lnTo>
                    <a:lnTo>
                      <a:pt x="146" y="1373"/>
                    </a:lnTo>
                    <a:lnTo>
                      <a:pt x="119" y="1376"/>
                    </a:lnTo>
                    <a:lnTo>
                      <a:pt x="94" y="1380"/>
                    </a:lnTo>
                    <a:lnTo>
                      <a:pt x="72" y="1384"/>
                    </a:lnTo>
                    <a:lnTo>
                      <a:pt x="52" y="1388"/>
                    </a:lnTo>
                    <a:lnTo>
                      <a:pt x="36" y="1393"/>
                    </a:lnTo>
                    <a:lnTo>
                      <a:pt x="24" y="1398"/>
                    </a:lnTo>
                    <a:lnTo>
                      <a:pt x="17" y="1402"/>
                    </a:lnTo>
                    <a:lnTo>
                      <a:pt x="15" y="1408"/>
                    </a:lnTo>
                    <a:lnTo>
                      <a:pt x="17" y="1412"/>
                    </a:lnTo>
                    <a:lnTo>
                      <a:pt x="21" y="1416"/>
                    </a:lnTo>
                    <a:lnTo>
                      <a:pt x="28" y="1420"/>
                    </a:lnTo>
                    <a:lnTo>
                      <a:pt x="37" y="1423"/>
                    </a:lnTo>
                    <a:lnTo>
                      <a:pt x="48" y="1427"/>
                    </a:lnTo>
                    <a:lnTo>
                      <a:pt x="62" y="1431"/>
                    </a:lnTo>
                    <a:lnTo>
                      <a:pt x="77" y="1433"/>
                    </a:lnTo>
                    <a:lnTo>
                      <a:pt x="95" y="1437"/>
                    </a:lnTo>
                    <a:lnTo>
                      <a:pt x="114" y="1439"/>
                    </a:lnTo>
                    <a:lnTo>
                      <a:pt x="134" y="1441"/>
                    </a:lnTo>
                    <a:lnTo>
                      <a:pt x="157" y="1443"/>
                    </a:lnTo>
                    <a:lnTo>
                      <a:pt x="181" y="1445"/>
                    </a:lnTo>
                    <a:lnTo>
                      <a:pt x="206" y="1446"/>
                    </a:lnTo>
                    <a:lnTo>
                      <a:pt x="233" y="1447"/>
                    </a:lnTo>
                    <a:lnTo>
                      <a:pt x="260" y="1447"/>
                    </a:lnTo>
                    <a:lnTo>
                      <a:pt x="289" y="1447"/>
                    </a:lnTo>
                  </a:path>
                </a:pathLst>
              </a:custGeom>
              <a:noFill/>
              <a:ln w="12700" cap="rnd" cmpd="sng">
                <a:solidFill>
                  <a:srgbClr val="000000"/>
                </a:solid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937429" name=""/>
            <p:cNvGrpSpPr/>
            <p:nvPr/>
          </p:nvGrpSpPr>
          <p:grpSpPr>
            <a:xfrm>
              <a:off x="3312" y="1632"/>
              <a:ext cx="1189" cy="2298"/>
              <a:chOff x="3902" y="308"/>
              <a:chExt cx="1189" cy="2298"/>
            </a:xfrm>
          </p:grpSpPr>
          <p:graphicFrame>
            <p:nvGraphicFramePr>
              <p:cNvPr id="1937430" name=""/>
              <p:cNvGraphicFramePr>
                <a:graphicFrameLocks noChangeAspect="1"/>
              </p:cNvGraphicFramePr>
              <p:nvPr/>
            </p:nvGraphicFramePr>
            <p:xfrm>
              <a:off x="3902" y="308"/>
              <a:ext cx="1189" cy="2298"/>
            </p:xfrm>
            <a:graphic>
              <a:graphicData uri="http://schemas.openxmlformats.org/presentationml/2006/ole">
                <mc:AlternateContent>
                  <mc:Choice xmlns:v="urn:schemas-microsoft-com:vml" Requires="v">
                    <p:oleObj spid="_x0000_s1038" name="ClipArt" r:id="rId4" progId="MS_ClipArt_Gallery.2">
                      <p:embed/>
                    </p:oleObj>
                  </mc:Choice>
                  <mc:Fallback>
                    <p:oleObj name="ClipArt" r:id="rId4" progId="MS_ClipArt_Gallery.2">
                      <p:embed/>
                      <p:pic>
                        <p:nvPicPr>
                          <p:cNvPr id="0" name="OLE substitute image"/>
                          <p:cNvPicPr/>
                          <p:nvPr/>
                        </p:nvPicPr>
                        <p:blipFill>
                          <a:blip r:embed="rId5"/>
                          <a:stretch>
                            <a:fillRect/>
                          </a:stretch>
                        </p:blipFill>
                        <p:spPr>
                          <a:xfrm>
                            <a:off x="3902" y="308"/>
                            <a:ext cx="1189" cy="2298"/>
                          </a:xfrm>
                          <a:prstGeom prst="rect">
                            <a:avLst/>
                          </a:prstGeom>
                          <a:noFill/>
                        </p:spPr>
                      </p:pic>
                    </p:oleObj>
                  </mc:Fallback>
                </mc:AlternateContent>
              </a:graphicData>
            </a:graphic>
          </p:graphicFrame>
          <p:sp>
            <p:nvSpPr>
              <p:cNvPr id="1937431" name=""/>
              <p:cNvSpPr/>
              <p:nvPr/>
            </p:nvSpPr>
            <p:spPr>
              <a:xfrm>
                <a:off x="4224" y="1056"/>
                <a:ext cx="690" cy="927"/>
              </a:xfrm>
              <a:prstGeom prst="ellipse">
                <a:avLst/>
              </a:prstGeom>
              <a:solidFill>
                <a:schemeClr val="accent1"/>
              </a:solidFill>
              <a:ln w="12700">
                <a:solidFill>
                  <a:schemeClr val="tx1"/>
                </a:solidFill>
                <a:miter lim="800000"/>
              </a:ln>
              <a:effectLst>
                <a:outerShdw dist="35921" dir="2700000" algn="ctr">
                  <a:schemeClr val="tx1"/>
                </a:outerShdw>
              </a:effectLst>
            </p:spPr>
            <p:txBody>
              <a:bodyPr wrap="none"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1200" b="1" i="1">
                    <a:solidFill>
                      <a:srgbClr val="00FF00"/>
                    </a:solidFill>
                    <a:effectLst>
                      <a:outerShdw blurRad="38100" dist="38100" dir="2700000" algn="tl">
                        <a:schemeClr val="bg2"/>
                      </a:outerShdw>
                    </a:effectLst>
                  </a:rPr>
                  <a:t>绿色</a:t>
                </a:r>
                <a:endParaRPr kumimoji="1" sz="1200" b="1" i="1">
                  <a:solidFill>
                    <a:srgbClr val="00FF00"/>
                  </a:solidFill>
                  <a:effectLst>
                    <a:outerShdw blurRad="38100" dist="38100" dir="2700000" algn="tl">
                      <a:schemeClr val="bg2"/>
                    </a:outerShdw>
                  </a:effectLst>
                </a:endParaRPr>
              </a:p>
              <a:p>
                <a:pPr lvl="0" algn="ctr" eaLnBrk="0" hangingPunct="0">
                  <a:spcBef>
                    <a:spcPct val="50000"/>
                  </a:spcBef>
                </a:pPr>
                <a:r>
                  <a:rPr kumimoji="1" sz="1200" b="1" i="1">
                    <a:solidFill>
                      <a:srgbClr val="FFFF93"/>
                    </a:solidFill>
                    <a:effectLst>
                      <a:outerShdw blurRad="38100" dist="38100" dir="2700000" algn="tl">
                        <a:schemeClr val="bg2"/>
                      </a:outerShdw>
                    </a:effectLst>
                  </a:rPr>
                  <a:t>健康饮品</a:t>
                </a:r>
                <a:endParaRPr kumimoji="1" sz="1200" b="1" i="1">
                  <a:solidFill>
                    <a:srgbClr val="FFFF93"/>
                  </a:solidFill>
                  <a:effectLst>
                    <a:outerShdw blurRad="38100" dist="38100" dir="2700000" algn="tl">
                      <a:schemeClr val="bg2"/>
                    </a:outerShdw>
                  </a:effectLst>
                </a:endParaRPr>
              </a:p>
            </p:txBody>
          </p:sp>
        </p:grpSp>
      </p:grpSp>
      <p:pic>
        <p:nvPicPr>
          <p:cNvPr id="1937451" name=""/>
          <p:cNvPicPr/>
          <p:nvPr/>
        </p:nvPicPr>
        <p:blipFill>
          <a:blip r:embed="rId6"/>
          <a:stretch>
            <a:fillRect/>
          </a:stretch>
        </p:blipFill>
        <p:spPr>
          <a:xfrm>
            <a:off x="3563938" y="1628775"/>
            <a:ext cx="5184775" cy="4105275"/>
          </a:xfrm>
          <a:prstGeom prst="rect">
            <a:avLst/>
          </a:prstGeom>
          <a:noFill/>
          <a:ln>
            <a:noFill/>
            <a:miter lim="800000"/>
          </a:ln>
        </p:spPr>
      </p:pic>
      <p:sp>
        <p:nvSpPr>
          <p:cNvPr id="1937452" name=""/>
          <p:cNvSpPr/>
          <p:nvPr/>
        </p:nvSpPr>
        <p:spPr>
          <a:xfrm>
            <a:off x="4643438" y="5734050"/>
            <a:ext cx="1008062" cy="574675"/>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Excel</a:t>
            </a:r>
          </a:p>
        </p:txBody>
      </p:sp>
      <p:sp>
        <p:nvSpPr>
          <p:cNvPr id="1937453" name="Date Placeholder 3"/>
          <p:cNvSpPr>
            <a:spLocks noGrp="1"/>
          </p:cNvSpPr>
          <p:nvPr>
            <p:ph type="dt" sz="half" idx="2"/>
          </p:nvPr>
        </p:nvSpPr>
        <p:spPr/>
        <p:txBody>
          <a:bodyPr/>
          <a:lstStyle/>
          <a:p>
            <a:pPr lvl="0" algn="r">
              <a:spcBef>
                <a:spcPct val="20000"/>
              </a:spcBef>
            </a:pPr>
            <a:r>
              <a:rPr sz="1600"/>
              <a:t>yyyy-M-</a:t>
            </a:r>
            <a:endParaRPr sz="1600"/>
          </a:p>
        </p:txBody>
      </p:sp>
      <p:sp>
        <p:nvSpPr>
          <p:cNvPr id="1937454" name="TextBox 1937453"/>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用图表展示数据2011年共74页，您现在浏览的是第7页!</a:t>
            </a:r>
          </a:p>
        </p:txBody>
      </p:sp>
    </p:spTree>
  </p:cSld>
  <p:clrMapOvr>
    <a:masterClrMapping/>
  </p:clrMapOvr>
  <p:transition>
    <p:wipe dir="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4043"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3200">
              <a:solidFill>
                <a:srgbClr val="FE9B03"/>
              </a:solidFill>
            </a:endParaRPr>
          </a:p>
        </p:txBody>
      </p:sp>
      <p:sp>
        <p:nvSpPr>
          <p:cNvPr id="2134018" name=""/>
          <p:cNvSpPr/>
          <p:nvPr>
            <p:ph type="title"/>
          </p:nvPr>
        </p:nvSpPr>
        <p:spPr>
          <a:xfrm>
            <a:off x="1979612" y="188912"/>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生成频数分布表</a:t>
            </a:r>
            <a:br>
              <a:rPr>
                <a:solidFill>
                  <a:schemeClr val="tx1"/>
                </a:solidFill>
              </a:rPr>
            </a:br>
            <a:r>
              <a:rPr sz="3200">
                <a:solidFill>
                  <a:srgbClr val="FE9B03"/>
                </a:solidFill>
              </a:rPr>
              <a:t>(列联表—Excel)</a:t>
            </a:r>
            <a:endParaRPr sz="3200">
              <a:solidFill>
                <a:srgbClr val="FE9B03"/>
              </a:solidFill>
            </a:endParaRPr>
          </a:p>
        </p:txBody>
      </p:sp>
      <p:sp>
        <p:nvSpPr>
          <p:cNvPr id="2134019" name=""/>
          <p:cNvSpPr/>
          <p:nvPr/>
        </p:nvSpPr>
        <p:spPr>
          <a:xfrm>
            <a:off x="4949825" y="2060575"/>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4020" name=""/>
          <p:cNvSpPr/>
          <p:nvPr/>
        </p:nvSpPr>
        <p:spPr>
          <a:xfrm>
            <a:off x="4937125" y="2060575"/>
            <a:ext cx="12700"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4025" name=""/>
          <p:cNvSpPr/>
          <p:nvPr/>
        </p:nvSpPr>
        <p:spPr>
          <a:xfrm>
            <a:off x="1619250" y="1628775"/>
            <a:ext cx="6481762" cy="488950"/>
          </a:xfrm>
          <a:prstGeom prst="rect">
            <a:avLst/>
          </a:prstGeom>
          <a:noFill/>
          <a:ln w="12700">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600" b="1">
                <a:solidFill>
                  <a:schemeClr val="bg1"/>
                </a:solidFill>
                <a:effectLst>
                  <a:outerShdw blurRad="38100" dist="38100" dir="2700000" algn="tl">
                    <a:schemeClr val="bg2"/>
                  </a:outerShdw>
                </a:effectLst>
              </a:rPr>
              <a:t>不同类型饮料和不同性别顾客的频数分布</a:t>
            </a:r>
            <a:r>
              <a:rPr kumimoji="1" sz="2600">
                <a:solidFill>
                  <a:schemeClr val="bg1"/>
                </a:solidFill>
                <a:effectLst>
                  <a:outerShdw blurRad="38100" dist="38100" dir="2700000" algn="tl">
                    <a:schemeClr val="bg2"/>
                  </a:outerShdw>
                </a:effectLst>
              </a:rPr>
              <a:t> </a:t>
            </a:r>
            <a:endParaRPr kumimoji="1" sz="2600">
              <a:solidFill>
                <a:schemeClr val="bg1"/>
              </a:solidFill>
              <a:effectLst>
                <a:outerShdw blurRad="38100" dist="38100" dir="2700000" algn="tl">
                  <a:schemeClr val="bg2"/>
                </a:outerShdw>
              </a:effectLst>
            </a:endParaRPr>
          </a:p>
        </p:txBody>
      </p:sp>
      <p:grpSp>
        <p:nvGrpSpPr>
          <p:cNvPr id="2134037" name=""/>
          <p:cNvGrpSpPr/>
          <p:nvPr/>
        </p:nvGrpSpPr>
        <p:grpSpPr>
          <a:xfrm>
            <a:off x="8243888" y="5229225"/>
            <a:ext cx="608012" cy="1103312"/>
            <a:chOff x="3902" y="308"/>
            <a:chExt cx="1189" cy="2298"/>
          </a:xfrm>
        </p:grpSpPr>
        <p:graphicFrame>
          <p:nvGraphicFramePr>
            <p:cNvPr id="2134038" name=""/>
            <p:cNvGraphicFramePr>
              <a:graphicFrameLocks noChangeAspect="1"/>
            </p:cNvGraphicFramePr>
            <p:nvPr/>
          </p:nvGraphicFramePr>
          <p:xfrm>
            <a:off x="3902" y="308"/>
            <a:ext cx="1189" cy="2298"/>
          </p:xfrm>
          <a:graphic>
            <a:graphicData uri="http://schemas.openxmlformats.org/presentationml/2006/ole">
              <mc:AlternateContent>
                <mc:Choice xmlns:v="urn:schemas-microsoft-com:vml" Requires="v">
                  <p:oleObj spid="_x0000_s1039" name="ClipArt" r:id="rId3" progId="MS_ClipArt_Gallery.2">
                    <p:embed/>
                  </p:oleObj>
                </mc:Choice>
                <mc:Fallback>
                  <p:oleObj name="ClipArt" r:id="rId3" progId="MS_ClipArt_Gallery.2">
                    <p:embed/>
                    <p:pic>
                      <p:nvPicPr>
                        <p:cNvPr id="0" name="OLE substitute image"/>
                        <p:cNvPicPr/>
                        <p:nvPr/>
                      </p:nvPicPr>
                      <p:blipFill>
                        <a:blip r:embed="rId4"/>
                        <a:stretch>
                          <a:fillRect/>
                        </a:stretch>
                      </p:blipFill>
                      <p:spPr>
                        <a:xfrm>
                          <a:off x="3902" y="308"/>
                          <a:ext cx="1189" cy="2298"/>
                        </a:xfrm>
                        <a:prstGeom prst="rect">
                          <a:avLst/>
                        </a:prstGeom>
                        <a:noFill/>
                      </p:spPr>
                    </p:pic>
                  </p:oleObj>
                </mc:Fallback>
              </mc:AlternateContent>
            </a:graphicData>
          </a:graphic>
        </p:graphicFrame>
        <p:sp>
          <p:nvSpPr>
            <p:cNvPr id="2134039" name=""/>
            <p:cNvSpPr/>
            <p:nvPr/>
          </p:nvSpPr>
          <p:spPr>
            <a:xfrm>
              <a:off x="4224" y="1056"/>
              <a:ext cx="690" cy="927"/>
            </a:xfrm>
            <a:prstGeom prst="ellipse">
              <a:avLst/>
            </a:prstGeom>
            <a:solidFill>
              <a:schemeClr val="accent1"/>
            </a:solidFill>
            <a:ln w="12700">
              <a:solidFill>
                <a:schemeClr val="tx1"/>
              </a:solidFill>
              <a:miter lim="800000"/>
            </a:ln>
            <a:effectLst>
              <a:outerShdw dist="35921" dir="2700000" algn="ctr">
                <a:schemeClr val="tx1"/>
              </a:outerShdw>
            </a:effectLst>
          </p:spPr>
          <p:txBody>
            <a:bodyPr wrap="none"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1200" b="1" i="1">
                  <a:solidFill>
                    <a:srgbClr val="00FF00"/>
                  </a:solidFill>
                  <a:effectLst>
                    <a:outerShdw blurRad="38100" dist="38100" dir="2700000" algn="tl">
                      <a:schemeClr val="bg2"/>
                    </a:outerShdw>
                  </a:effectLst>
                </a:rPr>
                <a:t>绿色</a:t>
              </a:r>
              <a:endParaRPr kumimoji="1" sz="1200" b="1" i="1">
                <a:solidFill>
                  <a:srgbClr val="00FF00"/>
                </a:solidFill>
                <a:effectLst>
                  <a:outerShdw blurRad="38100" dist="38100" dir="2700000" algn="tl">
                    <a:schemeClr val="bg2"/>
                  </a:outerShdw>
                </a:effectLst>
              </a:endParaRPr>
            </a:p>
            <a:p>
              <a:pPr lvl="0" algn="ctr" eaLnBrk="0" hangingPunct="0">
                <a:spcBef>
                  <a:spcPct val="50000"/>
                </a:spcBef>
              </a:pPr>
              <a:r>
                <a:rPr kumimoji="1" sz="1200" b="1" i="1">
                  <a:solidFill>
                    <a:srgbClr val="FFFF93"/>
                  </a:solidFill>
                  <a:effectLst>
                    <a:outerShdw blurRad="38100" dist="38100" dir="2700000" algn="tl">
                      <a:schemeClr val="bg2"/>
                    </a:outerShdw>
                  </a:effectLst>
                </a:rPr>
                <a:t>健康饮品</a:t>
              </a:r>
              <a:endParaRPr kumimoji="1" sz="1200" b="1" i="1">
                <a:solidFill>
                  <a:srgbClr val="FFFF93"/>
                </a:solidFill>
                <a:effectLst>
                  <a:outerShdw blurRad="38100" dist="38100" dir="2700000" algn="tl">
                    <a:schemeClr val="bg2"/>
                  </a:outerShdw>
                </a:effectLst>
              </a:endParaRPr>
            </a:p>
          </p:txBody>
        </p:sp>
      </p:grpSp>
      <p:pic>
        <p:nvPicPr>
          <p:cNvPr id="2134044" name=""/>
          <p:cNvPicPr/>
          <p:nvPr/>
        </p:nvPicPr>
        <p:blipFill>
          <a:blip r:embed="rId5"/>
          <a:stretch>
            <a:fillRect/>
          </a:stretch>
        </p:blipFill>
        <p:spPr>
          <a:xfrm>
            <a:off x="1116012" y="2133600"/>
            <a:ext cx="7127875" cy="2232025"/>
          </a:xfrm>
          <a:prstGeom prst="rect">
            <a:avLst/>
          </a:prstGeom>
          <a:noFill/>
          <a:ln>
            <a:noFill/>
            <a:miter lim="800000"/>
          </a:ln>
        </p:spPr>
      </p:pic>
      <p:pic>
        <p:nvPicPr>
          <p:cNvPr id="2134045" name=""/>
          <p:cNvPicPr/>
          <p:nvPr/>
        </p:nvPicPr>
        <p:blipFill>
          <a:blip r:embed="rId6"/>
          <a:stretch>
            <a:fillRect/>
          </a:stretch>
        </p:blipFill>
        <p:spPr>
          <a:xfrm>
            <a:off x="1116012" y="4437062"/>
            <a:ext cx="7129462" cy="2087562"/>
          </a:xfrm>
          <a:prstGeom prst="rect">
            <a:avLst/>
          </a:prstGeom>
          <a:noFill/>
          <a:ln>
            <a:miter lim="800000"/>
          </a:ln>
        </p:spPr>
      </p:pic>
      <p:sp>
        <p:nvSpPr>
          <p:cNvPr id="2134046" name="Date Placeholder 3"/>
          <p:cNvSpPr>
            <a:spLocks noGrp="1"/>
          </p:cNvSpPr>
          <p:nvPr>
            <p:ph type="dt" sz="half" idx="2"/>
          </p:nvPr>
        </p:nvSpPr>
        <p:spPr/>
        <p:txBody>
          <a:bodyPr/>
          <a:lstStyle/>
          <a:p>
            <a:pPr lvl="0" algn="r">
              <a:spcBef>
                <a:spcPct val="20000"/>
              </a:spcBef>
            </a:pPr>
            <a:r>
              <a:rPr sz="1600"/>
              <a:t>yyyy-M-</a:t>
            </a:r>
            <a:endParaRPr sz="1600"/>
          </a:p>
        </p:txBody>
      </p:sp>
      <p:sp>
        <p:nvSpPr>
          <p:cNvPr id="2134047" name="TextBox 2134046"/>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用图表展示数据2011年共74页，您现在浏览的是第8页!</a:t>
            </a:r>
          </a:p>
        </p:txBody>
      </p:sp>
    </p:spTree>
  </p:cSld>
  <p:clrMapOvr>
    <a:masterClrMapping/>
  </p:clrMapOvr>
  <p:transition>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3650"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3200">
              <a:solidFill>
                <a:srgbClr val="FE9B03"/>
              </a:solidFill>
            </a:endParaRPr>
          </a:p>
        </p:txBody>
      </p:sp>
      <p:sp>
        <p:nvSpPr>
          <p:cNvPr id="2203651" name=""/>
          <p:cNvSpPr/>
          <p:nvPr>
            <p:ph type="title"/>
          </p:nvPr>
        </p:nvSpPr>
        <p:spPr>
          <a:xfrm>
            <a:off x="1979612" y="188912"/>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生成频数分布表</a:t>
            </a:r>
            <a:br>
              <a:rPr>
                <a:solidFill>
                  <a:schemeClr val="tx1"/>
                </a:solidFill>
              </a:rPr>
            </a:br>
            <a:r>
              <a:rPr sz="3200">
                <a:solidFill>
                  <a:srgbClr val="FE9B03"/>
                </a:solidFill>
              </a:rPr>
              <a:t>(定性数据—SPSS)</a:t>
            </a:r>
            <a:endParaRPr sz="3200">
              <a:solidFill>
                <a:srgbClr val="FE9B03"/>
              </a:solidFill>
            </a:endParaRPr>
          </a:p>
        </p:txBody>
      </p:sp>
      <p:sp>
        <p:nvSpPr>
          <p:cNvPr id="2203652" name=""/>
          <p:cNvSpPr/>
          <p:nvPr/>
        </p:nvSpPr>
        <p:spPr>
          <a:xfrm>
            <a:off x="4949825" y="2060575"/>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3653" name=""/>
          <p:cNvSpPr/>
          <p:nvPr/>
        </p:nvSpPr>
        <p:spPr>
          <a:xfrm>
            <a:off x="4937125" y="2060575"/>
            <a:ext cx="12700"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203654" name=""/>
          <p:cNvSpPr/>
          <p:nvPr/>
        </p:nvSpPr>
        <p:spPr>
          <a:xfrm>
            <a:off x="2339975" y="1628775"/>
            <a:ext cx="4321175" cy="488950"/>
          </a:xfrm>
          <a:prstGeom prst="rect">
            <a:avLst/>
          </a:prstGeom>
          <a:noFill/>
          <a:ln w="12700">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600" b="1">
                <a:solidFill>
                  <a:schemeClr val="bg1"/>
                </a:solidFill>
                <a:effectLst>
                  <a:outerShdw blurRad="38100" dist="38100" dir="2700000" algn="tl">
                    <a:schemeClr val="bg2"/>
                  </a:outerShdw>
                </a:effectLst>
              </a:rPr>
              <a:t>不同类型饮料的频数分布</a:t>
            </a:r>
            <a:r>
              <a:rPr kumimoji="1" sz="2600">
                <a:solidFill>
                  <a:schemeClr val="bg1"/>
                </a:solidFill>
                <a:effectLst>
                  <a:outerShdw blurRad="38100" dist="38100" dir="2700000" algn="tl">
                    <a:schemeClr val="bg2"/>
                  </a:outerShdw>
                </a:effectLst>
              </a:rPr>
              <a:t> </a:t>
            </a:r>
            <a:endParaRPr kumimoji="1" sz="2600">
              <a:solidFill>
                <a:schemeClr val="bg1"/>
              </a:solidFill>
              <a:effectLst>
                <a:outerShdw blurRad="38100" dist="38100" dir="2700000" algn="tl">
                  <a:schemeClr val="bg2"/>
                </a:outerShdw>
              </a:effectLst>
            </a:endParaRPr>
          </a:p>
        </p:txBody>
      </p:sp>
      <p:pic>
        <p:nvPicPr>
          <p:cNvPr id="2203655" name=""/>
          <p:cNvPicPr/>
          <p:nvPr/>
        </p:nvPicPr>
        <p:blipFill>
          <a:blip r:embed="rId3"/>
          <a:stretch>
            <a:fillRect/>
          </a:stretch>
        </p:blipFill>
        <p:spPr>
          <a:xfrm>
            <a:off x="611188" y="2132012"/>
            <a:ext cx="8353425" cy="2305050"/>
          </a:xfrm>
          <a:prstGeom prst="rect">
            <a:avLst/>
          </a:prstGeom>
          <a:noFill/>
          <a:ln>
            <a:noFill/>
            <a:miter lim="800000"/>
          </a:ln>
          <a:effectLst/>
        </p:spPr>
      </p:pic>
      <p:pic>
        <p:nvPicPr>
          <p:cNvPr id="2203656" name=""/>
          <p:cNvPicPr/>
          <p:nvPr/>
        </p:nvPicPr>
        <p:blipFill>
          <a:blip r:embed="rId4"/>
          <a:stretch>
            <a:fillRect/>
          </a:stretch>
        </p:blipFill>
        <p:spPr>
          <a:xfrm>
            <a:off x="611188" y="4365625"/>
            <a:ext cx="8353425" cy="2376488"/>
          </a:xfrm>
          <a:prstGeom prst="rect">
            <a:avLst/>
          </a:prstGeom>
          <a:noFill/>
          <a:ln>
            <a:miter lim="800000"/>
          </a:ln>
        </p:spPr>
      </p:pic>
      <p:sp>
        <p:nvSpPr>
          <p:cNvPr id="2203657" name=""/>
          <p:cNvSpPr/>
          <p:nvPr/>
        </p:nvSpPr>
        <p:spPr>
          <a:xfrm>
            <a:off x="179388" y="1700212"/>
            <a:ext cx="792162" cy="1477962"/>
          </a:xfrm>
          <a:prstGeom prst="rect">
            <a:avLst/>
          </a:prstGeom>
          <a:noFill/>
          <a:ln w="12700">
            <a:solidFill>
              <a:srgbClr val="FF000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b="1">
                <a:solidFill>
                  <a:srgbClr val="FE9B03"/>
                </a:solidFill>
                <a:effectLst>
                  <a:outerShdw blurRad="38100" dist="38100" dir="2700000" algn="tl">
                    <a:schemeClr val="bg2"/>
                  </a:outerShdw>
                </a:effectLst>
              </a:rPr>
              <a:t>升序排列 (汉字拼音字母)</a:t>
            </a:r>
            <a:r>
              <a:rPr kumimoji="1">
                <a:solidFill>
                  <a:srgbClr val="FE9B03"/>
                </a:solidFill>
                <a:effectLst>
                  <a:outerShdw blurRad="38100" dist="38100" dir="2700000" algn="tl">
                    <a:schemeClr val="bg2"/>
                  </a:outerShdw>
                </a:effectLst>
              </a:rPr>
              <a:t> </a:t>
            </a:r>
            <a:endParaRPr kumimoji="1">
              <a:solidFill>
                <a:srgbClr val="FE9B03"/>
              </a:solidFill>
              <a:effectLst>
                <a:outerShdw blurRad="38100" dist="38100" dir="2700000" algn="tl">
                  <a:schemeClr val="bg2"/>
                </a:outerShdw>
              </a:effectLst>
            </a:endParaRPr>
          </a:p>
        </p:txBody>
      </p:sp>
      <p:cxnSp>
        <p:nvCxnSpPr>
          <p:cNvPr id="2203658" name=""/>
          <p:cNvCxnSpPr/>
          <p:nvPr/>
        </p:nvCxnSpPr>
        <p:spPr>
          <a:xfrm>
            <a:off x="971550" y="2492375"/>
            <a:ext cx="647700" cy="720725"/>
          </a:xfrm>
          <a:prstGeom prst="line">
            <a:avLst/>
          </a:prstGeom>
          <a:noFill/>
          <a:ln w="19050">
            <a:solidFill>
              <a:srgbClr val="FF0000"/>
            </a:solidFill>
            <a:miter lim="800000"/>
            <a:tailEnd type="triangle"/>
          </a:ln>
          <a:effectLst>
            <a:outerShdw dist="17961" dir="2700000" algn="ctr">
              <a:schemeClr val="tx1"/>
            </a:outerShdw>
          </a:effectLst>
        </p:spPr>
      </p:cxnSp>
      <p:sp>
        <p:nvSpPr>
          <p:cNvPr id="2203659" name="Date Placeholder 3"/>
          <p:cNvSpPr>
            <a:spLocks noGrp="1"/>
          </p:cNvSpPr>
          <p:nvPr>
            <p:ph type="dt" sz="half" idx="2"/>
          </p:nvPr>
        </p:nvSpPr>
        <p:spPr/>
        <p:txBody>
          <a:bodyPr/>
          <a:lstStyle/>
          <a:p>
            <a:pPr lvl="0" algn="r">
              <a:spcBef>
                <a:spcPct val="20000"/>
              </a:spcBef>
            </a:pPr>
            <a:r>
              <a:rPr sz="1600"/>
              <a:t>yyyy-M-</a:t>
            </a:r>
            <a:endParaRPr sz="1600"/>
          </a:p>
        </p:txBody>
      </p:sp>
      <p:sp>
        <p:nvSpPr>
          <p:cNvPr id="2203660" name="TextBox 2203659"/>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用图表展示数据2011年共74页，您现在浏览的是第9页!</a:t>
            </a:r>
          </a:p>
        </p:txBody>
      </p:sp>
    </p:spTree>
  </p:cSld>
  <p:clrMapOvr>
    <a:masterClrMapping/>
  </p:clrMapOvr>
  <p:transition>
    <p:wipe dir="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9554"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3200">
              <a:solidFill>
                <a:srgbClr val="FE9B03"/>
              </a:solidFill>
            </a:endParaRPr>
          </a:p>
        </p:txBody>
      </p:sp>
      <p:sp>
        <p:nvSpPr>
          <p:cNvPr id="2199555" name=""/>
          <p:cNvSpPr/>
          <p:nvPr>
            <p:ph type="title"/>
          </p:nvPr>
        </p:nvSpPr>
        <p:spPr>
          <a:xfrm>
            <a:off x="1979612" y="188912"/>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列联表的描述性分析</a:t>
            </a:r>
            <a:br>
              <a:rPr>
                <a:solidFill>
                  <a:schemeClr val="tx1"/>
                </a:solidFill>
              </a:rPr>
            </a:br>
            <a:r>
              <a:rPr sz="3200">
                <a:solidFill>
                  <a:srgbClr val="FE9B03"/>
                </a:solidFill>
              </a:rPr>
              <a:t>(例题分析—SPSS)</a:t>
            </a:r>
            <a:endParaRPr sz="3200">
              <a:solidFill>
                <a:srgbClr val="FE9B03"/>
              </a:solidFill>
            </a:endParaRPr>
          </a:p>
        </p:txBody>
      </p:sp>
      <p:sp>
        <p:nvSpPr>
          <p:cNvPr id="2199556" name=""/>
          <p:cNvSpPr/>
          <p:nvPr/>
        </p:nvSpPr>
        <p:spPr>
          <a:xfrm>
            <a:off x="4949825" y="2060575"/>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99557" name=""/>
          <p:cNvSpPr/>
          <p:nvPr/>
        </p:nvSpPr>
        <p:spPr>
          <a:xfrm>
            <a:off x="4937125" y="2060575"/>
            <a:ext cx="12700"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99558" name=""/>
          <p:cNvSpPr/>
          <p:nvPr/>
        </p:nvSpPr>
        <p:spPr>
          <a:xfrm>
            <a:off x="395288" y="1844675"/>
            <a:ext cx="503238" cy="3013075"/>
          </a:xfrm>
          <a:prstGeom prst="rect">
            <a:avLst/>
          </a:prstGeom>
          <a:noFill/>
          <a:ln w="12700">
            <a:no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400" b="1">
                <a:solidFill>
                  <a:schemeClr val="bg1"/>
                </a:solidFill>
                <a:effectLst>
                  <a:outerShdw blurRad="38100" dist="38100" dir="2700000" algn="tl">
                    <a:schemeClr val="bg2"/>
                  </a:outerShdw>
                </a:effectLst>
              </a:rPr>
              <a:t>列联表的统计描述</a:t>
            </a:r>
            <a:r>
              <a:rPr kumimoji="1" sz="2400">
                <a:solidFill>
                  <a:schemeClr val="bg1"/>
                </a:solidFill>
                <a:effectLst>
                  <a:outerShdw blurRad="38100" dist="38100" dir="2700000" algn="tl">
                    <a:schemeClr val="bg2"/>
                  </a:outerShdw>
                </a:effectLst>
              </a:rPr>
              <a:t> </a:t>
            </a:r>
            <a:endParaRPr kumimoji="1" sz="2400">
              <a:solidFill>
                <a:schemeClr val="bg1"/>
              </a:solidFill>
              <a:effectLst>
                <a:outerShdw blurRad="38100" dist="38100" dir="2700000" algn="tl">
                  <a:schemeClr val="bg2"/>
                </a:outerShdw>
              </a:effectLst>
            </a:endParaRPr>
          </a:p>
        </p:txBody>
      </p:sp>
      <p:pic>
        <p:nvPicPr>
          <p:cNvPr id="2199567" name=""/>
          <p:cNvPicPr/>
          <p:nvPr/>
        </p:nvPicPr>
        <p:blipFill>
          <a:blip r:embed="rId3"/>
          <a:stretch>
            <a:fillRect/>
          </a:stretch>
        </p:blipFill>
        <p:spPr>
          <a:xfrm>
            <a:off x="900112" y="1628775"/>
            <a:ext cx="7200900" cy="5229225"/>
          </a:xfrm>
          <a:prstGeom prst="rect">
            <a:avLst/>
          </a:prstGeom>
          <a:noFill/>
          <a:ln>
            <a:noFill/>
            <a:miter lim="800000"/>
          </a:ln>
          <a:effectLst/>
        </p:spPr>
      </p:pic>
      <p:sp>
        <p:nvSpPr>
          <p:cNvPr id="2199568" name=""/>
          <p:cNvSpPr/>
          <p:nvPr/>
        </p:nvSpPr>
        <p:spPr>
          <a:xfrm>
            <a:off x="8243888" y="2565400"/>
            <a:ext cx="503238" cy="1565275"/>
          </a:xfrm>
          <a:prstGeom prst="rect">
            <a:avLst/>
          </a:prstGeom>
          <a:noFill/>
          <a:ln w="12700">
            <a:solidFill>
              <a:srgbClr val="FF000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400" b="1">
                <a:solidFill>
                  <a:srgbClr val="FE9B03"/>
                </a:solidFill>
                <a:effectLst>
                  <a:outerShdw blurRad="38100" dist="38100" dir="2700000" algn="tl">
                    <a:schemeClr val="bg2"/>
                  </a:outerShdw>
                </a:effectLst>
              </a:rPr>
              <a:t>行百分比</a:t>
            </a:r>
            <a:r>
              <a:rPr kumimoji="1" sz="2400">
                <a:solidFill>
                  <a:srgbClr val="FE9B03"/>
                </a:solidFill>
                <a:effectLst>
                  <a:outerShdw blurRad="38100" dist="38100" dir="2700000" algn="tl">
                    <a:schemeClr val="bg2"/>
                  </a:outerShdw>
                </a:effectLst>
              </a:rPr>
              <a:t> </a:t>
            </a:r>
            <a:endParaRPr kumimoji="1" sz="2400">
              <a:solidFill>
                <a:srgbClr val="FE9B03"/>
              </a:solidFill>
              <a:effectLst>
                <a:outerShdw blurRad="38100" dist="38100" dir="2700000" algn="tl">
                  <a:schemeClr val="bg2"/>
                </a:outerShdw>
              </a:effectLst>
            </a:endParaRPr>
          </a:p>
        </p:txBody>
      </p:sp>
      <p:cxnSp>
        <p:nvCxnSpPr>
          <p:cNvPr id="2199569" name=""/>
          <p:cNvCxnSpPr/>
          <p:nvPr/>
        </p:nvCxnSpPr>
        <p:spPr>
          <a:xfrm flipH="1" flipV="1">
            <a:off x="4211638" y="2565400"/>
            <a:ext cx="4032250" cy="503238"/>
          </a:xfrm>
          <a:prstGeom prst="line">
            <a:avLst/>
          </a:prstGeom>
          <a:noFill/>
          <a:ln>
            <a:solidFill>
              <a:srgbClr val="FE9B03"/>
            </a:solidFill>
            <a:miter lim="800000"/>
            <a:tailEnd type="triangle"/>
          </a:ln>
          <a:effectLst>
            <a:outerShdw dist="17961" dir="2700000" algn="ctr">
              <a:schemeClr val="tx1"/>
            </a:outerShdw>
          </a:effectLst>
        </p:spPr>
      </p:cxnSp>
      <p:sp>
        <p:nvSpPr>
          <p:cNvPr id="2199570" name=""/>
          <p:cNvSpPr/>
          <p:nvPr/>
        </p:nvSpPr>
        <p:spPr>
          <a:xfrm>
            <a:off x="8243888" y="4292600"/>
            <a:ext cx="503238" cy="1565275"/>
          </a:xfrm>
          <a:prstGeom prst="rect">
            <a:avLst/>
          </a:prstGeom>
          <a:noFill/>
          <a:ln w="12700">
            <a:solidFill>
              <a:srgbClr val="FF000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400" b="1">
                <a:solidFill>
                  <a:srgbClr val="FE9B03"/>
                </a:solidFill>
                <a:effectLst>
                  <a:outerShdw blurRad="38100" dist="38100" dir="2700000" algn="tl">
                    <a:schemeClr val="bg2"/>
                  </a:outerShdw>
                </a:effectLst>
              </a:rPr>
              <a:t>列百分比</a:t>
            </a:r>
            <a:r>
              <a:rPr kumimoji="1" sz="2400">
                <a:solidFill>
                  <a:srgbClr val="FE9B03"/>
                </a:solidFill>
                <a:effectLst>
                  <a:outerShdw blurRad="38100" dist="38100" dir="2700000" algn="tl">
                    <a:schemeClr val="bg2"/>
                  </a:outerShdw>
                </a:effectLst>
              </a:rPr>
              <a:t> </a:t>
            </a:r>
            <a:endParaRPr kumimoji="1" sz="2400">
              <a:solidFill>
                <a:srgbClr val="FE9B03"/>
              </a:solidFill>
              <a:effectLst>
                <a:outerShdw blurRad="38100" dist="38100" dir="2700000" algn="tl">
                  <a:schemeClr val="bg2"/>
                </a:outerShdw>
              </a:effectLst>
            </a:endParaRPr>
          </a:p>
        </p:txBody>
      </p:sp>
      <p:cxnSp>
        <p:nvCxnSpPr>
          <p:cNvPr id="2199571" name=""/>
          <p:cNvCxnSpPr/>
          <p:nvPr/>
        </p:nvCxnSpPr>
        <p:spPr>
          <a:xfrm flipH="1" flipV="1">
            <a:off x="4211638" y="2708275"/>
            <a:ext cx="4032250" cy="1944688"/>
          </a:xfrm>
          <a:prstGeom prst="line">
            <a:avLst/>
          </a:prstGeom>
          <a:noFill/>
          <a:ln>
            <a:solidFill>
              <a:srgbClr val="FE9B03"/>
            </a:solidFill>
            <a:miter lim="800000"/>
            <a:tailEnd type="triangle"/>
          </a:ln>
          <a:effectLst>
            <a:outerShdw dist="17961" dir="2700000" algn="ctr">
              <a:schemeClr val="tx1"/>
            </a:outerShdw>
          </a:effectLst>
        </p:spPr>
      </p:cxnSp>
      <p:sp>
        <p:nvSpPr>
          <p:cNvPr id="2199572" name=""/>
          <p:cNvSpPr/>
          <p:nvPr/>
        </p:nvSpPr>
        <p:spPr>
          <a:xfrm>
            <a:off x="3059112" y="2476500"/>
            <a:ext cx="1296988" cy="349250"/>
          </a:xfrm>
          <a:prstGeom prst="rect">
            <a:avLst/>
          </a:prstGeom>
          <a:noFill/>
          <a:ln w="12700">
            <a:solidFill>
              <a:srgbClr val="FF000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endParaRPr kumimoji="1" sz="1600">
              <a:solidFill>
                <a:srgbClr val="FE9B03"/>
              </a:solidFill>
              <a:effectLst>
                <a:outerShdw blurRad="38100" dist="38100" dir="2700000" algn="tl">
                  <a:schemeClr val="bg2"/>
                </a:outerShdw>
              </a:effectLst>
            </a:endParaRPr>
          </a:p>
        </p:txBody>
      </p:sp>
      <p:sp>
        <p:nvSpPr>
          <p:cNvPr id="2199573" name="Date Placeholder 3"/>
          <p:cNvSpPr>
            <a:spLocks noGrp="1"/>
          </p:cNvSpPr>
          <p:nvPr>
            <p:ph type="dt" sz="half" idx="2"/>
          </p:nvPr>
        </p:nvSpPr>
        <p:spPr/>
        <p:txBody>
          <a:bodyPr/>
          <a:lstStyle/>
          <a:p>
            <a:pPr lvl="0" algn="r">
              <a:spcBef>
                <a:spcPct val="20000"/>
              </a:spcBef>
            </a:pPr>
            <a:r>
              <a:rPr sz="1600"/>
              <a:t>yyyy-M-</a:t>
            </a:r>
            <a:endParaRPr sz="1600"/>
          </a:p>
        </p:txBody>
      </p:sp>
      <p:sp>
        <p:nvSpPr>
          <p:cNvPr id="2199574" name="TextBox 2199573"/>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用图表展示数据2011年共74页，您现在浏览的是第10页!</a:t>
            </a:r>
          </a:p>
        </p:txBody>
      </p:sp>
    </p:spTree>
  </p:cSld>
  <p:clrMapOvr>
    <a:masterClrMapping/>
  </p:clrMapOvr>
  <p:transition>
    <p:wipe dir="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gradFill rotWithShape="0">
          <a:gsLst>
            <a:gs pos="0">
              <a:srgbClr val="00BC00"/>
            </a:gs>
            <a:gs pos="100000">
              <a:srgbClr val="00BC00">
                <a:gamma/>
                <a:shade val="46275"/>
                <a:invGamma/>
              </a:srgbClr>
            </a:gs>
          </a:gsLst>
          <a:lin ang="5400000" scaled="1"/>
        </a:gradFill>
      </p:bgPr>
    </p:bg>
    <p:spTree>
      <p:nvGrpSpPr>
        <p:cNvPr id="1" name=""/>
        <p:cNvGrpSpPr/>
        <p:nvPr/>
      </p:nvGrpSpPr>
      <p:grpSpPr>
        <a:xfrm>
          <a:off x="0" y="0"/>
          <a:ext cx="0" cy="0"/>
        </a:xfrm>
      </p:grpSpPr>
      <p:sp>
        <p:nvSpPr>
          <p:cNvPr id="2131970" name=""/>
          <p:cNvSpPr/>
          <p:nvPr>
            <p:ph type="ctrTitle"/>
          </p:nvPr>
        </p:nvSpPr>
        <p:spPr>
          <a:xfrm>
            <a:off x="971550" y="2565400"/>
            <a:ext cx="7488238" cy="1143000"/>
          </a:xfrm>
          <a:prstGeom prst="rect">
            <a:avLst/>
          </a:prstGeom>
          <a:noFill/>
          <a:ln w="12700">
            <a:noFill/>
            <a:miter lim="800000"/>
          </a:ln>
          <a:effectLst/>
        </p:spPr>
        <p:txBody>
          <a:bodyPr rot="0" vert="horz" wrap="square" lIns="90488" tIns="44450" rIns="90488" bIns="44450"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t>2.1.2   定性数据的图示</a:t>
            </a:r>
          </a:p>
        </p:txBody>
      </p:sp>
      <p:sp>
        <p:nvSpPr>
          <p:cNvPr id="2131971" name=""/>
          <p:cNvSpPr/>
          <p:nvPr/>
        </p:nvSpPr>
        <p:spPr>
          <a:xfrm>
            <a:off x="1547812" y="908050"/>
            <a:ext cx="6264275" cy="1008062"/>
          </a:xfrm>
          <a:prstGeom prst="rect">
            <a:avLst/>
          </a:prstGeom>
          <a:no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kumimoji="1" sz="4000" b="1">
                <a:solidFill>
                  <a:srgbClr val="00FFFF"/>
                </a:solidFill>
                <a:effectLst>
                  <a:outerShdw blurRad="38100" dist="38100" dir="2700000" algn="tl">
                    <a:schemeClr val="bg2"/>
                  </a:outerShdw>
                </a:effectLst>
                <a:ea typeface="Arial"/>
              </a:rPr>
              <a:t>2.1   </a:t>
            </a:r>
            <a:r>
              <a:rPr kumimoji="1" sz="4000" b="1">
                <a:solidFill>
                  <a:srgbClr val="00FFFF"/>
                </a:solidFill>
                <a:effectLst>
                  <a:outerShdw blurRad="38100" dist="38100" dir="2700000" algn="tl">
                    <a:schemeClr val="bg2"/>
                  </a:outerShdw>
                </a:effectLst>
              </a:rPr>
              <a:t>用图表展示定性数据</a:t>
            </a:r>
            <a:endParaRPr sz="3200" b="1">
              <a:solidFill>
                <a:srgbClr val="00FFFF"/>
              </a:solidFill>
              <a:effectLst>
                <a:outerShdw blurRad="38100" dist="38100" dir="2700000" algn="tl">
                  <a:schemeClr val="bg2"/>
                </a:outerShdw>
              </a:effectLst>
            </a:endParaRPr>
          </a:p>
        </p:txBody>
      </p:sp>
      <p:cxnSp>
        <p:nvCxnSpPr>
          <p:cNvPr id="2131972" name=""/>
          <p:cNvCxnSpPr/>
          <p:nvPr/>
        </p:nvCxnSpPr>
        <p:spPr>
          <a:xfrm>
            <a:off x="1835150" y="1773238"/>
            <a:ext cx="5689600" cy="0"/>
          </a:xfrm>
          <a:prstGeom prst="line">
            <a:avLst/>
          </a:prstGeom>
          <a:noFill/>
          <a:ln w="50800">
            <a:solidFill>
              <a:srgbClr val="00FFFF"/>
            </a:solidFill>
            <a:miter lim="800000"/>
          </a:ln>
          <a:effectLst>
            <a:outerShdw dist="35921" dir="2700000" algn="ctr">
              <a:schemeClr val="tx1"/>
            </a:outerShdw>
          </a:effectLst>
        </p:spPr>
      </p:cxnSp>
      <p:grpSp>
        <p:nvGrpSpPr>
          <p:cNvPr id="2131973" name=""/>
          <p:cNvGrpSpPr/>
          <p:nvPr/>
        </p:nvGrpSpPr>
        <p:grpSpPr>
          <a:xfrm>
            <a:off x="2124075" y="3573462"/>
            <a:ext cx="5184775" cy="2735262"/>
            <a:chOff x="1152" y="2016"/>
            <a:chExt cx="3552" cy="1824"/>
          </a:xfrm>
        </p:grpSpPr>
        <p:sp>
          <p:nvSpPr>
            <p:cNvPr id="2131974" name=""/>
            <p:cNvSpPr/>
            <p:nvPr/>
          </p:nvSpPr>
          <p:spPr>
            <a:xfrm>
              <a:off x="1152" y="2016"/>
              <a:ext cx="3529" cy="1810"/>
            </a:xfrm>
            <a:custGeom>
              <a:rect l="l" t="t" r="r" b="b"/>
              <a:pathLst>
                <a:path w="904" h="811">
                  <a:moveTo>
                    <a:pt x="0" y="810"/>
                  </a:moveTo>
                  <a:lnTo>
                    <a:pt x="0" y="0"/>
                  </a:lnTo>
                  <a:lnTo>
                    <a:pt x="903" y="0"/>
                  </a:lnTo>
                  <a:lnTo>
                    <a:pt x="903" y="806"/>
                  </a:lnTo>
                  <a:lnTo>
                    <a:pt x="0" y="806"/>
                  </a:lnTo>
                  <a:lnTo>
                    <a:pt x="0" y="810"/>
                  </a:lnTo>
                </a:path>
              </a:pathLst>
            </a:custGeom>
            <a:gradFill rotWithShape="0">
              <a:gsLst>
                <a:gs pos="0">
                  <a:srgbClr val="FFCCCC"/>
                </a:gs>
                <a:gs pos="100000">
                  <a:srgbClr val="FFCCCC">
                    <a:gamma/>
                    <a:shade val="46275"/>
                    <a:invGamma/>
                  </a:srgbClr>
                </a:gs>
              </a:gsLst>
              <a:lin ang="5400000" scaled="1"/>
            </a:gradFill>
            <a:ln w="12700" cap="rnd" cmpd="sng">
              <a:noFill/>
              <a:prstDash val="solid"/>
              <a:miter lim="800000"/>
              <a:headEnd type="none"/>
              <a:tailEnd type="none"/>
            </a:ln>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1975" name=""/>
            <p:cNvSpPr/>
            <p:nvPr/>
          </p:nvSpPr>
          <p:spPr>
            <a:xfrm>
              <a:off x="1152" y="2016"/>
              <a:ext cx="3552" cy="1824"/>
            </a:xfrm>
            <a:custGeom>
              <a:rect l="l" t="t" r="r" b="b"/>
              <a:pathLst>
                <a:path w="910" h="817">
                  <a:moveTo>
                    <a:pt x="0" y="816"/>
                  </a:moveTo>
                  <a:lnTo>
                    <a:pt x="0" y="0"/>
                  </a:lnTo>
                  <a:lnTo>
                    <a:pt x="909" y="0"/>
                  </a:lnTo>
                  <a:lnTo>
                    <a:pt x="909" y="812"/>
                  </a:lnTo>
                  <a:lnTo>
                    <a:pt x="0" y="812"/>
                  </a:lnTo>
                  <a:lnTo>
                    <a:pt x="0" y="816"/>
                  </a:lnTo>
                </a:path>
              </a:pathLst>
            </a:custGeom>
            <a:gradFill rotWithShape="0">
              <a:gsLst>
                <a:gs pos="0">
                  <a:srgbClr val="CCECFF"/>
                </a:gs>
                <a:gs pos="100000">
                  <a:srgbClr val="CCECFF">
                    <a:gamma/>
                    <a:shade val="46275"/>
                    <a:invGamma/>
                  </a:srgbClr>
                </a:gs>
              </a:gsLst>
              <a:lin ang="5400000" scaled="1"/>
            </a:gradFill>
            <a:ln w="12700" cap="rnd" cmpd="sng">
              <a:solidFill>
                <a:srgbClr val="000000"/>
              </a:solidFill>
              <a:prstDash val="solid"/>
              <a:miter lim="800000"/>
              <a:headEnd type="none"/>
              <a:tailEnd type="none"/>
            </a:ln>
            <a:effectLst>
              <a:outerShdw dist="35921" dir="2700000"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2131976" name=""/>
            <p:cNvCxnSpPr/>
            <p:nvPr/>
          </p:nvCxnSpPr>
          <p:spPr>
            <a:xfrm flipH="1">
              <a:off x="4158" y="2016"/>
              <a:ext cx="0" cy="1813"/>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77" name=""/>
            <p:cNvCxnSpPr/>
            <p:nvPr/>
          </p:nvCxnSpPr>
          <p:spPr>
            <a:xfrm flipH="1">
              <a:off x="3549" y="2016"/>
              <a:ext cx="0" cy="1813"/>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78" name=""/>
            <p:cNvCxnSpPr/>
            <p:nvPr/>
          </p:nvCxnSpPr>
          <p:spPr>
            <a:xfrm flipH="1">
              <a:off x="2944" y="2025"/>
              <a:ext cx="0" cy="1804"/>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79" name=""/>
            <p:cNvCxnSpPr/>
            <p:nvPr/>
          </p:nvCxnSpPr>
          <p:spPr>
            <a:xfrm flipH="1">
              <a:off x="2350" y="2016"/>
              <a:ext cx="0" cy="1813"/>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80" name=""/>
            <p:cNvCxnSpPr/>
            <p:nvPr/>
          </p:nvCxnSpPr>
          <p:spPr>
            <a:xfrm flipH="1">
              <a:off x="1745" y="2016"/>
              <a:ext cx="0" cy="1804"/>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81" name=""/>
            <p:cNvCxnSpPr/>
            <p:nvPr/>
          </p:nvCxnSpPr>
          <p:spPr>
            <a:xfrm>
              <a:off x="1152" y="2458"/>
              <a:ext cx="3548" cy="0"/>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82" name=""/>
            <p:cNvCxnSpPr/>
            <p:nvPr/>
          </p:nvCxnSpPr>
          <p:spPr>
            <a:xfrm>
              <a:off x="1152" y="2795"/>
              <a:ext cx="3548" cy="0"/>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83" name=""/>
            <p:cNvCxnSpPr/>
            <p:nvPr/>
          </p:nvCxnSpPr>
          <p:spPr>
            <a:xfrm>
              <a:off x="1152" y="3143"/>
              <a:ext cx="3548" cy="0"/>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cxnSp>
          <p:nvCxnSpPr>
            <p:cNvPr id="2131984" name=""/>
            <p:cNvCxnSpPr/>
            <p:nvPr/>
          </p:nvCxnSpPr>
          <p:spPr>
            <a:xfrm>
              <a:off x="1152" y="3480"/>
              <a:ext cx="3548" cy="0"/>
            </a:xfrm>
            <a:prstGeom prst="line">
              <a:avLst/>
            </a:prstGeom>
            <a:gradFill rotWithShape="0">
              <a:gsLst>
                <a:gs pos="0">
                  <a:srgbClr val="FFCCCC"/>
                </a:gs>
                <a:gs pos="100000">
                  <a:srgbClr val="FFCCCC">
                    <a:gamma/>
                    <a:shade val="46275"/>
                    <a:invGamma/>
                  </a:srgbClr>
                </a:gs>
              </a:gsLst>
              <a:lin ang="5400000" scaled="1"/>
            </a:gradFill>
            <a:ln w="12700">
              <a:solidFill>
                <a:srgbClr val="666666"/>
              </a:solidFill>
              <a:miter lim="800000"/>
            </a:ln>
            <a:effectLst/>
          </p:spPr>
        </p:cxnSp>
        <p:sp>
          <p:nvSpPr>
            <p:cNvPr id="2131985" name=""/>
            <p:cNvSpPr/>
            <p:nvPr/>
          </p:nvSpPr>
          <p:spPr>
            <a:xfrm>
              <a:off x="1773" y="2523"/>
              <a:ext cx="483" cy="1266"/>
            </a:xfrm>
            <a:prstGeom prst="rect">
              <a:avLst/>
            </a:prstGeom>
            <a:gradFill rotWithShape="1">
              <a:gsLst>
                <a:gs pos="0">
                  <a:srgbClr val="FF99CC"/>
                </a:gs>
                <a:gs pos="100000">
                  <a:srgbClr val="FF99CC">
                    <a:gamma/>
                    <a:shade val="46275"/>
                    <a:invGamma/>
                  </a:srgbClr>
                </a:gs>
              </a:gsLst>
              <a:lin ang="5400000" scaled="1"/>
            </a:gradFill>
            <a:ln w="12700">
              <a:solidFill>
                <a:schemeClr val="tx1"/>
              </a:solidFill>
              <a:miter lim="800000"/>
            </a:ln>
            <a:effectLst>
              <a:outerShdw dist="45791" dir="2021404"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1986" name=""/>
            <p:cNvSpPr/>
            <p:nvPr/>
          </p:nvSpPr>
          <p:spPr>
            <a:xfrm>
              <a:off x="2256" y="2784"/>
              <a:ext cx="482" cy="1013"/>
            </a:xfrm>
            <a:prstGeom prst="rect">
              <a:avLst/>
            </a:prstGeom>
            <a:gradFill rotWithShape="1">
              <a:gsLst>
                <a:gs pos="0">
                  <a:srgbClr val="FFFF00"/>
                </a:gs>
                <a:gs pos="100000">
                  <a:srgbClr val="FFFF00">
                    <a:gamma/>
                    <a:shade val="46275"/>
                    <a:invGamma/>
                  </a:srgbClr>
                </a:gs>
              </a:gsLst>
              <a:lin ang="5400000" scaled="1"/>
            </a:gradFill>
            <a:ln w="12700">
              <a:solidFill>
                <a:schemeClr val="tx1"/>
              </a:solidFill>
              <a:miter lim="800000"/>
            </a:ln>
            <a:effectLst>
              <a:outerShdw dist="45791" dir="2021404"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1987" name=""/>
            <p:cNvSpPr/>
            <p:nvPr/>
          </p:nvSpPr>
          <p:spPr>
            <a:xfrm>
              <a:off x="3152" y="2269"/>
              <a:ext cx="483" cy="1520"/>
            </a:xfrm>
            <a:prstGeom prst="rect">
              <a:avLst/>
            </a:prstGeom>
            <a:gradFill rotWithShape="1">
              <a:gsLst>
                <a:gs pos="0">
                  <a:srgbClr val="FF99CC"/>
                </a:gs>
                <a:gs pos="100000">
                  <a:srgbClr val="FF99CC">
                    <a:gamma/>
                    <a:shade val="46275"/>
                    <a:invGamma/>
                  </a:srgbClr>
                </a:gs>
              </a:gsLst>
              <a:lin ang="5400000" scaled="1"/>
            </a:gradFill>
            <a:ln w="12700">
              <a:solidFill>
                <a:schemeClr val="tx1"/>
              </a:solidFill>
              <a:miter lim="800000"/>
            </a:ln>
            <a:effectLst>
              <a:outerShdw dist="45791" dir="2021404"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1988" name=""/>
            <p:cNvSpPr/>
            <p:nvPr/>
          </p:nvSpPr>
          <p:spPr>
            <a:xfrm>
              <a:off x="3635" y="2624"/>
              <a:ext cx="483" cy="1165"/>
            </a:xfrm>
            <a:prstGeom prst="rect">
              <a:avLst/>
            </a:prstGeom>
            <a:gradFill rotWithShape="1">
              <a:gsLst>
                <a:gs pos="0">
                  <a:srgbClr val="FFFF99"/>
                </a:gs>
                <a:gs pos="100000">
                  <a:srgbClr val="FFFF99">
                    <a:gamma/>
                    <a:shade val="46275"/>
                    <a:invGamma/>
                  </a:srgbClr>
                </a:gs>
              </a:gsLst>
              <a:lin ang="5400000" scaled="1"/>
            </a:gradFill>
            <a:ln w="12700">
              <a:solidFill>
                <a:schemeClr val="tx1"/>
              </a:solidFill>
              <a:miter lim="800000"/>
            </a:ln>
            <a:effectLst>
              <a:outerShdw dist="45791" dir="2021404" algn="ctr">
                <a:schemeClr val="tx1"/>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2131989" name="Date Placeholder 3"/>
          <p:cNvSpPr>
            <a:spLocks noGrp="1"/>
          </p:cNvSpPr>
          <p:nvPr>
            <p:ph type="dt" sz="half" idx="2"/>
          </p:nvPr>
        </p:nvSpPr>
        <p:spPr/>
        <p:txBody>
          <a:bodyPr/>
          <a:lstStyle/>
          <a:p>
            <a:pPr lvl="0" algn="r">
              <a:spcBef>
                <a:spcPct val="20000"/>
              </a:spcBef>
            </a:pPr>
            <a:r>
              <a:rPr sz="1600"/>
              <a:t>yyyy-M-</a:t>
            </a:r>
            <a:endParaRPr sz="1600"/>
          </a:p>
        </p:txBody>
      </p:sp>
      <p:sp>
        <p:nvSpPr>
          <p:cNvPr id="2131990" name="TextBox 2131989"/>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用图表展示数据2011年共74页，您现在浏览的是第11页!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3557"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1943554" name=""/>
          <p:cNvSpPr/>
          <p:nvPr>
            <p:ph type="title"/>
          </p:nvPr>
        </p:nvSpPr>
        <p:spPr>
          <a:xfrm>
            <a:off x="1979612" y="188912"/>
            <a:ext cx="6707188" cy="1152525"/>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复式条形图</a:t>
            </a:r>
            <a:br>
              <a:rPr sz="3600"/>
            </a:br>
            <a:r>
              <a:rPr sz="3200">
                <a:solidFill>
                  <a:srgbClr val="FE9B03"/>
                </a:solidFill>
              </a:rPr>
              <a:t>(</a:t>
            </a:r>
            <a:r>
              <a:rPr sz="3200">
                <a:solidFill>
                  <a:srgbClr val="FE9B03"/>
                </a:solidFill>
                <a:ea typeface="Times New Roman" pitchFamily="18" charset="0"/>
              </a:rPr>
              <a:t>bar Chart</a:t>
            </a:r>
            <a:r>
              <a:rPr sz="3200">
                <a:solidFill>
                  <a:srgbClr val="FE9B03"/>
                </a:solidFill>
              </a:rPr>
              <a:t>)</a:t>
            </a:r>
            <a:endParaRPr sz="3200">
              <a:solidFill>
                <a:srgbClr val="FE9B03"/>
              </a:solidFill>
            </a:endParaRPr>
          </a:p>
        </p:txBody>
      </p:sp>
      <p:sp>
        <p:nvSpPr>
          <p:cNvPr id="1943555" name=""/>
          <p:cNvSpPr/>
          <p:nvPr>
            <p:ph type="body" idx="4294967295"/>
          </p:nvPr>
        </p:nvSpPr>
        <p:spPr>
          <a:xfrm>
            <a:off x="827088" y="1700212"/>
            <a:ext cx="7632700" cy="503238"/>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ctr">
              <a:lnSpc>
                <a:spcPct val="80000"/>
              </a:lnSpc>
              <a:buFontTx/>
            </a:pPr>
            <a:r>
              <a:rPr sz="3000" b="1"/>
              <a:t>饮料类型和顾客性别的条形图</a:t>
            </a:r>
            <a:r>
              <a:rPr sz="3100"/>
              <a:t> </a:t>
            </a:r>
            <a:r>
              <a:rPr sz="2600"/>
              <a:t>(SPSS的输出)</a:t>
            </a:r>
            <a:r>
              <a:rPr sz="3100" b="1"/>
              <a:t> </a:t>
            </a:r>
            <a:endParaRPr sz="3100" b="1"/>
          </a:p>
        </p:txBody>
      </p:sp>
      <p:sp>
        <p:nvSpPr>
          <p:cNvPr id="1943562" name=""/>
          <p:cNvSpPr/>
          <p:nvPr/>
        </p:nvSpPr>
        <p:spPr>
          <a:xfrm>
            <a:off x="0" y="1114425"/>
            <a:ext cx="9144000" cy="0"/>
          </a:xfrm>
          <a:prstGeom prst="rect">
            <a:avLst/>
          </a:prstGeom>
          <a:noFill/>
          <a:ln>
            <a:noFill/>
            <a:miter lim="800000"/>
          </a:ln>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pic>
        <p:nvPicPr>
          <p:cNvPr id="1943564" name=""/>
          <p:cNvPicPr/>
          <p:nvPr/>
        </p:nvPicPr>
        <p:blipFill>
          <a:blip r:embed="rId3"/>
          <a:stretch>
            <a:fillRect/>
          </a:stretch>
        </p:blipFill>
        <p:spPr>
          <a:xfrm>
            <a:off x="395288" y="2276475"/>
            <a:ext cx="4270375" cy="4106862"/>
          </a:xfrm>
          <a:prstGeom prst="rect">
            <a:avLst/>
          </a:prstGeom>
          <a:noFill/>
          <a:ln>
            <a:miter lim="800000"/>
          </a:ln>
        </p:spPr>
      </p:pic>
      <p:pic>
        <p:nvPicPr>
          <p:cNvPr id="1943563" name=""/>
          <p:cNvPicPr/>
          <p:nvPr/>
        </p:nvPicPr>
        <p:blipFill>
          <a:blip r:embed="rId4"/>
          <a:stretch>
            <a:fillRect/>
          </a:stretch>
        </p:blipFill>
        <p:spPr>
          <a:xfrm>
            <a:off x="4643438" y="2276475"/>
            <a:ext cx="4006850" cy="4105275"/>
          </a:xfrm>
          <a:prstGeom prst="rect">
            <a:avLst/>
          </a:prstGeom>
          <a:noFill/>
          <a:ln>
            <a:miter lim="800000"/>
          </a:ln>
        </p:spPr>
      </p:pic>
      <p:sp>
        <p:nvSpPr>
          <p:cNvPr id="1943565" name=""/>
          <p:cNvSpPr/>
          <p:nvPr/>
        </p:nvSpPr>
        <p:spPr>
          <a:xfrm>
            <a:off x="0" y="1057275"/>
            <a:ext cx="9144000" cy="0"/>
          </a:xfrm>
          <a:prstGeom prst="rect">
            <a:avLst/>
          </a:prstGeom>
          <a:noFill/>
          <a:ln>
            <a:noFill/>
            <a:miter lim="800000"/>
          </a:ln>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43566" name="Date Placeholder 3"/>
          <p:cNvSpPr>
            <a:spLocks noGrp="1"/>
          </p:cNvSpPr>
          <p:nvPr>
            <p:ph type="dt" sz="half" idx="2"/>
          </p:nvPr>
        </p:nvSpPr>
        <p:spPr/>
        <p:txBody>
          <a:bodyPr/>
          <a:lstStyle/>
          <a:p>
            <a:pPr lvl="0" algn="r">
              <a:spcBef>
                <a:spcPct val="20000"/>
              </a:spcBef>
            </a:pPr>
            <a:r>
              <a:rPr sz="1600"/>
              <a:t>yyyy-M-</a:t>
            </a:r>
            <a:endParaRPr sz="1600"/>
          </a:p>
        </p:txBody>
      </p:sp>
      <p:sp>
        <p:nvSpPr>
          <p:cNvPr id="1943567" name="TextBox 1943566"/>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用图表展示数据2011年共74页，您现在浏览的是第12页!</a:t>
            </a:r>
          </a:p>
        </p:txBody>
      </p:sp>
    </p:spTree>
  </p:cSld>
  <p:clrMapOvr>
    <a:masterClrMapping/>
  </p:clrMapOvr>
  <p:transition>
    <p:wipe dir="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6722" name=""/>
          <p:cNvSpPr/>
          <p:nvPr>
            <p:ph type="title"/>
          </p:nvPr>
        </p:nvSpPr>
        <p:spPr>
          <a:xfrm>
            <a:off x="1828800" y="188912"/>
            <a:ext cx="6991350" cy="1106488"/>
          </a:xfrm>
          <a:prstGeom prst="rect">
            <a:avLst/>
          </a:prstGeom>
          <a:noFill/>
          <a:ln w="12700">
            <a:noFill/>
            <a:miter lim="800000"/>
          </a:ln>
          <a:effectLst/>
        </p:spPr>
        <p:txBody>
          <a:bodyPr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用</a:t>
            </a:r>
            <a:r>
              <a:rPr sz="3600">
                <a:solidFill>
                  <a:srgbClr val="FE9B03"/>
                </a:solidFill>
              </a:rPr>
              <a:t>SPSS</a:t>
            </a:r>
            <a:r>
              <a:rPr sz="3600"/>
              <a:t>绘制饼图</a:t>
            </a:r>
            <a:br>
              <a:rPr sz="3600"/>
            </a:br>
            <a:r>
              <a:rPr sz="3600"/>
              <a:t> </a:t>
            </a:r>
            <a:r>
              <a:rPr sz="3200">
                <a:solidFill>
                  <a:srgbClr val="FE9B03"/>
                </a:solidFill>
              </a:rPr>
              <a:t>(Pie)</a:t>
            </a:r>
            <a:endParaRPr sz="3200">
              <a:solidFill>
                <a:srgbClr val="FE9B03"/>
              </a:solidFill>
            </a:endParaRPr>
          </a:p>
        </p:txBody>
      </p:sp>
      <p:sp>
        <p:nvSpPr>
          <p:cNvPr id="2206723" name=""/>
          <p:cNvSpPr/>
          <p:nvPr>
            <p:ph type="body" idx="4294967295"/>
          </p:nvPr>
        </p:nvSpPr>
        <p:spPr>
          <a:xfrm>
            <a:off x="430212" y="1628775"/>
            <a:ext cx="8318500" cy="4752975"/>
          </a:xfrm>
          <a:prstGeom prst="rect">
            <a:avLst/>
          </a:prstGeom>
          <a:solidFill>
            <a:schemeClr val="tx1"/>
          </a:solidFill>
          <a:ln w="12700" cap="flat">
            <a:solidFill>
              <a:srgbClr val="00FFFF"/>
            </a:solidFill>
            <a:prstDash val="solid"/>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nSpc>
                <a:spcPct val="90000"/>
              </a:lnSpc>
            </a:pPr>
            <a:r>
              <a:rPr lang="zh-CN" altLang="zh-CN" sz="2400" b="1">
                <a:solidFill>
                  <a:srgbClr val="FFFF00"/>
                </a:solidFill>
              </a:rPr>
              <a:t>第1步：</a:t>
            </a:r>
            <a:r>
              <a:rPr sz="2400"/>
              <a:t>选择【</a:t>
            </a:r>
            <a:r>
              <a:rPr sz="2400" b="1">
                <a:solidFill>
                  <a:srgbClr val="FFFF99"/>
                </a:solidFill>
              </a:rPr>
              <a:t>Graphs</a:t>
            </a:r>
            <a:r>
              <a:rPr sz="2400"/>
              <a:t>】</a:t>
            </a:r>
            <a:r>
              <a:rPr sz="2400">
                <a:sym typeface="Wingdings 3" pitchFamily="18" charset="2"/>
              </a:rPr>
              <a:t></a:t>
            </a:r>
            <a:r>
              <a:rPr sz="2400"/>
              <a:t>【</a:t>
            </a:r>
            <a:r>
              <a:rPr sz="2400" b="1">
                <a:solidFill>
                  <a:srgbClr val="FFFF99"/>
                </a:solidFill>
              </a:rPr>
              <a:t>Interactive-Pie-Clustered</a:t>
            </a:r>
            <a:r>
              <a:rPr sz="2400"/>
              <a:t>】，进入主对话框</a:t>
            </a:r>
            <a:endParaRPr sz="2400"/>
          </a:p>
          <a:p>
            <a:pPr lvl="0">
              <a:lnSpc>
                <a:spcPct val="90000"/>
              </a:lnSpc>
            </a:pPr>
            <a:r>
              <a:rPr sz="2400" b="1">
                <a:solidFill>
                  <a:srgbClr val="FFFF00"/>
                </a:solidFill>
              </a:rPr>
              <a:t>第2步：</a:t>
            </a:r>
            <a:r>
              <a:rPr sz="2400"/>
              <a:t>如果绘制简单饼图，将某个分类变量(如“饮料类型”)选入【</a:t>
            </a:r>
            <a:r>
              <a:rPr sz="2400" b="1">
                <a:solidFill>
                  <a:srgbClr val="FFFF99"/>
                </a:solidFill>
              </a:rPr>
              <a:t>Slice</a:t>
            </a:r>
            <a:r>
              <a:rPr sz="2400"/>
              <a:t>】(部分，片)；点击【</a:t>
            </a:r>
            <a:r>
              <a:rPr sz="2400" b="1">
                <a:solidFill>
                  <a:srgbClr val="FFFF99"/>
                </a:solidFill>
              </a:rPr>
              <a:t>Pies</a:t>
            </a:r>
            <a:r>
              <a:rPr sz="2400"/>
              <a:t>】，选择在饼图中要展示的内容，如【Category】、【Count】、【Percen】等。点击【</a:t>
            </a:r>
            <a:r>
              <a:rPr sz="2400" b="1">
                <a:solidFill>
                  <a:srgbClr val="FFFF99"/>
                </a:solidFill>
              </a:rPr>
              <a:t>确定</a:t>
            </a:r>
            <a:r>
              <a:rPr sz="2400"/>
              <a:t>】</a:t>
            </a:r>
            <a:endParaRPr sz="2400"/>
          </a:p>
          <a:p>
            <a:pPr lvl="0">
              <a:lnSpc>
                <a:spcPct val="90000"/>
              </a:lnSpc>
            </a:pPr>
            <a:r>
              <a:rPr sz="2400"/>
              <a:t>如果要绘制复式饼图，将某个分类变量(如“饮料类型”)选入【</a:t>
            </a:r>
            <a:r>
              <a:rPr sz="2400" b="1">
                <a:solidFill>
                  <a:srgbClr val="FFFF99"/>
                </a:solidFill>
              </a:rPr>
              <a:t>Slice</a:t>
            </a:r>
            <a:r>
              <a:rPr sz="2400"/>
              <a:t>】；将另一个分类变量(如“顾客性别”)选入【</a:t>
            </a:r>
            <a:r>
              <a:rPr sz="2400" b="1">
                <a:solidFill>
                  <a:srgbClr val="FFFF99"/>
                </a:solidFill>
              </a:rPr>
              <a:t>Cluster</a:t>
            </a:r>
            <a:r>
              <a:rPr sz="2400"/>
              <a:t>】；点击【</a:t>
            </a:r>
            <a:r>
              <a:rPr sz="2400" b="1">
                <a:solidFill>
                  <a:srgbClr val="FFFF99"/>
                </a:solidFill>
              </a:rPr>
              <a:t>Pies</a:t>
            </a:r>
            <a:r>
              <a:rPr sz="2400"/>
              <a:t>】，选择在饼图中要展示的内容，如【Category】、【Count】、【Percen】等。点击【</a:t>
            </a:r>
            <a:r>
              <a:rPr sz="2400" b="1">
                <a:solidFill>
                  <a:srgbClr val="FFFF99"/>
                </a:solidFill>
              </a:rPr>
              <a:t>确定</a:t>
            </a:r>
            <a:r>
              <a:rPr sz="2400"/>
              <a:t>】</a:t>
            </a:r>
            <a:endParaRPr sz="2400"/>
          </a:p>
        </p:txBody>
      </p:sp>
      <p:sp>
        <p:nvSpPr>
          <p:cNvPr id="2206724" name=""/>
          <p:cNvSpPr/>
          <p:nvPr/>
        </p:nvSpPr>
        <p:spPr>
          <a:xfrm>
            <a:off x="6877050" y="5734050"/>
            <a:ext cx="1727200" cy="531812"/>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457200" lvl="0" indent="-457200" algn="r"/>
            <a:r>
              <a:rPr kumimoji="1" sz="2800" b="1">
                <a:effectLst>
                  <a:outerShdw blurRad="38100" dist="38100" dir="2700000" algn="tl">
                    <a:schemeClr val="bg2"/>
                  </a:outerShdw>
                </a:effectLst>
                <a:sym typeface="Wingdings" pitchFamily="2" charset="2"/>
              </a:rPr>
              <a:t> </a:t>
            </a:r>
            <a:r>
              <a:rPr kumimoji="1" sz="2800" b="1">
                <a:solidFill>
                  <a:srgbClr val="FE9B03"/>
                </a:solidFill>
                <a:effectLst>
                  <a:outerShdw blurRad="38100" dist="38100" dir="2700000" algn="tl">
                    <a:schemeClr val="bg2"/>
                  </a:outerShdw>
                </a:effectLst>
                <a:hlinkClick r:id="rId3"/>
              </a:rPr>
              <a:t>绘制饼图</a:t>
            </a:r>
            <a:endParaRPr kumimoji="1" sz="2800">
              <a:solidFill>
                <a:srgbClr val="FE9B03"/>
              </a:solidFill>
              <a:effectLst>
                <a:outerShdw blurRad="38100" dist="38100" dir="2700000" algn="tl">
                  <a:schemeClr val="bg2"/>
                </a:outerShdw>
              </a:effectLst>
            </a:endParaRPr>
          </a:p>
        </p:txBody>
      </p:sp>
      <p:sp>
        <p:nvSpPr>
          <p:cNvPr id="2206726" name=""/>
          <p:cNvSpPr/>
          <p:nvPr/>
        </p:nvSpPr>
        <p:spPr>
          <a:xfrm>
            <a:off x="5672138" y="5734050"/>
            <a:ext cx="1276350" cy="504825"/>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SPSS</a:t>
            </a:r>
          </a:p>
        </p:txBody>
      </p:sp>
      <p:sp>
        <p:nvSpPr>
          <p:cNvPr id="2206727" name="Date Placeholder 3"/>
          <p:cNvSpPr>
            <a:spLocks noGrp="1"/>
          </p:cNvSpPr>
          <p:nvPr>
            <p:ph type="dt" sz="half" idx="2"/>
          </p:nvPr>
        </p:nvSpPr>
        <p:spPr/>
        <p:txBody>
          <a:bodyPr/>
          <a:lstStyle/>
          <a:p>
            <a:pPr lvl="0" algn="r">
              <a:spcBef>
                <a:spcPct val="20000"/>
              </a:spcBef>
            </a:pPr>
            <a:r>
              <a:rPr sz="1600"/>
              <a:t>yyyy-M-</a:t>
            </a:r>
            <a:endParaRPr sz="1600"/>
          </a:p>
        </p:txBody>
      </p:sp>
      <p:sp>
        <p:nvSpPr>
          <p:cNvPr id="2206728" name="TextBox 2206727"/>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用图表展示数据2011年共74页，您现在浏览的是第13页!</a:t>
            </a:r>
          </a:p>
        </p:txBody>
      </p:sp>
    </p:spTree>
  </p:cSld>
  <p:clrMapOvr>
    <a:masterClrMapping/>
  </p:clrMapOvr>
  <p:transition>
    <p:wipe dir="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8114"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a:solidFill>
                <a:schemeClr val="bg1"/>
              </a:solidFill>
              <a:effectLst>
                <a:outerShdw blurRad="38100" dist="38100" dir="2700000" algn="tl">
                  <a:schemeClr val="bg2"/>
                </a:outerShdw>
              </a:effectLst>
            </a:endParaRPr>
          </a:p>
        </p:txBody>
      </p:sp>
      <p:sp>
        <p:nvSpPr>
          <p:cNvPr id="2138115" name=""/>
          <p:cNvSpPr/>
          <p:nvPr>
            <p:ph type="title"/>
          </p:nvPr>
        </p:nvSpPr>
        <p:spPr>
          <a:xfrm>
            <a:off x="1905000" y="188912"/>
            <a:ext cx="67818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复式饼图</a:t>
            </a:r>
            <a:br>
              <a:rPr sz="3600">
                <a:solidFill>
                  <a:schemeClr val="tx1"/>
                </a:solidFill>
              </a:rPr>
            </a:br>
            <a:r>
              <a:rPr>
                <a:solidFill>
                  <a:schemeClr val="tx1"/>
                </a:solidFill>
              </a:rPr>
              <a:t> </a:t>
            </a:r>
            <a:r>
              <a:rPr sz="3200">
                <a:solidFill>
                  <a:srgbClr val="FE9B03"/>
                </a:solidFill>
              </a:rPr>
              <a:t>(</a:t>
            </a:r>
            <a:r>
              <a:rPr sz="3200">
                <a:solidFill>
                  <a:srgbClr val="FE9B03"/>
                </a:solidFill>
                <a:ea typeface="Times New Roman" pitchFamily="18" charset="0"/>
              </a:rPr>
              <a:t>pie Chart</a:t>
            </a:r>
            <a:r>
              <a:rPr sz="3200">
                <a:solidFill>
                  <a:srgbClr val="FE9B03"/>
                </a:solidFill>
              </a:rPr>
              <a:t>)</a:t>
            </a:r>
            <a:endParaRPr sz="3200">
              <a:solidFill>
                <a:srgbClr val="FE9B03"/>
              </a:solidFill>
            </a:endParaRPr>
          </a:p>
        </p:txBody>
      </p:sp>
      <p:sp>
        <p:nvSpPr>
          <p:cNvPr id="2138116" name=""/>
          <p:cNvSpPr/>
          <p:nvPr/>
        </p:nvSpPr>
        <p:spPr>
          <a:xfrm flipH="1">
            <a:off x="2513012" y="2054225"/>
            <a:ext cx="0" cy="914400"/>
          </a:xfrm>
          <a:prstGeom prst="rect">
            <a:avLst/>
          </a:prstGeom>
          <a:noFill/>
          <a:ln>
            <a:noFill/>
            <a:miter lim="800000"/>
          </a:ln>
        </p:spPr>
        <p:txBody>
          <a:bodyPr wrap="none" lIns="0" tIns="0" rIns="0" bIns="0">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endParaRPr kumimoji="1" sz="6000"/>
          </a:p>
        </p:txBody>
      </p:sp>
      <p:sp>
        <p:nvSpPr>
          <p:cNvPr id="2138117" name=""/>
          <p:cNvSpPr/>
          <p:nvPr/>
        </p:nvSpPr>
        <p:spPr>
          <a:xfrm flipH="1">
            <a:off x="3179762" y="2198688"/>
            <a:ext cx="0" cy="914400"/>
          </a:xfrm>
          <a:prstGeom prst="rect">
            <a:avLst/>
          </a:prstGeom>
          <a:noFill/>
          <a:ln>
            <a:noFill/>
            <a:miter lim="800000"/>
          </a:ln>
        </p:spPr>
        <p:txBody>
          <a:bodyPr wrap="none" lIns="0" tIns="0" rIns="0" bIns="0">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endParaRPr kumimoji="1" sz="6000"/>
          </a:p>
        </p:txBody>
      </p:sp>
      <p:sp>
        <p:nvSpPr>
          <p:cNvPr id="2138119" name=""/>
          <p:cNvSpPr/>
          <p:nvPr/>
        </p:nvSpPr>
        <p:spPr>
          <a:xfrm>
            <a:off x="395288" y="1557338"/>
            <a:ext cx="2376488" cy="4392612"/>
          </a:xfrm>
          <a:prstGeom prst="rect">
            <a:avLst/>
          </a:prstGeom>
          <a:noFill/>
          <a:ln>
            <a:noFill/>
            <a:miter lim="800000"/>
          </a:ln>
        </p:spPr>
        <p:txBody>
          <a:bodyPr anchor="ctr" anchorCtr="0"/>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marL="536575" lvl="0" indent="-536575" algn="just"/>
            <a:r>
              <a:rPr kumimoji="1" sz="3000">
                <a:solidFill>
                  <a:srgbClr val="00FFFF"/>
                </a:solidFill>
                <a:sym typeface="Wingdings 2" pitchFamily="18" charset="2"/>
              </a:rPr>
              <a:t></a:t>
            </a:r>
            <a:r>
              <a:rPr kumimoji="1" sz="2600" b="0"/>
              <a:t>主要用于展示两个或多个分类变量的构成比较，比如，在男女分类的基础上又增加了饮料类型的分类。</a:t>
            </a:r>
            <a:r>
              <a:rPr kumimoji="1" sz="2600"/>
              <a:t> </a:t>
            </a:r>
            <a:endParaRPr kumimoji="1" sz="2600"/>
          </a:p>
        </p:txBody>
      </p:sp>
      <p:pic>
        <p:nvPicPr>
          <p:cNvPr id="2138125" name=""/>
          <p:cNvPicPr/>
          <p:nvPr/>
        </p:nvPicPr>
        <p:blipFill>
          <a:blip r:embed="rId2"/>
          <a:stretch>
            <a:fillRect/>
          </a:stretch>
        </p:blipFill>
        <p:spPr>
          <a:xfrm>
            <a:off x="2843212" y="1700212"/>
            <a:ext cx="5545138" cy="5016500"/>
          </a:xfrm>
          <a:prstGeom prst="rect">
            <a:avLst/>
          </a:prstGeom>
          <a:noFill/>
          <a:ln>
            <a:miter lim="800000"/>
          </a:ln>
        </p:spPr>
      </p:pic>
      <p:sp>
        <p:nvSpPr>
          <p:cNvPr id="2138126" name="Date Placeholder 3"/>
          <p:cNvSpPr>
            <a:spLocks noGrp="1"/>
          </p:cNvSpPr>
          <p:nvPr>
            <p:ph type="dt" sz="half" idx="2"/>
          </p:nvPr>
        </p:nvSpPr>
        <p:spPr/>
        <p:txBody>
          <a:bodyPr/>
          <a:lstStyle/>
          <a:p>
            <a:pPr lvl="0" algn="r">
              <a:spcBef>
                <a:spcPct val="20000"/>
              </a:spcBef>
            </a:pPr>
            <a:r>
              <a:rPr sz="1600"/>
              <a:t>yyyy-M-</a:t>
            </a:r>
            <a:endParaRPr sz="1600"/>
          </a:p>
        </p:txBody>
      </p:sp>
      <p:sp>
        <p:nvSpPr>
          <p:cNvPr id="2138127" name="TextBox 2138126"/>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用图表展示数据2011年共74页，您现在浏览的是第14页!</a:t>
            </a:r>
          </a:p>
        </p:txBody>
      </p:sp>
    </p:spTree>
  </p:cSld>
  <p:clrMapOvr>
    <a:masterClrMapping/>
  </p:clrMapOvr>
  <p:transition>
    <p:wipe dir="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9138" name=""/>
          <p:cNvSpPr/>
          <p:nvPr>
            <p:ph type="title"/>
          </p:nvPr>
        </p:nvSpPr>
        <p:spPr>
          <a:xfrm>
            <a:off x="1979612" y="188912"/>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环形图</a:t>
            </a:r>
            <a:br>
              <a:rPr sz="3600"/>
            </a:br>
            <a:r>
              <a:rPr sz="3200">
                <a:solidFill>
                  <a:srgbClr val="FE9B03"/>
                </a:solidFill>
              </a:rPr>
              <a:t>(doughnut chart)</a:t>
            </a:r>
            <a:endParaRPr sz="3200">
              <a:solidFill>
                <a:srgbClr val="FE9B03"/>
              </a:solidFill>
            </a:endParaRPr>
          </a:p>
        </p:txBody>
      </p:sp>
      <p:sp>
        <p:nvSpPr>
          <p:cNvPr id="2139139" name=""/>
          <p:cNvSpPr/>
          <p:nvPr/>
        </p:nvSpPr>
        <p:spPr>
          <a:xfrm>
            <a:off x="4949825" y="2205038"/>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9140" name=""/>
          <p:cNvSpPr/>
          <p:nvPr/>
        </p:nvSpPr>
        <p:spPr>
          <a:xfrm>
            <a:off x="4937125" y="2205038"/>
            <a:ext cx="12700"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9141" name=""/>
          <p:cNvSpPr/>
          <p:nvPr/>
        </p:nvSpPr>
        <p:spPr>
          <a:xfrm>
            <a:off x="6272212" y="2205038"/>
            <a:ext cx="11112"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9142" name=""/>
          <p:cNvSpPr/>
          <p:nvPr/>
        </p:nvSpPr>
        <p:spPr>
          <a:xfrm>
            <a:off x="6261100" y="2205038"/>
            <a:ext cx="11112"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9143" name=""/>
          <p:cNvSpPr/>
          <p:nvPr/>
        </p:nvSpPr>
        <p:spPr>
          <a:xfrm>
            <a:off x="7594600" y="2205038"/>
            <a:ext cx="12700" cy="3175"/>
          </a:xfrm>
          <a:prstGeom prst="rect">
            <a:avLst/>
          </a:prstGeom>
          <a:solidFill>
            <a:srgbClr val="FFFF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9144" name=""/>
          <p:cNvSpPr/>
          <p:nvPr/>
        </p:nvSpPr>
        <p:spPr>
          <a:xfrm>
            <a:off x="7583488" y="2205038"/>
            <a:ext cx="11112"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39145" name=""/>
          <p:cNvSpPr/>
          <p:nvPr/>
        </p:nvSpPr>
        <p:spPr>
          <a:xfrm>
            <a:off x="684212" y="1628775"/>
            <a:ext cx="8135938" cy="4592638"/>
          </a:xfrm>
          <a:prstGeom prst="rect">
            <a:avLst/>
          </a:prstGeom>
          <a:noFill/>
          <a:ln w="12700">
            <a:solidFill>
              <a:srgbClr val="00F8E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eaLnBrk="0" hangingPunct="0">
              <a:spcBef>
                <a:spcPct val="50000"/>
              </a:spcBef>
            </a:pPr>
            <a:r>
              <a:rPr kumimoji="1" sz="2800" b="1">
                <a:solidFill>
                  <a:srgbClr val="FFFFB1"/>
                </a:solidFill>
                <a:effectLst>
                  <a:outerShdw blurRad="38100" dist="38100" dir="2700000" algn="tl">
                    <a:schemeClr val="bg2"/>
                  </a:outerShdw>
                </a:effectLst>
              </a:rPr>
              <a:t>【例2-2】</a:t>
            </a:r>
            <a:r>
              <a:rPr kumimoji="1" sz="2800">
                <a:solidFill>
                  <a:schemeClr val="bg1"/>
                </a:solidFill>
                <a:effectLst>
                  <a:outerShdw blurRad="38100" dist="38100" dir="2700000" algn="tl">
                    <a:schemeClr val="bg2"/>
                  </a:outerShdw>
                </a:effectLst>
              </a:rPr>
              <a:t>2006年北京、上海和天津地区按收入法计算的地区生产总值(按当年价格计算)数据。绘制环形图比较三个地区的生产总值构成 </a:t>
            </a:r>
            <a:endParaRPr kumimoji="1" sz="2800">
              <a:solidFill>
                <a:schemeClr val="bg1"/>
              </a:solidFill>
              <a:effectLst>
                <a:outerShdw blurRad="38100" dist="38100" dir="2700000" algn="tl">
                  <a:schemeClr val="bg2"/>
                </a:outerShdw>
              </a:effectLst>
            </a:endParaRPr>
          </a:p>
          <a:p>
            <a:pPr lvl="0" algn="just" eaLnBrk="0" hangingPunct="0">
              <a:spcBef>
                <a:spcPct val="50000"/>
              </a:spcBef>
            </a:pPr>
            <a:endParaRPr kumimoji="1" sz="2800">
              <a:solidFill>
                <a:schemeClr val="bg1"/>
              </a:solidFill>
              <a:effectLst>
                <a:outerShdw blurRad="38100" dist="38100" dir="2700000" algn="tl">
                  <a:schemeClr val="bg2"/>
                </a:outerShdw>
              </a:effectLst>
            </a:endParaRPr>
          </a:p>
          <a:p>
            <a:pPr lvl="0" algn="just" eaLnBrk="0" hangingPunct="0">
              <a:spcBef>
                <a:spcPct val="50000"/>
              </a:spcBef>
            </a:pPr>
            <a:endParaRPr kumimoji="1" sz="2800">
              <a:solidFill>
                <a:schemeClr val="bg1"/>
              </a:solidFill>
              <a:effectLst>
                <a:outerShdw blurRad="38100" dist="38100" dir="2700000" algn="tl">
                  <a:schemeClr val="bg2"/>
                </a:outerShdw>
              </a:effectLst>
            </a:endParaRPr>
          </a:p>
          <a:p>
            <a:pPr lvl="0" algn="just" eaLnBrk="0" hangingPunct="0">
              <a:spcBef>
                <a:spcPct val="50000"/>
              </a:spcBef>
            </a:pPr>
            <a:endParaRPr kumimoji="1" sz="2800">
              <a:solidFill>
                <a:schemeClr val="bg1"/>
              </a:solidFill>
              <a:effectLst>
                <a:outerShdw blurRad="38100" dist="38100" dir="2700000" algn="tl">
                  <a:schemeClr val="bg2"/>
                </a:outerShdw>
              </a:effectLst>
            </a:endParaRPr>
          </a:p>
          <a:p>
            <a:pPr lvl="0" algn="just" eaLnBrk="0" hangingPunct="0">
              <a:spcBef>
                <a:spcPct val="50000"/>
              </a:spcBef>
            </a:pPr>
            <a:endParaRPr kumimoji="1" sz="2800">
              <a:solidFill>
                <a:schemeClr val="bg1"/>
              </a:solidFill>
              <a:effectLst>
                <a:outerShdw blurRad="38100" dist="38100" dir="2700000" algn="tl">
                  <a:schemeClr val="bg2"/>
                </a:outerShdw>
              </a:effectLst>
            </a:endParaRPr>
          </a:p>
          <a:p>
            <a:pPr lvl="0" algn="just" eaLnBrk="0" hangingPunct="0">
              <a:spcBef>
                <a:spcPct val="50000"/>
              </a:spcBef>
            </a:pPr>
            <a:endParaRPr kumimoji="1" sz="2800">
              <a:solidFill>
                <a:schemeClr val="bg1"/>
              </a:solidFill>
              <a:effectLst>
                <a:outerShdw blurRad="38100" dist="38100" dir="2700000" algn="tl">
                  <a:schemeClr val="bg2"/>
                </a:outerShdw>
              </a:effectLst>
            </a:endParaRPr>
          </a:p>
        </p:txBody>
      </p:sp>
      <p:pic>
        <p:nvPicPr>
          <p:cNvPr id="2139162" name=""/>
          <p:cNvPicPr/>
          <p:nvPr/>
        </p:nvPicPr>
        <p:blipFill>
          <a:blip r:embed="rId3"/>
          <a:stretch>
            <a:fillRect/>
          </a:stretch>
        </p:blipFill>
        <p:spPr>
          <a:xfrm>
            <a:off x="900112" y="3141662"/>
            <a:ext cx="7704138" cy="2951162"/>
          </a:xfrm>
          <a:prstGeom prst="rect">
            <a:avLst/>
          </a:prstGeom>
          <a:noFill/>
          <a:ln>
            <a:noFill/>
            <a:miter lim="800000"/>
          </a:ln>
        </p:spPr>
      </p:pic>
      <p:sp>
        <p:nvSpPr>
          <p:cNvPr id="2139163" name="Date Placeholder 3"/>
          <p:cNvSpPr>
            <a:spLocks noGrp="1"/>
          </p:cNvSpPr>
          <p:nvPr>
            <p:ph type="dt" sz="half" idx="2"/>
          </p:nvPr>
        </p:nvSpPr>
        <p:spPr/>
        <p:txBody>
          <a:bodyPr/>
          <a:lstStyle/>
          <a:p>
            <a:pPr lvl="0" algn="r">
              <a:spcBef>
                <a:spcPct val="20000"/>
              </a:spcBef>
            </a:pPr>
            <a:r>
              <a:rPr sz="1600"/>
              <a:t>yyyy-M-</a:t>
            </a:r>
            <a:endParaRPr sz="1600"/>
          </a:p>
        </p:txBody>
      </p:sp>
      <p:sp>
        <p:nvSpPr>
          <p:cNvPr id="2139164" name="TextBox 2139163"/>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用图表展示数据2011年共74页，您现在浏览的是第15页!</a:t>
            </a:r>
          </a:p>
        </p:txBody>
      </p:sp>
    </p:spTree>
  </p:cSld>
  <p:clrMapOvr>
    <a:masterClrMapping/>
  </p:clrMapOvr>
  <p:transition>
    <p:wipe dir="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DC0081"/>
        </a:solidFill>
      </p:bgPr>
    </p:bg>
    <p:spTree>
      <p:nvGrpSpPr>
        <p:cNvPr id="1" name=""/>
        <p:cNvGrpSpPr/>
        <p:nvPr/>
      </p:nvGrpSpPr>
      <p:grpSpPr>
        <a:xfrm>
          <a:off x="0" y="0"/>
          <a:ext cx="0" cy="0"/>
        </a:xfrm>
      </p:grpSpPr>
      <p:sp>
        <p:nvSpPr>
          <p:cNvPr id="2136066" name=""/>
          <p:cNvSpPr/>
          <p:nvPr/>
        </p:nvSpPr>
        <p:spPr>
          <a:xfrm>
            <a:off x="1692275" y="2349500"/>
            <a:ext cx="6767512" cy="3671888"/>
          </a:xfrm>
          <a:prstGeom prst="rect">
            <a:avLst/>
          </a:prstGeom>
          <a:noFill/>
          <a:ln w="12700">
            <a:no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812800" lvl="0" indent="-812800">
              <a:spcBef>
                <a:spcPct val="20000"/>
              </a:spcBef>
            </a:pPr>
            <a:r>
              <a:rPr kumimoji="1" sz="3600" b="1">
                <a:solidFill>
                  <a:schemeClr val="bg1"/>
                </a:solidFill>
                <a:effectLst>
                  <a:outerShdw blurRad="38100" dist="38100" dir="2700000" algn="tl">
                    <a:schemeClr val="bg2"/>
                  </a:outerShdw>
                </a:effectLst>
              </a:rPr>
              <a:t>2.2   用图表展示定量数据</a:t>
            </a:r>
            <a:endParaRPr kumimoji="1" sz="3600" b="1">
              <a:solidFill>
                <a:schemeClr val="bg1"/>
              </a:solidFill>
              <a:effectLst>
                <a:outerShdw blurRad="38100" dist="38100" dir="2700000" algn="tl">
                  <a:schemeClr val="bg2"/>
                </a:outerShdw>
              </a:effectLst>
            </a:endParaRPr>
          </a:p>
          <a:p>
            <a:pPr marL="812800" lvl="0" indent="-812800">
              <a:spcBef>
                <a:spcPct val="20000"/>
              </a:spcBef>
            </a:pPr>
            <a:endParaRPr kumimoji="1" sz="2000" b="1">
              <a:solidFill>
                <a:schemeClr val="bg1"/>
              </a:solidFill>
              <a:effectLst>
                <a:outerShdw blurRad="38100" dist="38100" dir="2700000" algn="tl">
                  <a:schemeClr val="bg2"/>
                </a:outerShdw>
              </a:effectLst>
            </a:endParaRPr>
          </a:p>
          <a:p>
            <a:pPr marL="812800" lvl="0" indent="-812800">
              <a:spcBef>
                <a:spcPct val="20000"/>
              </a:spcBef>
            </a:pPr>
            <a:r>
              <a:rPr sz="3200" b="1">
                <a:solidFill>
                  <a:schemeClr val="bg1"/>
                </a:solidFill>
                <a:effectLst>
                  <a:outerShdw blurRad="38100" dist="38100" dir="2700000" algn="tl">
                    <a:schemeClr val="bg2"/>
                  </a:outerShdw>
                </a:effectLst>
              </a:rPr>
              <a:t>   2.2.1   生成频数分布表</a:t>
            </a:r>
            <a:endParaRPr sz="3200" b="1">
              <a:solidFill>
                <a:schemeClr val="bg1"/>
              </a:solidFill>
              <a:effectLst>
                <a:outerShdw blurRad="38100" dist="38100" dir="2700000" algn="tl">
                  <a:schemeClr val="bg2"/>
                </a:outerShdw>
              </a:effectLst>
            </a:endParaRPr>
          </a:p>
          <a:p>
            <a:pPr marL="812800" lvl="0" indent="-812800">
              <a:spcBef>
                <a:spcPct val="20000"/>
              </a:spcBef>
            </a:pPr>
            <a:r>
              <a:rPr sz="3200" b="1">
                <a:solidFill>
                  <a:schemeClr val="bg1"/>
                </a:solidFill>
                <a:effectLst>
                  <a:outerShdw blurRad="38100" dist="38100" dir="2700000" algn="tl">
                    <a:schemeClr val="bg2"/>
                  </a:outerShdw>
                </a:effectLst>
              </a:rPr>
              <a:t>   2.2.2   定量数据的图示</a:t>
            </a:r>
            <a:endParaRPr sz="3200" b="1">
              <a:solidFill>
                <a:schemeClr val="bg1"/>
              </a:solidFill>
              <a:effectLst>
                <a:outerShdw blurRad="38100" dist="38100" dir="2700000" algn="tl">
                  <a:schemeClr val="bg2"/>
                </a:outerShdw>
              </a:effectLst>
            </a:endParaRPr>
          </a:p>
        </p:txBody>
      </p:sp>
      <p:sp>
        <p:nvSpPr>
          <p:cNvPr id="2136067" name=""/>
          <p:cNvSpPr/>
          <p:nvPr/>
        </p:nvSpPr>
        <p:spPr>
          <a:xfrm>
            <a:off x="611188" y="836612"/>
            <a:ext cx="7921625" cy="990600"/>
          </a:xfrm>
          <a:prstGeom prst="rect">
            <a:avLst/>
          </a:prstGeom>
          <a:no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r>
              <a:rPr>
                <a:solidFill>
                  <a:srgbClr val="00FFFF"/>
                </a:solidFill>
              </a:rPr>
              <a:t>第 2 章   用图表展示数据</a:t>
            </a:r>
            <a:endParaRPr>
              <a:solidFill>
                <a:srgbClr val="00FFFF"/>
              </a:solidFill>
            </a:endParaRPr>
          </a:p>
        </p:txBody>
      </p:sp>
      <p:cxnSp>
        <p:nvCxnSpPr>
          <p:cNvPr id="2136068" name=""/>
          <p:cNvCxnSpPr/>
          <p:nvPr/>
        </p:nvCxnSpPr>
        <p:spPr>
          <a:xfrm>
            <a:off x="1836738" y="1700212"/>
            <a:ext cx="5472112" cy="0"/>
          </a:xfrm>
          <a:prstGeom prst="line">
            <a:avLst/>
          </a:prstGeom>
          <a:noFill/>
          <a:ln w="44450">
            <a:solidFill>
              <a:srgbClr val="00FFFF"/>
            </a:solidFill>
            <a:miter lim="800000"/>
          </a:ln>
          <a:effectLst>
            <a:outerShdw dist="35921" dir="2700000" algn="ctr">
              <a:schemeClr val="tx1"/>
            </a:outerShdw>
          </a:effectLst>
        </p:spPr>
      </p:cxnSp>
      <p:sp>
        <p:nvSpPr>
          <p:cNvPr id="2136069" name="Date Placeholder 3"/>
          <p:cNvSpPr>
            <a:spLocks noGrp="1"/>
          </p:cNvSpPr>
          <p:nvPr>
            <p:ph type="dt" sz="half" idx="2"/>
          </p:nvPr>
        </p:nvSpPr>
        <p:spPr/>
        <p:txBody>
          <a:bodyPr/>
          <a:lstStyle/>
          <a:p>
            <a:pPr lvl="0" algn="r">
              <a:spcBef>
                <a:spcPct val="20000"/>
              </a:spcBef>
            </a:pPr>
            <a:r>
              <a:rPr sz="1600"/>
              <a:t>yyyy-M-</a:t>
            </a:r>
            <a:endParaRPr sz="1600"/>
          </a:p>
        </p:txBody>
      </p:sp>
      <p:sp>
        <p:nvSpPr>
          <p:cNvPr id="2136070" name="TextBox 2136069"/>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用图表展示数据2011年共74页，您现在浏览的是第16页!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1442" name=""/>
          <p:cNvSpPr/>
          <p:nvPr>
            <p:ph type="title"/>
          </p:nvPr>
        </p:nvSpPr>
        <p:spPr>
          <a:xfrm>
            <a:off x="1981200" y="188912"/>
            <a:ext cx="67818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生成频数分布表</a:t>
            </a:r>
            <a:br>
              <a:rPr sz="3600">
                <a:solidFill>
                  <a:schemeClr val="tx1"/>
                </a:solidFill>
              </a:rPr>
            </a:br>
            <a:r>
              <a:rPr sz="3200">
                <a:solidFill>
                  <a:srgbClr val="FE9B03"/>
                </a:solidFill>
              </a:rPr>
              <a:t>(例题分析)</a:t>
            </a:r>
            <a:endParaRPr sz="3200">
              <a:solidFill>
                <a:srgbClr val="FE9B03"/>
              </a:solidFill>
            </a:endParaRPr>
          </a:p>
        </p:txBody>
      </p:sp>
      <p:sp>
        <p:nvSpPr>
          <p:cNvPr id="1981443" name=""/>
          <p:cNvSpPr/>
          <p:nvPr/>
        </p:nvSpPr>
        <p:spPr>
          <a:xfrm>
            <a:off x="228600" y="1752600"/>
            <a:ext cx="2398712" cy="4470400"/>
          </a:xfrm>
          <a:prstGeom prst="rect">
            <a:avLst/>
          </a:prstGeom>
          <a:noFill/>
          <a:ln w="12700">
            <a:solidFill>
              <a:srgbClr val="00F8E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eaLnBrk="0" hangingPunct="0">
              <a:spcBef>
                <a:spcPct val="50000"/>
              </a:spcBef>
            </a:pPr>
            <a:r>
              <a:rPr kumimoji="1" sz="2600" b="1">
                <a:solidFill>
                  <a:srgbClr val="FFFF93"/>
                </a:solidFill>
                <a:effectLst>
                  <a:outerShdw blurRad="38100" dist="38100" dir="2700000" algn="tl">
                    <a:schemeClr val="bg2"/>
                  </a:outerShdw>
                </a:effectLst>
              </a:rPr>
              <a:t>【例2-3】</a:t>
            </a:r>
            <a:r>
              <a:rPr kumimoji="1" sz="2600">
                <a:solidFill>
                  <a:schemeClr val="bg1"/>
                </a:solidFill>
                <a:effectLst>
                  <a:outerShdw blurRad="38100" dist="38100" dir="2700000" algn="tl">
                    <a:schemeClr val="bg2"/>
                  </a:outerShdw>
                </a:effectLst>
              </a:rPr>
              <a:t>某电脑公司120天的销售额数据(单位：万元) 。生成一张频数分布表观察销售额分布的特征</a:t>
            </a:r>
            <a:endParaRPr kumimoji="1" sz="2600">
              <a:solidFill>
                <a:schemeClr val="bg1"/>
              </a:solidFill>
              <a:effectLst>
                <a:outerShdw blurRad="38100" dist="38100" dir="2700000" algn="tl">
                  <a:schemeClr val="bg2"/>
                </a:outerShdw>
              </a:effectLst>
            </a:endParaRPr>
          </a:p>
          <a:p>
            <a:pPr lvl="0" algn="just" eaLnBrk="0" hangingPunct="0">
              <a:spcBef>
                <a:spcPct val="50000"/>
              </a:spcBef>
            </a:pPr>
            <a:endParaRPr kumimoji="1" sz="2600">
              <a:solidFill>
                <a:schemeClr val="bg1"/>
              </a:solidFill>
              <a:effectLst>
                <a:outerShdw blurRad="38100" dist="38100" dir="2700000" algn="tl">
                  <a:schemeClr val="bg2"/>
                </a:outerShdw>
              </a:effectLst>
            </a:endParaRPr>
          </a:p>
          <a:p>
            <a:pPr lvl="0" algn="just" eaLnBrk="0" hangingPunct="0">
              <a:spcBef>
                <a:spcPct val="50000"/>
              </a:spcBef>
            </a:pPr>
            <a:endParaRPr kumimoji="1" sz="2600">
              <a:effectLst>
                <a:outerShdw blurRad="38100" dist="38100" dir="2700000" algn="tl">
                  <a:schemeClr val="bg2"/>
                </a:outerShdw>
              </a:effectLst>
            </a:endParaRPr>
          </a:p>
        </p:txBody>
      </p:sp>
      <p:grpSp>
        <p:nvGrpSpPr>
          <p:cNvPr id="1981444" name=""/>
          <p:cNvGrpSpPr/>
          <p:nvPr/>
        </p:nvGrpSpPr>
        <p:grpSpPr>
          <a:xfrm>
            <a:off x="539750" y="5084762"/>
            <a:ext cx="2024062" cy="1279525"/>
            <a:chOff x="192" y="2688"/>
            <a:chExt cx="1275" cy="806"/>
          </a:xfrm>
        </p:grpSpPr>
        <p:grpSp>
          <p:nvGrpSpPr>
            <p:cNvPr id="1981445" name=""/>
            <p:cNvGrpSpPr/>
            <p:nvPr/>
          </p:nvGrpSpPr>
          <p:grpSpPr>
            <a:xfrm>
              <a:off x="482" y="3099"/>
              <a:ext cx="985" cy="318"/>
              <a:chOff x="3038" y="3135"/>
              <a:chExt cx="985" cy="318"/>
            </a:xfrm>
          </p:grpSpPr>
          <p:sp>
            <p:nvSpPr>
              <p:cNvPr id="1981446" name=""/>
              <p:cNvSpPr/>
              <p:nvPr/>
            </p:nvSpPr>
            <p:spPr>
              <a:xfrm>
                <a:off x="3038" y="3135"/>
                <a:ext cx="565" cy="318"/>
              </a:xfrm>
              <a:custGeom>
                <a:rect l="l" t="t" r="r" b="b"/>
                <a:pathLst>
                  <a:path w="1129" h="954">
                    <a:moveTo>
                      <a:pt x="1129" y="293"/>
                    </a:moveTo>
                    <a:lnTo>
                      <a:pt x="1129" y="954"/>
                    </a:lnTo>
                    <a:lnTo>
                      <a:pt x="0" y="467"/>
                    </a:lnTo>
                    <a:lnTo>
                      <a:pt x="0" y="0"/>
                    </a:lnTo>
                    <a:lnTo>
                      <a:pt x="1129" y="293"/>
                    </a:lnTo>
                    <a:close/>
                  </a:path>
                </a:pathLst>
              </a:custGeom>
              <a:solidFill>
                <a:srgbClr val="A0A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47" name=""/>
              <p:cNvSpPr/>
              <p:nvPr/>
            </p:nvSpPr>
            <p:spPr>
              <a:xfrm>
                <a:off x="3603" y="3211"/>
                <a:ext cx="420" cy="242"/>
              </a:xfrm>
              <a:custGeom>
                <a:rect l="l" t="t" r="r" b="b"/>
                <a:pathLst>
                  <a:path w="841" h="726">
                    <a:moveTo>
                      <a:pt x="0" y="65"/>
                    </a:moveTo>
                    <a:lnTo>
                      <a:pt x="0" y="726"/>
                    </a:lnTo>
                    <a:lnTo>
                      <a:pt x="841" y="563"/>
                    </a:lnTo>
                    <a:lnTo>
                      <a:pt x="841" y="0"/>
                    </a:lnTo>
                    <a:lnTo>
                      <a:pt x="0" y="65"/>
                    </a:lnTo>
                    <a:close/>
                  </a:path>
                </a:pathLst>
              </a:custGeom>
              <a:solidFill>
                <a:srgbClr val="808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48" name=""/>
              <p:cNvSpPr/>
              <p:nvPr/>
            </p:nvSpPr>
            <p:spPr>
              <a:xfrm>
                <a:off x="3038" y="3135"/>
                <a:ext cx="985" cy="98"/>
              </a:xfrm>
              <a:custGeom>
                <a:rect l="l" t="t" r="r" b="b"/>
                <a:pathLst>
                  <a:path w="1969" h="293">
                    <a:moveTo>
                      <a:pt x="1970" y="228"/>
                    </a:moveTo>
                    <a:lnTo>
                      <a:pt x="1121" y="293"/>
                    </a:lnTo>
                    <a:lnTo>
                      <a:pt x="0" y="0"/>
                    </a:lnTo>
                    <a:lnTo>
                      <a:pt x="825" y="0"/>
                    </a:lnTo>
                    <a:lnTo>
                      <a:pt x="1970" y="228"/>
                    </a:lnTo>
                    <a:close/>
                  </a:path>
                </a:pathLst>
              </a:custGeom>
              <a:solidFill>
                <a:srgbClr val="C0C0C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981449" name=""/>
            <p:cNvSpPr/>
            <p:nvPr/>
          </p:nvSpPr>
          <p:spPr>
            <a:xfrm>
              <a:off x="790" y="3073"/>
              <a:ext cx="357" cy="91"/>
            </a:xfrm>
            <a:custGeom>
              <a:rect l="l" t="t" r="r" b="b"/>
              <a:pathLst>
                <a:path w="715" h="273">
                  <a:moveTo>
                    <a:pt x="715" y="155"/>
                  </a:moveTo>
                  <a:lnTo>
                    <a:pt x="715" y="244"/>
                  </a:lnTo>
                  <a:lnTo>
                    <a:pt x="382" y="273"/>
                  </a:lnTo>
                  <a:lnTo>
                    <a:pt x="0" y="175"/>
                  </a:lnTo>
                  <a:lnTo>
                    <a:pt x="0" y="0"/>
                  </a:lnTo>
                  <a:lnTo>
                    <a:pt x="715" y="155"/>
                  </a:lnTo>
                  <a:close/>
                </a:path>
              </a:pathLst>
            </a:custGeom>
            <a:solidFill>
              <a:srgbClr val="60606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50" name=""/>
            <p:cNvSpPr/>
            <p:nvPr/>
          </p:nvSpPr>
          <p:spPr>
            <a:xfrm>
              <a:off x="595" y="2688"/>
              <a:ext cx="456" cy="444"/>
            </a:xfrm>
            <a:custGeom>
              <a:rect l="l" t="t" r="r" b="b"/>
              <a:pathLst>
                <a:path w="913" h="1333">
                  <a:moveTo>
                    <a:pt x="785" y="1333"/>
                  </a:moveTo>
                  <a:lnTo>
                    <a:pt x="913" y="44"/>
                  </a:lnTo>
                  <a:lnTo>
                    <a:pt x="129" y="0"/>
                  </a:lnTo>
                  <a:lnTo>
                    <a:pt x="0" y="1148"/>
                  </a:lnTo>
                  <a:lnTo>
                    <a:pt x="785" y="1333"/>
                  </a:lnTo>
                  <a:close/>
                </a:path>
              </a:pathLst>
            </a:custGeom>
            <a:solidFill>
              <a:srgbClr val="A0A0A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51" name=""/>
            <p:cNvSpPr/>
            <p:nvPr/>
          </p:nvSpPr>
          <p:spPr>
            <a:xfrm>
              <a:off x="987" y="2702"/>
              <a:ext cx="404" cy="441"/>
            </a:xfrm>
            <a:custGeom>
              <a:rect l="l" t="t" r="r" b="b"/>
              <a:pathLst>
                <a:path w="809" h="1323">
                  <a:moveTo>
                    <a:pt x="128" y="0"/>
                  </a:moveTo>
                  <a:lnTo>
                    <a:pt x="809" y="295"/>
                  </a:lnTo>
                  <a:lnTo>
                    <a:pt x="712" y="1323"/>
                  </a:lnTo>
                  <a:lnTo>
                    <a:pt x="0" y="1291"/>
                  </a:lnTo>
                  <a:lnTo>
                    <a:pt x="128" y="0"/>
                  </a:lnTo>
                  <a:close/>
                </a:path>
              </a:pathLst>
            </a:custGeom>
            <a:solidFill>
              <a:srgbClr val="808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52" name=""/>
            <p:cNvSpPr/>
            <p:nvPr/>
          </p:nvSpPr>
          <p:spPr>
            <a:xfrm>
              <a:off x="647" y="2732"/>
              <a:ext cx="328" cy="334"/>
            </a:xfrm>
            <a:custGeom>
              <a:rect l="l" t="t" r="r" b="b"/>
              <a:pathLst>
                <a:path w="654" h="1003">
                  <a:moveTo>
                    <a:pt x="654" y="45"/>
                  </a:moveTo>
                  <a:lnTo>
                    <a:pt x="561" y="1003"/>
                  </a:lnTo>
                  <a:lnTo>
                    <a:pt x="0" y="890"/>
                  </a:lnTo>
                  <a:lnTo>
                    <a:pt x="95" y="0"/>
                  </a:lnTo>
                  <a:lnTo>
                    <a:pt x="654" y="45"/>
                  </a:lnTo>
                  <a:close/>
                </a:path>
              </a:pathLst>
            </a:custGeom>
            <a:solidFill>
              <a:srgbClr val="0099FF"/>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981453" name=""/>
            <p:cNvGrpSpPr/>
            <p:nvPr/>
          </p:nvGrpSpPr>
          <p:grpSpPr>
            <a:xfrm>
              <a:off x="523" y="3133"/>
              <a:ext cx="321" cy="207"/>
              <a:chOff x="3079" y="3169"/>
              <a:chExt cx="321" cy="207"/>
            </a:xfrm>
          </p:grpSpPr>
          <p:sp>
            <p:nvSpPr>
              <p:cNvPr id="1981454" name=""/>
              <p:cNvSpPr/>
              <p:nvPr/>
            </p:nvSpPr>
            <p:spPr>
              <a:xfrm>
                <a:off x="3079" y="3169"/>
                <a:ext cx="321" cy="207"/>
              </a:xfrm>
              <a:custGeom>
                <a:rect l="l" t="t" r="r" b="b"/>
                <a:pathLst>
                  <a:path w="643" h="621">
                    <a:moveTo>
                      <a:pt x="0" y="0"/>
                    </a:moveTo>
                    <a:lnTo>
                      <a:pt x="643" y="187"/>
                    </a:lnTo>
                    <a:lnTo>
                      <a:pt x="643" y="621"/>
                    </a:lnTo>
                    <a:lnTo>
                      <a:pt x="0" y="350"/>
                    </a:lnTo>
                    <a:lnTo>
                      <a:pt x="0" y="0"/>
                    </a:lnTo>
                    <a:close/>
                  </a:path>
                </a:pathLst>
              </a:custGeom>
              <a:solidFill>
                <a:srgbClr val="404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1981455" name=""/>
              <p:cNvCxnSpPr/>
              <p:nvPr/>
            </p:nvCxnSpPr>
            <p:spPr>
              <a:xfrm flipH="1" flipV="1">
                <a:off x="3107" y="3219"/>
                <a:ext cx="85" cy="19"/>
              </a:xfrm>
              <a:prstGeom prst="line">
                <a:avLst/>
              </a:prstGeom>
              <a:noFill/>
              <a:ln w="25400">
                <a:solidFill>
                  <a:prstClr val="black"/>
                </a:solidFill>
                <a:miter lim="800000"/>
              </a:ln>
            </p:spPr>
          </p:cxnSp>
          <p:cxnSp>
            <p:nvCxnSpPr>
              <p:cNvPr id="1981456" name=""/>
              <p:cNvCxnSpPr/>
              <p:nvPr/>
            </p:nvCxnSpPr>
            <p:spPr>
              <a:xfrm>
                <a:off x="3236" y="3248"/>
                <a:ext cx="112" cy="23"/>
              </a:xfrm>
              <a:prstGeom prst="line">
                <a:avLst/>
              </a:prstGeom>
              <a:noFill/>
              <a:ln w="25400">
                <a:solidFill>
                  <a:prstClr val="black"/>
                </a:solidFill>
                <a:miter lim="800000"/>
              </a:ln>
            </p:spPr>
          </p:cxnSp>
          <p:cxnSp>
            <p:nvCxnSpPr>
              <p:cNvPr id="1981457" name=""/>
              <p:cNvCxnSpPr/>
              <p:nvPr/>
            </p:nvCxnSpPr>
            <p:spPr>
              <a:xfrm>
                <a:off x="3214" y="3195"/>
                <a:ext cx="1" cy="134"/>
              </a:xfrm>
              <a:prstGeom prst="line">
                <a:avLst/>
              </a:prstGeom>
              <a:noFill/>
              <a:ln w="6350">
                <a:solidFill>
                  <a:prstClr val="black"/>
                </a:solidFill>
                <a:miter lim="800000"/>
              </a:ln>
            </p:spPr>
          </p:cxnSp>
          <p:cxnSp>
            <p:nvCxnSpPr>
              <p:cNvPr id="1981458" name=""/>
              <p:cNvCxnSpPr/>
              <p:nvPr/>
            </p:nvCxnSpPr>
            <p:spPr>
              <a:xfrm>
                <a:off x="3368" y="3226"/>
                <a:ext cx="1" cy="146"/>
              </a:xfrm>
              <a:prstGeom prst="line">
                <a:avLst/>
              </a:prstGeom>
              <a:noFill/>
              <a:ln w="6350">
                <a:solidFill>
                  <a:prstClr val="black"/>
                </a:solidFill>
                <a:miter lim="800000"/>
              </a:ln>
            </p:spPr>
          </p:cxnSp>
          <p:cxnSp>
            <p:nvCxnSpPr>
              <p:cNvPr id="1981459" name=""/>
              <p:cNvCxnSpPr/>
              <p:nvPr/>
            </p:nvCxnSpPr>
            <p:spPr>
              <a:xfrm>
                <a:off x="3080" y="3223"/>
                <a:ext cx="292" cy="68"/>
              </a:xfrm>
              <a:prstGeom prst="line">
                <a:avLst/>
              </a:prstGeom>
              <a:noFill/>
              <a:ln w="6350">
                <a:solidFill>
                  <a:prstClr val="black"/>
                </a:solidFill>
                <a:miter lim="800000"/>
              </a:ln>
            </p:spPr>
          </p:cxnSp>
          <p:cxnSp>
            <p:nvCxnSpPr>
              <p:cNvPr id="1981460" name=""/>
              <p:cNvCxnSpPr/>
              <p:nvPr/>
            </p:nvCxnSpPr>
            <p:spPr>
              <a:xfrm flipH="1" flipV="1">
                <a:off x="3079" y="3201"/>
                <a:ext cx="293" cy="63"/>
              </a:xfrm>
              <a:prstGeom prst="line">
                <a:avLst/>
              </a:prstGeom>
              <a:noFill/>
              <a:ln w="6350">
                <a:solidFill>
                  <a:prstClr val="black"/>
                </a:solidFill>
                <a:miter lim="800000"/>
              </a:ln>
            </p:spPr>
          </p:cxnSp>
        </p:grpSp>
        <p:grpSp>
          <p:nvGrpSpPr>
            <p:cNvPr id="1981461" name=""/>
            <p:cNvGrpSpPr/>
            <p:nvPr/>
          </p:nvGrpSpPr>
          <p:grpSpPr>
            <a:xfrm>
              <a:off x="192" y="3138"/>
              <a:ext cx="769" cy="356"/>
              <a:chOff x="2748" y="3174"/>
              <a:chExt cx="769" cy="356"/>
            </a:xfrm>
          </p:grpSpPr>
          <p:grpSp>
            <p:nvGrpSpPr>
              <p:cNvPr id="1981462" name=""/>
              <p:cNvGrpSpPr/>
              <p:nvPr/>
            </p:nvGrpSpPr>
            <p:grpSpPr>
              <a:xfrm>
                <a:off x="3343" y="3367"/>
                <a:ext cx="125" cy="84"/>
                <a:chOff x="3343" y="3367"/>
                <a:chExt cx="125" cy="84"/>
              </a:xfrm>
            </p:grpSpPr>
            <p:sp>
              <p:nvSpPr>
                <p:cNvPr id="1981463" name=""/>
                <p:cNvSpPr/>
                <p:nvPr/>
              </p:nvSpPr>
              <p:spPr>
                <a:xfrm>
                  <a:off x="3431" y="3367"/>
                  <a:ext cx="37" cy="84"/>
                </a:xfrm>
                <a:custGeom>
                  <a:rect l="l" t="t" r="r" b="b"/>
                  <a:pathLst>
                    <a:path w="72" h="251">
                      <a:moveTo>
                        <a:pt x="51" y="0"/>
                      </a:moveTo>
                      <a:lnTo>
                        <a:pt x="72" y="236"/>
                      </a:lnTo>
                      <a:lnTo>
                        <a:pt x="21" y="252"/>
                      </a:lnTo>
                      <a:lnTo>
                        <a:pt x="0" y="12"/>
                      </a:lnTo>
                      <a:lnTo>
                        <a:pt x="51" y="0"/>
                      </a:lnTo>
                      <a:close/>
                    </a:path>
                  </a:pathLst>
                </a:custGeom>
                <a:solidFill>
                  <a:srgbClr val="60606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64" name=""/>
                <p:cNvSpPr/>
                <p:nvPr/>
              </p:nvSpPr>
              <p:spPr>
                <a:xfrm>
                  <a:off x="3343" y="3378"/>
                  <a:ext cx="99" cy="73"/>
                </a:xfrm>
                <a:custGeom>
                  <a:rect l="l" t="t" r="r" b="b"/>
                  <a:pathLst>
                    <a:path w="199" h="219">
                      <a:moveTo>
                        <a:pt x="181" y="8"/>
                      </a:moveTo>
                      <a:lnTo>
                        <a:pt x="199" y="219"/>
                      </a:lnTo>
                      <a:lnTo>
                        <a:pt x="0" y="109"/>
                      </a:lnTo>
                      <a:lnTo>
                        <a:pt x="79" y="77"/>
                      </a:lnTo>
                      <a:lnTo>
                        <a:pt x="148" y="126"/>
                      </a:lnTo>
                      <a:lnTo>
                        <a:pt x="127" y="0"/>
                      </a:lnTo>
                      <a:lnTo>
                        <a:pt x="181" y="8"/>
                      </a:lnTo>
                      <a:close/>
                    </a:path>
                  </a:pathLst>
                </a:custGeom>
                <a:solidFill>
                  <a:srgbClr val="404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981465" name=""/>
              <p:cNvGrpSpPr/>
              <p:nvPr/>
            </p:nvGrpSpPr>
            <p:grpSpPr>
              <a:xfrm>
                <a:off x="2748" y="3174"/>
                <a:ext cx="769" cy="356"/>
                <a:chOff x="2748" y="3174"/>
                <a:chExt cx="769" cy="356"/>
              </a:xfrm>
            </p:grpSpPr>
            <p:sp>
              <p:nvSpPr>
                <p:cNvPr id="1981466" name=""/>
                <p:cNvSpPr/>
                <p:nvPr/>
              </p:nvSpPr>
              <p:spPr>
                <a:xfrm>
                  <a:off x="2750" y="3174"/>
                  <a:ext cx="753" cy="315"/>
                </a:xfrm>
                <a:custGeom>
                  <a:rect l="l" t="t" r="r" b="b"/>
                  <a:pathLst>
                    <a:path w="1506" h="944">
                      <a:moveTo>
                        <a:pt x="1506" y="402"/>
                      </a:moveTo>
                      <a:lnTo>
                        <a:pt x="785" y="944"/>
                      </a:lnTo>
                      <a:lnTo>
                        <a:pt x="0" y="413"/>
                      </a:lnTo>
                      <a:lnTo>
                        <a:pt x="601" y="0"/>
                      </a:lnTo>
                      <a:lnTo>
                        <a:pt x="1506" y="402"/>
                      </a:lnTo>
                      <a:close/>
                    </a:path>
                  </a:pathLst>
                </a:custGeom>
                <a:solidFill>
                  <a:srgbClr val="80808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67" name=""/>
                <p:cNvSpPr/>
                <p:nvPr/>
              </p:nvSpPr>
              <p:spPr>
                <a:xfrm>
                  <a:off x="3140" y="3306"/>
                  <a:ext cx="377" cy="222"/>
                </a:xfrm>
                <a:custGeom>
                  <a:rect l="l" t="t" r="r" b="b"/>
                  <a:pathLst>
                    <a:path w="754" h="666">
                      <a:moveTo>
                        <a:pt x="727" y="0"/>
                      </a:moveTo>
                      <a:lnTo>
                        <a:pt x="0" y="552"/>
                      </a:lnTo>
                      <a:lnTo>
                        <a:pt x="21" y="666"/>
                      </a:lnTo>
                      <a:lnTo>
                        <a:pt x="754" y="104"/>
                      </a:lnTo>
                      <a:lnTo>
                        <a:pt x="727" y="0"/>
                      </a:lnTo>
                      <a:close/>
                    </a:path>
                  </a:pathLst>
                </a:custGeom>
                <a:solidFill>
                  <a:srgbClr val="60606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68" name=""/>
                <p:cNvSpPr/>
                <p:nvPr/>
              </p:nvSpPr>
              <p:spPr>
                <a:xfrm>
                  <a:off x="2748" y="3312"/>
                  <a:ext cx="403" cy="218"/>
                </a:xfrm>
                <a:custGeom>
                  <a:rect l="l" t="t" r="r" b="b"/>
                  <a:pathLst>
                    <a:path w="805" h="654">
                      <a:moveTo>
                        <a:pt x="805" y="654"/>
                      </a:moveTo>
                      <a:lnTo>
                        <a:pt x="781" y="532"/>
                      </a:lnTo>
                      <a:lnTo>
                        <a:pt x="0" y="0"/>
                      </a:lnTo>
                      <a:lnTo>
                        <a:pt x="27" y="96"/>
                      </a:lnTo>
                      <a:lnTo>
                        <a:pt x="805" y="654"/>
                      </a:lnTo>
                      <a:close/>
                    </a:path>
                  </a:pathLst>
                </a:custGeom>
                <a:solidFill>
                  <a:srgbClr val="404040"/>
                </a:solidFill>
                <a:ln w="6350">
                  <a:solidFill>
                    <a:srgbClr val="000000"/>
                  </a:solidFill>
                  <a:prstDash val="solid"/>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69" name=""/>
                <p:cNvSpPr/>
                <p:nvPr/>
              </p:nvSpPr>
              <p:spPr>
                <a:xfrm>
                  <a:off x="3053" y="3323"/>
                  <a:ext cx="302" cy="138"/>
                </a:xfrm>
                <a:custGeom>
                  <a:rect l="l" t="t" r="r" b="b"/>
                  <a:pathLst>
                    <a:path w="604" h="415">
                      <a:moveTo>
                        <a:pt x="604" y="107"/>
                      </a:moveTo>
                      <a:lnTo>
                        <a:pt x="395" y="0"/>
                      </a:lnTo>
                      <a:lnTo>
                        <a:pt x="0" y="290"/>
                      </a:lnTo>
                      <a:lnTo>
                        <a:pt x="200" y="415"/>
                      </a:lnTo>
                      <a:lnTo>
                        <a:pt x="604" y="107"/>
                      </a:lnTo>
                      <a:close/>
                    </a:path>
                  </a:pathLst>
                </a:custGeom>
                <a:solidFill>
                  <a:srgbClr val="A0A0A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70" name=""/>
                <p:cNvSpPr/>
                <p:nvPr/>
              </p:nvSpPr>
              <p:spPr>
                <a:xfrm>
                  <a:off x="2786" y="3225"/>
                  <a:ext cx="446" cy="186"/>
                </a:xfrm>
                <a:custGeom>
                  <a:rect l="l" t="t" r="r" b="b"/>
                  <a:pathLst>
                    <a:path w="892" h="558">
                      <a:moveTo>
                        <a:pt x="892" y="272"/>
                      </a:moveTo>
                      <a:lnTo>
                        <a:pt x="503" y="558"/>
                      </a:lnTo>
                      <a:lnTo>
                        <a:pt x="0" y="239"/>
                      </a:lnTo>
                      <a:lnTo>
                        <a:pt x="364" y="0"/>
                      </a:lnTo>
                      <a:lnTo>
                        <a:pt x="892" y="272"/>
                      </a:lnTo>
                      <a:close/>
                    </a:path>
                  </a:pathLst>
                </a:custGeom>
                <a:solidFill>
                  <a:srgbClr val="A0A0A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81471" name=""/>
                <p:cNvSpPr/>
                <p:nvPr/>
              </p:nvSpPr>
              <p:spPr>
                <a:xfrm>
                  <a:off x="2975" y="3184"/>
                  <a:ext cx="492" cy="170"/>
                </a:xfrm>
                <a:custGeom>
                  <a:rect l="l" t="t" r="r" b="b"/>
                  <a:pathLst>
                    <a:path w="984" h="509">
                      <a:moveTo>
                        <a:pt x="780" y="509"/>
                      </a:moveTo>
                      <a:lnTo>
                        <a:pt x="984" y="369"/>
                      </a:lnTo>
                      <a:lnTo>
                        <a:pt x="160" y="0"/>
                      </a:lnTo>
                      <a:lnTo>
                        <a:pt x="0" y="106"/>
                      </a:lnTo>
                      <a:lnTo>
                        <a:pt x="780" y="509"/>
                      </a:lnTo>
                      <a:close/>
                    </a:path>
                  </a:pathLst>
                </a:custGeom>
                <a:solidFill>
                  <a:srgbClr val="A0A0A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1981472" name=""/>
                <p:cNvCxnSpPr/>
                <p:nvPr/>
              </p:nvCxnSpPr>
              <p:spPr>
                <a:xfrm flipH="1" flipV="1">
                  <a:off x="3033" y="3191"/>
                  <a:ext cx="425" cy="134"/>
                </a:xfrm>
                <a:prstGeom prst="line">
                  <a:avLst/>
                </a:prstGeom>
                <a:noFill/>
                <a:ln w="12700">
                  <a:solidFill>
                    <a:srgbClr val="808080"/>
                  </a:solidFill>
                  <a:miter lim="800000"/>
                </a:ln>
              </p:spPr>
            </p:cxnSp>
            <p:cxnSp>
              <p:nvCxnSpPr>
                <p:cNvPr id="1981473" name=""/>
                <p:cNvCxnSpPr/>
                <p:nvPr/>
              </p:nvCxnSpPr>
              <p:spPr>
                <a:xfrm flipH="1" flipV="1">
                  <a:off x="3011" y="3200"/>
                  <a:ext cx="411" cy="135"/>
                </a:xfrm>
                <a:prstGeom prst="line">
                  <a:avLst/>
                </a:prstGeom>
                <a:noFill/>
                <a:ln w="12700">
                  <a:solidFill>
                    <a:srgbClr val="808080"/>
                  </a:solidFill>
                  <a:miter lim="800000"/>
                </a:ln>
              </p:spPr>
            </p:cxnSp>
            <p:cxnSp>
              <p:nvCxnSpPr>
                <p:cNvPr id="1981474" name=""/>
                <p:cNvCxnSpPr/>
                <p:nvPr/>
              </p:nvCxnSpPr>
              <p:spPr>
                <a:xfrm flipH="1" flipV="1">
                  <a:off x="2994" y="3211"/>
                  <a:ext cx="402" cy="139"/>
                </a:xfrm>
                <a:prstGeom prst="line">
                  <a:avLst/>
                </a:prstGeom>
                <a:noFill/>
                <a:ln w="12700">
                  <a:solidFill>
                    <a:srgbClr val="808080"/>
                  </a:solidFill>
                  <a:miter lim="800000"/>
                </a:ln>
              </p:spPr>
            </p:cxnSp>
            <p:cxnSp>
              <p:nvCxnSpPr>
                <p:cNvPr id="1981475" name=""/>
                <p:cNvCxnSpPr/>
                <p:nvPr/>
              </p:nvCxnSpPr>
              <p:spPr>
                <a:xfrm flipH="1" flipV="1">
                  <a:off x="2943" y="3234"/>
                  <a:ext cx="395" cy="143"/>
                </a:xfrm>
                <a:prstGeom prst="line">
                  <a:avLst/>
                </a:prstGeom>
                <a:noFill/>
                <a:ln w="12700">
                  <a:solidFill>
                    <a:srgbClr val="808080"/>
                  </a:solidFill>
                  <a:miter lim="800000"/>
                </a:ln>
              </p:spPr>
            </p:cxnSp>
            <p:cxnSp>
              <p:nvCxnSpPr>
                <p:cNvPr id="1981476" name=""/>
                <p:cNvCxnSpPr/>
                <p:nvPr/>
              </p:nvCxnSpPr>
              <p:spPr>
                <a:xfrm flipH="1" flipV="1">
                  <a:off x="2913" y="3248"/>
                  <a:ext cx="392" cy="145"/>
                </a:xfrm>
                <a:prstGeom prst="line">
                  <a:avLst/>
                </a:prstGeom>
                <a:noFill/>
                <a:ln w="12700">
                  <a:solidFill>
                    <a:srgbClr val="808080"/>
                  </a:solidFill>
                  <a:miter lim="800000"/>
                </a:ln>
              </p:spPr>
            </p:cxnSp>
            <p:cxnSp>
              <p:nvCxnSpPr>
                <p:cNvPr id="1981477" name=""/>
                <p:cNvCxnSpPr/>
                <p:nvPr/>
              </p:nvCxnSpPr>
              <p:spPr>
                <a:xfrm flipH="1" flipV="1">
                  <a:off x="2898" y="3266"/>
                  <a:ext cx="367" cy="142"/>
                </a:xfrm>
                <a:prstGeom prst="line">
                  <a:avLst/>
                </a:prstGeom>
                <a:noFill/>
                <a:ln w="12700">
                  <a:solidFill>
                    <a:srgbClr val="808080"/>
                  </a:solidFill>
                  <a:miter lim="800000"/>
                </a:ln>
              </p:spPr>
            </p:cxnSp>
            <p:cxnSp>
              <p:nvCxnSpPr>
                <p:cNvPr id="1981478" name=""/>
                <p:cNvCxnSpPr/>
                <p:nvPr/>
              </p:nvCxnSpPr>
              <p:spPr>
                <a:xfrm flipH="1" flipV="1">
                  <a:off x="2870" y="3279"/>
                  <a:ext cx="356" cy="143"/>
                </a:xfrm>
                <a:prstGeom prst="line">
                  <a:avLst/>
                </a:prstGeom>
                <a:noFill/>
                <a:ln w="12700">
                  <a:solidFill>
                    <a:srgbClr val="808080"/>
                  </a:solidFill>
                  <a:miter lim="800000"/>
                </a:ln>
              </p:spPr>
            </p:cxnSp>
            <p:cxnSp>
              <p:nvCxnSpPr>
                <p:cNvPr id="1981479" name=""/>
                <p:cNvCxnSpPr/>
                <p:nvPr/>
              </p:nvCxnSpPr>
              <p:spPr>
                <a:xfrm flipH="1" flipV="1">
                  <a:off x="2840" y="3297"/>
                  <a:ext cx="346" cy="141"/>
                </a:xfrm>
                <a:prstGeom prst="line">
                  <a:avLst/>
                </a:prstGeom>
                <a:noFill/>
                <a:ln w="12700">
                  <a:solidFill>
                    <a:srgbClr val="808080"/>
                  </a:solidFill>
                  <a:miter lim="800000"/>
                </a:ln>
              </p:spPr>
            </p:cxnSp>
            <p:cxnSp>
              <p:nvCxnSpPr>
                <p:cNvPr id="1981480" name=""/>
                <p:cNvCxnSpPr/>
                <p:nvPr/>
              </p:nvCxnSpPr>
              <p:spPr>
                <a:xfrm flipH="1">
                  <a:off x="3122" y="3347"/>
                  <a:ext cx="199" cy="103"/>
                </a:xfrm>
                <a:prstGeom prst="line">
                  <a:avLst/>
                </a:prstGeom>
                <a:noFill/>
                <a:ln w="12700">
                  <a:solidFill>
                    <a:srgbClr val="808080"/>
                  </a:solidFill>
                  <a:miter lim="800000"/>
                </a:ln>
              </p:spPr>
            </p:cxnSp>
            <p:cxnSp>
              <p:nvCxnSpPr>
                <p:cNvPr id="1981481" name=""/>
                <p:cNvCxnSpPr/>
                <p:nvPr/>
              </p:nvCxnSpPr>
              <p:spPr>
                <a:xfrm flipH="1">
                  <a:off x="3083" y="3333"/>
                  <a:ext cx="196" cy="98"/>
                </a:xfrm>
                <a:prstGeom prst="line">
                  <a:avLst/>
                </a:prstGeom>
                <a:noFill/>
                <a:ln w="12700">
                  <a:solidFill>
                    <a:srgbClr val="808080"/>
                  </a:solidFill>
                  <a:miter lim="800000"/>
                </a:ln>
              </p:spPr>
            </p:cxnSp>
            <p:cxnSp>
              <p:nvCxnSpPr>
                <p:cNvPr id="1981482" name=""/>
                <p:cNvCxnSpPr/>
                <p:nvPr/>
              </p:nvCxnSpPr>
              <p:spPr>
                <a:xfrm flipH="1">
                  <a:off x="3000" y="3302"/>
                  <a:ext cx="191" cy="93"/>
                </a:xfrm>
                <a:prstGeom prst="line">
                  <a:avLst/>
                </a:prstGeom>
                <a:noFill/>
                <a:ln w="12700">
                  <a:solidFill>
                    <a:srgbClr val="808080"/>
                  </a:solidFill>
                  <a:miter lim="800000"/>
                </a:ln>
              </p:spPr>
            </p:cxnSp>
            <p:cxnSp>
              <p:nvCxnSpPr>
                <p:cNvPr id="1981483" name=""/>
                <p:cNvCxnSpPr/>
                <p:nvPr/>
              </p:nvCxnSpPr>
              <p:spPr>
                <a:xfrm flipH="1">
                  <a:off x="2956" y="3286"/>
                  <a:ext cx="190" cy="92"/>
                </a:xfrm>
                <a:prstGeom prst="line">
                  <a:avLst/>
                </a:prstGeom>
                <a:noFill/>
                <a:ln w="12700">
                  <a:solidFill>
                    <a:srgbClr val="808080"/>
                  </a:solidFill>
                  <a:miter lim="800000"/>
                </a:ln>
              </p:spPr>
            </p:cxnSp>
            <p:cxnSp>
              <p:nvCxnSpPr>
                <p:cNvPr id="1981484" name=""/>
                <p:cNvCxnSpPr/>
                <p:nvPr/>
              </p:nvCxnSpPr>
              <p:spPr>
                <a:xfrm flipH="1">
                  <a:off x="2915" y="3271"/>
                  <a:ext cx="184" cy="92"/>
                </a:xfrm>
                <a:prstGeom prst="line">
                  <a:avLst/>
                </a:prstGeom>
                <a:noFill/>
                <a:ln w="12700">
                  <a:solidFill>
                    <a:srgbClr val="808080"/>
                  </a:solidFill>
                  <a:miter lim="800000"/>
                </a:ln>
              </p:spPr>
            </p:cxnSp>
            <p:cxnSp>
              <p:nvCxnSpPr>
                <p:cNvPr id="1981485" name=""/>
                <p:cNvCxnSpPr/>
                <p:nvPr/>
              </p:nvCxnSpPr>
              <p:spPr>
                <a:xfrm flipH="1">
                  <a:off x="2877" y="3256"/>
                  <a:ext cx="180" cy="88"/>
                </a:xfrm>
                <a:prstGeom prst="line">
                  <a:avLst/>
                </a:prstGeom>
                <a:noFill/>
                <a:ln w="12700">
                  <a:solidFill>
                    <a:srgbClr val="808080"/>
                  </a:solidFill>
                  <a:miter lim="800000"/>
                </a:ln>
              </p:spPr>
            </p:cxnSp>
            <p:cxnSp>
              <p:nvCxnSpPr>
                <p:cNvPr id="1981486" name=""/>
                <p:cNvCxnSpPr/>
                <p:nvPr/>
              </p:nvCxnSpPr>
              <p:spPr>
                <a:xfrm flipH="1">
                  <a:off x="2837" y="3241"/>
                  <a:ext cx="181" cy="84"/>
                </a:xfrm>
                <a:prstGeom prst="line">
                  <a:avLst/>
                </a:prstGeom>
                <a:noFill/>
                <a:ln w="12700">
                  <a:solidFill>
                    <a:srgbClr val="808080"/>
                  </a:solidFill>
                  <a:miter lim="800000"/>
                </a:ln>
              </p:spPr>
            </p:cxnSp>
            <p:cxnSp>
              <p:nvCxnSpPr>
                <p:cNvPr id="1981487" name=""/>
                <p:cNvCxnSpPr/>
                <p:nvPr/>
              </p:nvCxnSpPr>
              <p:spPr>
                <a:xfrm flipH="1">
                  <a:off x="3311" y="3289"/>
                  <a:ext cx="96" cy="45"/>
                </a:xfrm>
                <a:prstGeom prst="line">
                  <a:avLst/>
                </a:prstGeom>
                <a:noFill/>
                <a:ln w="12700">
                  <a:solidFill>
                    <a:srgbClr val="808080"/>
                  </a:solidFill>
                  <a:miter lim="800000"/>
                </a:ln>
              </p:spPr>
            </p:cxnSp>
            <p:cxnSp>
              <p:nvCxnSpPr>
                <p:cNvPr id="1981488" name=""/>
                <p:cNvCxnSpPr/>
                <p:nvPr/>
              </p:nvCxnSpPr>
              <p:spPr>
                <a:xfrm flipH="1">
                  <a:off x="3254" y="3270"/>
                  <a:ext cx="89" cy="45"/>
                </a:xfrm>
                <a:prstGeom prst="line">
                  <a:avLst/>
                </a:prstGeom>
                <a:noFill/>
                <a:ln w="12700">
                  <a:solidFill>
                    <a:srgbClr val="808080"/>
                  </a:solidFill>
                  <a:miter lim="800000"/>
                </a:ln>
              </p:spPr>
            </p:cxnSp>
            <p:cxnSp>
              <p:nvCxnSpPr>
                <p:cNvPr id="1981489" name=""/>
                <p:cNvCxnSpPr/>
                <p:nvPr/>
              </p:nvCxnSpPr>
              <p:spPr>
                <a:xfrm flipH="1">
                  <a:off x="3196" y="3253"/>
                  <a:ext cx="91" cy="43"/>
                </a:xfrm>
                <a:prstGeom prst="line">
                  <a:avLst/>
                </a:prstGeom>
                <a:noFill/>
                <a:ln w="12700">
                  <a:solidFill>
                    <a:srgbClr val="808080"/>
                  </a:solidFill>
                  <a:miter lim="800000"/>
                </a:ln>
              </p:spPr>
            </p:cxnSp>
            <p:cxnSp>
              <p:nvCxnSpPr>
                <p:cNvPr id="1981490" name=""/>
                <p:cNvCxnSpPr/>
                <p:nvPr/>
              </p:nvCxnSpPr>
              <p:spPr>
                <a:xfrm flipH="1">
                  <a:off x="3140" y="3236"/>
                  <a:ext cx="91" cy="41"/>
                </a:xfrm>
                <a:prstGeom prst="line">
                  <a:avLst/>
                </a:prstGeom>
                <a:noFill/>
                <a:ln w="12700">
                  <a:solidFill>
                    <a:srgbClr val="808080"/>
                  </a:solidFill>
                  <a:miter lim="800000"/>
                </a:ln>
              </p:spPr>
            </p:cxnSp>
            <p:cxnSp>
              <p:nvCxnSpPr>
                <p:cNvPr id="1981491" name=""/>
                <p:cNvCxnSpPr/>
                <p:nvPr/>
              </p:nvCxnSpPr>
              <p:spPr>
                <a:xfrm flipH="1">
                  <a:off x="3088" y="3218"/>
                  <a:ext cx="82" cy="40"/>
                </a:xfrm>
                <a:prstGeom prst="line">
                  <a:avLst/>
                </a:prstGeom>
                <a:noFill/>
                <a:ln w="12700">
                  <a:solidFill>
                    <a:srgbClr val="808080"/>
                  </a:solidFill>
                  <a:miter lim="800000"/>
                </a:ln>
              </p:spPr>
            </p:cxnSp>
            <p:cxnSp>
              <p:nvCxnSpPr>
                <p:cNvPr id="1981492" name=""/>
                <p:cNvCxnSpPr/>
                <p:nvPr/>
              </p:nvCxnSpPr>
              <p:spPr>
                <a:xfrm flipH="1">
                  <a:off x="3026" y="3199"/>
                  <a:ext cx="81" cy="39"/>
                </a:xfrm>
                <a:prstGeom prst="line">
                  <a:avLst/>
                </a:prstGeom>
                <a:noFill/>
                <a:ln w="12700">
                  <a:solidFill>
                    <a:srgbClr val="808080"/>
                  </a:solidFill>
                  <a:miter lim="800000"/>
                </a:ln>
              </p:spPr>
            </p:cxnSp>
          </p:grpSp>
        </p:grpSp>
      </p:grpSp>
      <p:pic>
        <p:nvPicPr>
          <p:cNvPr id="1981494" name=""/>
          <p:cNvPicPr/>
          <p:nvPr/>
        </p:nvPicPr>
        <p:blipFill>
          <a:blip r:embed="rId2"/>
          <a:stretch>
            <a:fillRect/>
          </a:stretch>
        </p:blipFill>
        <p:spPr>
          <a:xfrm>
            <a:off x="2700338" y="1773238"/>
            <a:ext cx="6264275" cy="4464050"/>
          </a:xfrm>
          <a:prstGeom prst="rect">
            <a:avLst/>
          </a:prstGeom>
          <a:noFill/>
          <a:ln>
            <a:noFill/>
            <a:miter lim="800000"/>
          </a:ln>
        </p:spPr>
      </p:pic>
      <p:sp>
        <p:nvSpPr>
          <p:cNvPr id="1981495" name="Date Placeholder 3"/>
          <p:cNvSpPr>
            <a:spLocks noGrp="1"/>
          </p:cNvSpPr>
          <p:nvPr>
            <p:ph type="dt" sz="half" idx="2"/>
          </p:nvPr>
        </p:nvSpPr>
        <p:spPr/>
        <p:txBody>
          <a:bodyPr/>
          <a:lstStyle/>
          <a:p>
            <a:pPr lvl="0" algn="r">
              <a:spcBef>
                <a:spcPct val="20000"/>
              </a:spcBef>
            </a:pPr>
            <a:r>
              <a:rPr sz="1600"/>
              <a:t>yyyy-M-</a:t>
            </a:r>
            <a:endParaRPr sz="1600"/>
          </a:p>
        </p:txBody>
      </p:sp>
      <p:sp>
        <p:nvSpPr>
          <p:cNvPr id="1981496" name="TextBox 1981495"/>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用图表展示数据2011年共74页，您现在浏览的是第17页!</a:t>
            </a:r>
          </a:p>
        </p:txBody>
      </p:sp>
    </p:spTree>
  </p:cSld>
  <p:clrMapOvr>
    <a:masterClrMapping/>
  </p:clrMapOvr>
  <p:transition>
    <p:wipe dir="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9394" name=""/>
          <p:cNvSpPr/>
          <p:nvPr>
            <p:ph type="title"/>
          </p:nvPr>
        </p:nvSpPr>
        <p:spPr>
          <a:xfrm>
            <a:off x="1979612" y="274638"/>
            <a:ext cx="6707188" cy="9906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分组中的几个概念</a:t>
            </a:r>
            <a:endParaRPr sz="3600"/>
          </a:p>
        </p:txBody>
      </p:sp>
      <p:sp>
        <p:nvSpPr>
          <p:cNvPr id="1979395" name=""/>
          <p:cNvSpPr/>
          <p:nvPr>
            <p:ph type="body" idx="4294967295"/>
          </p:nvPr>
        </p:nvSpPr>
        <p:spPr>
          <a:xfrm>
            <a:off x="609600" y="1628775"/>
            <a:ext cx="8229600" cy="3171825"/>
          </a:xfrm>
          <a:prstGeom prst="rect">
            <a:avLst/>
          </a:prstGeom>
          <a:noFill/>
          <a:ln w="12700">
            <a:noFill/>
            <a:miter lim="800000"/>
          </a:ln>
          <a:effectLst/>
        </p:spPr>
        <p:txBody>
          <a:bodyPr rot="0" vert="horz" wrap="square" lIns="90488" tIns="44450" rIns="90488" bIns="44450" anchor="t" anchorCtr="0">
            <a:noAutofit/>
          </a:bodyPr>
          <a:lstStyle>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r>
              <a:rPr b="1"/>
              <a:t>1.  下限</a:t>
            </a:r>
            <a:r>
              <a:rPr b="1">
                <a:solidFill>
                  <a:srgbClr val="FFFF00"/>
                </a:solidFill>
              </a:rPr>
              <a:t>(</a:t>
            </a:r>
            <a:r>
              <a:rPr b="1">
                <a:solidFill>
                  <a:srgbClr val="FFFF00"/>
                </a:solidFill>
                <a:ea typeface="Times New Roman" pitchFamily="18" charset="0"/>
              </a:rPr>
              <a:t>lower limit)</a:t>
            </a:r>
            <a:r>
              <a:rPr b="1"/>
              <a:t> ：</a:t>
            </a:r>
            <a:r>
              <a:t>一个组的最小值</a:t>
            </a:r>
          </a:p>
          <a:p>
            <a:pPr lvl="0">
              <a:spcBef>
                <a:spcPct val="24000"/>
              </a:spcBef>
            </a:pPr>
            <a:r>
              <a:rPr b="1"/>
              <a:t>2.  上限</a:t>
            </a:r>
            <a:r>
              <a:rPr b="1">
                <a:solidFill>
                  <a:srgbClr val="FFFF00"/>
                </a:solidFill>
              </a:rPr>
              <a:t>(</a:t>
            </a:r>
            <a:r>
              <a:rPr b="1">
                <a:solidFill>
                  <a:srgbClr val="FFFF00"/>
                </a:solidFill>
                <a:ea typeface="Times New Roman" pitchFamily="18" charset="0"/>
              </a:rPr>
              <a:t>upper limit)</a:t>
            </a:r>
            <a:r>
              <a:rPr b="1"/>
              <a:t> ：</a:t>
            </a:r>
            <a:r>
              <a:t>一个组的最大值</a:t>
            </a:r>
          </a:p>
          <a:p>
            <a:pPr lvl="0">
              <a:spcBef>
                <a:spcPct val="24000"/>
              </a:spcBef>
            </a:pPr>
            <a:r>
              <a:rPr b="1"/>
              <a:t>3.  组距</a:t>
            </a:r>
            <a:r>
              <a:rPr b="1">
                <a:solidFill>
                  <a:srgbClr val="FFFF00"/>
                </a:solidFill>
              </a:rPr>
              <a:t>(</a:t>
            </a:r>
            <a:r>
              <a:rPr b="1">
                <a:solidFill>
                  <a:srgbClr val="FFFF00"/>
                </a:solidFill>
                <a:ea typeface="Times New Roman" pitchFamily="18" charset="0"/>
              </a:rPr>
              <a:t>class width)</a:t>
            </a:r>
            <a:r>
              <a:rPr b="1"/>
              <a:t> ：</a:t>
            </a:r>
            <a:r>
              <a:t>上限与下限之差</a:t>
            </a:r>
          </a:p>
          <a:p>
            <a:pPr lvl="0">
              <a:spcBef>
                <a:spcPct val="24000"/>
              </a:spcBef>
            </a:pPr>
            <a:r>
              <a:rPr b="1"/>
              <a:t>4.  组中值</a:t>
            </a:r>
            <a:r>
              <a:rPr b="1">
                <a:solidFill>
                  <a:srgbClr val="FFFF00"/>
                </a:solidFill>
              </a:rPr>
              <a:t>(</a:t>
            </a:r>
            <a:r>
              <a:rPr b="1">
                <a:solidFill>
                  <a:srgbClr val="FFFF00"/>
                </a:solidFill>
                <a:ea typeface="Times New Roman" pitchFamily="18" charset="0"/>
              </a:rPr>
              <a:t>class midpoint)</a:t>
            </a:r>
            <a:r>
              <a:rPr b="1"/>
              <a:t> ：</a:t>
            </a:r>
            <a:r>
              <a:t>下限与上限之间的中点值</a:t>
            </a:r>
          </a:p>
        </p:txBody>
      </p:sp>
      <p:grpSp>
        <p:nvGrpSpPr>
          <p:cNvPr id="1979396" name=""/>
          <p:cNvGrpSpPr/>
          <p:nvPr/>
        </p:nvGrpSpPr>
        <p:grpSpPr>
          <a:xfrm>
            <a:off x="2286000" y="4508500"/>
            <a:ext cx="4572000" cy="1265238"/>
            <a:chOff x="1776" y="2832"/>
            <a:chExt cx="2880" cy="797"/>
          </a:xfrm>
        </p:grpSpPr>
        <p:sp>
          <p:nvSpPr>
            <p:cNvPr id="1979397" name=""/>
            <p:cNvSpPr/>
            <p:nvPr/>
          </p:nvSpPr>
          <p:spPr>
            <a:xfrm>
              <a:off x="2832" y="2832"/>
              <a:ext cx="1824" cy="365"/>
            </a:xfrm>
            <a:prstGeom prst="rect">
              <a:avLst/>
            </a:prstGeom>
            <a:noFill/>
            <a:ln w="12700">
              <a:noFill/>
              <a:miter lim="800000"/>
            </a:ln>
            <a:effectLst>
              <a:outerShdw dist="28398" dir="1593903"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3200" b="1">
                  <a:solidFill>
                    <a:srgbClr val="FFFFB1"/>
                  </a:solidFill>
                  <a:effectLst>
                    <a:outerShdw blurRad="38100" dist="38100" dir="2700000" algn="tl">
                      <a:schemeClr val="bg2"/>
                    </a:outerShdw>
                  </a:effectLst>
                </a:rPr>
                <a:t>下限值+上限值</a:t>
              </a:r>
              <a:endParaRPr kumimoji="1" sz="3200" b="1">
                <a:solidFill>
                  <a:srgbClr val="FFFFB1"/>
                </a:solidFill>
                <a:effectLst>
                  <a:outerShdw blurRad="38100" dist="38100" dir="2700000" algn="tl">
                    <a:schemeClr val="bg2"/>
                  </a:outerShdw>
                </a:effectLst>
              </a:endParaRPr>
            </a:p>
          </p:txBody>
        </p:sp>
        <p:cxnSp>
          <p:nvCxnSpPr>
            <p:cNvPr id="1979398" name=""/>
            <p:cNvCxnSpPr/>
            <p:nvPr/>
          </p:nvCxnSpPr>
          <p:spPr>
            <a:xfrm>
              <a:off x="2880" y="3216"/>
              <a:ext cx="1776" cy="0"/>
            </a:xfrm>
            <a:prstGeom prst="line">
              <a:avLst/>
            </a:prstGeom>
            <a:noFill/>
            <a:ln w="12700">
              <a:solidFill>
                <a:srgbClr val="FFFF9B"/>
              </a:solidFill>
              <a:miter lim="800000"/>
            </a:ln>
            <a:effectLst>
              <a:outerShdw dist="17961" dir="2700000" algn="ctr">
                <a:schemeClr val="tx1"/>
              </a:outerShdw>
            </a:effectLst>
          </p:spPr>
        </p:cxnSp>
        <p:sp>
          <p:nvSpPr>
            <p:cNvPr id="1979399" name=""/>
            <p:cNvSpPr/>
            <p:nvPr/>
          </p:nvSpPr>
          <p:spPr>
            <a:xfrm>
              <a:off x="3456" y="3264"/>
              <a:ext cx="576" cy="365"/>
            </a:xfrm>
            <a:prstGeom prst="rect">
              <a:avLst/>
            </a:prstGeom>
            <a:noFill/>
            <a:ln w="12700">
              <a:noFill/>
              <a:miter lim="800000"/>
            </a:ln>
            <a:effectLst>
              <a:outerShdw dist="28398" dir="1593903"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3200" b="1">
                  <a:solidFill>
                    <a:srgbClr val="FFFFB1"/>
                  </a:solidFill>
                  <a:effectLst>
                    <a:outerShdw blurRad="38100" dist="38100" dir="2700000" algn="tl">
                      <a:schemeClr val="bg2"/>
                    </a:outerShdw>
                  </a:effectLst>
                </a:rPr>
                <a:t>2</a:t>
              </a:r>
              <a:endParaRPr kumimoji="1" sz="3200" b="1">
                <a:solidFill>
                  <a:srgbClr val="FFFFB1"/>
                </a:solidFill>
                <a:effectLst>
                  <a:outerShdw blurRad="38100" dist="38100" dir="2700000" algn="tl">
                    <a:schemeClr val="bg2"/>
                  </a:outerShdw>
                </a:effectLst>
              </a:endParaRPr>
            </a:p>
          </p:txBody>
        </p:sp>
        <p:sp>
          <p:nvSpPr>
            <p:cNvPr id="1979400" name=""/>
            <p:cNvSpPr/>
            <p:nvPr/>
          </p:nvSpPr>
          <p:spPr>
            <a:xfrm>
              <a:off x="1776" y="3024"/>
              <a:ext cx="1248" cy="365"/>
            </a:xfrm>
            <a:prstGeom prst="rect">
              <a:avLst/>
            </a:prstGeom>
            <a:noFill/>
            <a:ln w="12700">
              <a:noFill/>
              <a:miter lim="800000"/>
            </a:ln>
            <a:effectLst>
              <a:outerShdw dist="28398" dir="20006096"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3200" b="1">
                  <a:solidFill>
                    <a:srgbClr val="FFFFB1"/>
                  </a:solidFill>
                  <a:effectLst>
                    <a:outerShdw blurRad="38100" dist="38100" dir="2700000" algn="tl">
                      <a:schemeClr val="bg2"/>
                    </a:outerShdw>
                  </a:effectLst>
                </a:rPr>
                <a:t>组中值 =</a:t>
              </a:r>
              <a:endParaRPr kumimoji="1" sz="3200" b="1">
                <a:solidFill>
                  <a:srgbClr val="FFFFB1"/>
                </a:solidFill>
              </a:endParaRPr>
            </a:p>
          </p:txBody>
        </p:sp>
      </p:grpSp>
      <p:sp>
        <p:nvSpPr>
          <p:cNvPr id="1979401" name=""/>
          <p:cNvSpPr/>
          <p:nvPr/>
        </p:nvSpPr>
        <p:spPr>
          <a:xfrm>
            <a:off x="6011862" y="5732462"/>
            <a:ext cx="2663825" cy="561975"/>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457200" lvl="0" indent="-457200" algn="r"/>
            <a:r>
              <a:rPr kumimoji="1" sz="3000" b="1">
                <a:solidFill>
                  <a:srgbClr val="FE9B03"/>
                </a:solidFill>
                <a:effectLst>
                  <a:outerShdw blurRad="38100" dist="38100" dir="2700000" algn="tl">
                    <a:schemeClr val="bg2"/>
                  </a:outerShdw>
                </a:effectLst>
                <a:hlinkClick r:id="rId3"/>
              </a:rPr>
              <a:t>制作频数分布</a:t>
            </a:r>
            <a:endParaRPr kumimoji="1" sz="3000">
              <a:effectLst>
                <a:outerShdw blurRad="38100" dist="38100" dir="2700000" algn="tl">
                  <a:schemeClr val="bg2"/>
                </a:outerShdw>
              </a:effectLst>
            </a:endParaRPr>
          </a:p>
        </p:txBody>
      </p:sp>
      <p:sp>
        <p:nvSpPr>
          <p:cNvPr id="1979406" name=""/>
          <p:cNvSpPr/>
          <p:nvPr/>
        </p:nvSpPr>
        <p:spPr>
          <a:xfrm>
            <a:off x="4932362" y="5734050"/>
            <a:ext cx="1079500" cy="574675"/>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Excel</a:t>
            </a:r>
          </a:p>
        </p:txBody>
      </p:sp>
      <p:sp>
        <p:nvSpPr>
          <p:cNvPr id="1979407" name="Date Placeholder 3"/>
          <p:cNvSpPr>
            <a:spLocks noGrp="1"/>
          </p:cNvSpPr>
          <p:nvPr>
            <p:ph type="dt" sz="half" idx="2"/>
          </p:nvPr>
        </p:nvSpPr>
        <p:spPr/>
        <p:txBody>
          <a:bodyPr/>
          <a:lstStyle/>
          <a:p>
            <a:pPr lvl="0" algn="r">
              <a:spcBef>
                <a:spcPct val="20000"/>
              </a:spcBef>
            </a:pPr>
            <a:r>
              <a:rPr sz="1600"/>
              <a:t>yyyy-M-</a:t>
            </a:r>
            <a:endParaRPr sz="1600"/>
          </a:p>
        </p:txBody>
      </p:sp>
      <p:sp>
        <p:nvSpPr>
          <p:cNvPr id="1979408" name="TextBox 1979407"/>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用图表展示数据2011年共74页，您现在浏览的是第18页!</a:t>
            </a:r>
          </a:p>
        </p:txBody>
      </p:sp>
    </p:spTree>
  </p:cSld>
  <p:clrMapOvr>
    <a:masterClrMapping/>
  </p:clrMapOvr>
  <p:transition>
    <p:wipe dir="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0658" name=""/>
          <p:cNvSpPr/>
          <p:nvPr>
            <p:ph type="title"/>
          </p:nvPr>
        </p:nvSpPr>
        <p:spPr>
          <a:xfrm>
            <a:off x="1905000" y="228600"/>
            <a:ext cx="6781800"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使用</a:t>
            </a:r>
            <a:r>
              <a:rPr sz="3600">
                <a:solidFill>
                  <a:srgbClr val="FE9B03"/>
                </a:solidFill>
              </a:rPr>
              <a:t>Excel</a:t>
            </a:r>
            <a:r>
              <a:rPr sz="3600"/>
              <a:t>频数函数</a:t>
            </a:r>
            <a:r>
              <a:rPr sz="3600">
                <a:solidFill>
                  <a:schemeClr val="tx1"/>
                </a:solidFill>
              </a:rPr>
              <a:t> </a:t>
            </a:r>
            <a:r>
              <a:rPr sz="3200">
                <a:solidFill>
                  <a:srgbClr val="FE9B03"/>
                </a:solidFill>
              </a:rPr>
              <a:t>(FREQUENCY)</a:t>
            </a:r>
            <a:endParaRPr sz="3200">
              <a:solidFill>
                <a:srgbClr val="FE9B03"/>
              </a:solidFill>
            </a:endParaRPr>
          </a:p>
        </p:txBody>
      </p:sp>
      <p:sp>
        <p:nvSpPr>
          <p:cNvPr id="1990659" name=""/>
          <p:cNvSpPr/>
          <p:nvPr>
            <p:ph type="body" idx="4294967295"/>
          </p:nvPr>
        </p:nvSpPr>
        <p:spPr>
          <a:xfrm>
            <a:off x="381000" y="1604962"/>
            <a:ext cx="8382000" cy="4776788"/>
          </a:xfrm>
          <a:prstGeom prst="rect">
            <a:avLst/>
          </a:prstGeom>
          <a:solidFill>
            <a:schemeClr val="tx1"/>
          </a:solidFill>
          <a:ln w="12700">
            <a:solidFill>
              <a:srgbClr val="00FFFF"/>
            </a:solid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lnSpc>
                <a:spcPct val="90000"/>
              </a:lnSpc>
              <a:spcBef>
                <a:spcPct val="24000"/>
              </a:spcBef>
              <a:buClr>
                <a:srgbClr val="FE9B03"/>
              </a:buClr>
              <a:buSzPct val="120000"/>
              <a:buFont typeface="Wingdings" pitchFamily="2" charset="2"/>
              <a:buChar char="§"/>
            </a:pPr>
            <a:r>
              <a:rPr sz="2600">
                <a:ea typeface="Times New Roman" pitchFamily="18" charset="0"/>
              </a:rPr>
              <a:t>Excel</a:t>
            </a:r>
            <a:r>
              <a:rPr sz="2600"/>
              <a:t>的【直方图】工具的缺陷是：频数分布及直方图没有与数据链接，当改变任何一个数据时，频数分布表和直方图不会跟着改变</a:t>
            </a:r>
            <a:endParaRPr sz="2600"/>
          </a:p>
          <a:p>
            <a:pPr lvl="0" algn="just">
              <a:lnSpc>
                <a:spcPct val="90000"/>
              </a:lnSpc>
              <a:spcBef>
                <a:spcPct val="24000"/>
              </a:spcBef>
              <a:buClr>
                <a:srgbClr val="FE9B03"/>
              </a:buClr>
              <a:buSzPct val="120000"/>
              <a:buFont typeface="Wingdings" pitchFamily="2" charset="2"/>
              <a:buChar char="§"/>
            </a:pPr>
            <a:r>
              <a:rPr sz="2600"/>
              <a:t>使用统计函数【</a:t>
            </a:r>
            <a:r>
              <a:rPr sz="2600" b="1">
                <a:solidFill>
                  <a:srgbClr val="FFFF00"/>
                </a:solidFill>
                <a:ea typeface="Times New Roman" pitchFamily="18" charset="0"/>
              </a:rPr>
              <a:t>FREQUENCY</a:t>
            </a:r>
            <a:r>
              <a:rPr sz="2600">
                <a:ea typeface="Times New Roman" pitchFamily="18" charset="0"/>
              </a:rPr>
              <a:t>】</a:t>
            </a:r>
            <a:r>
              <a:rPr sz="2600"/>
              <a:t>创建频数分布表和直方图可解决这一问题。具体步骤是</a:t>
            </a:r>
            <a:endParaRPr sz="2600"/>
          </a:p>
          <a:p>
            <a:pPr lvl="1" algn="just">
              <a:lnSpc>
                <a:spcPct val="90000"/>
              </a:lnSpc>
              <a:spcBef>
                <a:spcPct val="24000"/>
              </a:spcBef>
              <a:buClr>
                <a:srgbClr val="00FFFF"/>
              </a:buClr>
              <a:buFontTx/>
              <a:buChar char="•"/>
            </a:pPr>
            <a:r>
              <a:rPr sz="2200"/>
              <a:t>选择与接受区域相临近的单元格区域，作为频数分布表输出的区域</a:t>
            </a:r>
            <a:endParaRPr sz="2200"/>
          </a:p>
          <a:p>
            <a:pPr lvl="1" algn="just">
              <a:lnSpc>
                <a:spcPct val="90000"/>
              </a:lnSpc>
              <a:spcBef>
                <a:spcPct val="24000"/>
              </a:spcBef>
              <a:buClr>
                <a:srgbClr val="00FFFF"/>
              </a:buClr>
              <a:buFontTx/>
              <a:buChar char="•"/>
            </a:pPr>
            <a:r>
              <a:rPr sz="2200"/>
              <a:t>选择统计函数中的【</a:t>
            </a:r>
            <a:r>
              <a:rPr sz="2200" b="1">
                <a:solidFill>
                  <a:srgbClr val="FFFF00"/>
                </a:solidFill>
                <a:ea typeface="Times New Roman" pitchFamily="18" charset="0"/>
              </a:rPr>
              <a:t>FREQUENCY</a:t>
            </a:r>
            <a:r>
              <a:rPr sz="2200"/>
              <a:t>】函数</a:t>
            </a:r>
            <a:endParaRPr sz="2200"/>
          </a:p>
          <a:p>
            <a:pPr lvl="1" algn="just">
              <a:lnSpc>
                <a:spcPct val="90000"/>
              </a:lnSpc>
              <a:spcBef>
                <a:spcPct val="24000"/>
              </a:spcBef>
              <a:buClr>
                <a:srgbClr val="00FFFF"/>
              </a:buClr>
              <a:buFontTx/>
              <a:buChar char="•"/>
            </a:pPr>
            <a:r>
              <a:rPr sz="2200"/>
              <a:t>在对话框【</a:t>
            </a:r>
            <a:r>
              <a:rPr sz="2200" b="1">
                <a:solidFill>
                  <a:srgbClr val="FFFF00"/>
                </a:solidFill>
                <a:ea typeface="Times New Roman" pitchFamily="18" charset="0"/>
              </a:rPr>
              <a:t>Date-array</a:t>
            </a:r>
            <a:r>
              <a:rPr sz="2200">
                <a:ea typeface="Times New Roman" pitchFamily="18" charset="0"/>
              </a:rPr>
              <a:t>】</a:t>
            </a:r>
            <a:r>
              <a:rPr sz="2200"/>
              <a:t>后输入数据区域，在【</a:t>
            </a:r>
            <a:r>
              <a:rPr sz="2200" b="1">
                <a:solidFill>
                  <a:srgbClr val="FFFF00"/>
                </a:solidFill>
                <a:ea typeface="Times New Roman" pitchFamily="18" charset="0"/>
              </a:rPr>
              <a:t>Bins-array</a:t>
            </a:r>
            <a:r>
              <a:rPr sz="2200">
                <a:ea typeface="Times New Roman" pitchFamily="18" charset="0"/>
              </a:rPr>
              <a:t>】</a:t>
            </a:r>
            <a:r>
              <a:rPr sz="2200"/>
              <a:t>后输入接受区域</a:t>
            </a:r>
            <a:endParaRPr sz="2200"/>
          </a:p>
          <a:p>
            <a:pPr lvl="1" algn="just">
              <a:lnSpc>
                <a:spcPct val="90000"/>
              </a:lnSpc>
              <a:spcBef>
                <a:spcPct val="24000"/>
              </a:spcBef>
              <a:buClr>
                <a:srgbClr val="00FFFF"/>
              </a:buClr>
              <a:buFontTx/>
              <a:buChar char="•"/>
            </a:pPr>
            <a:r>
              <a:rPr sz="2200"/>
              <a:t>同时按下“</a:t>
            </a:r>
            <a:r>
              <a:rPr sz="2200" b="1">
                <a:solidFill>
                  <a:srgbClr val="FE9B03"/>
                </a:solidFill>
                <a:ea typeface="Times New Roman" pitchFamily="18" charset="0"/>
              </a:rPr>
              <a:t>ctrl-shift-Enter</a:t>
            </a:r>
            <a:r>
              <a:rPr sz="2200" b="1">
                <a:ea typeface="Times New Roman" pitchFamily="18" charset="0"/>
              </a:rPr>
              <a:t>”</a:t>
            </a:r>
            <a:r>
              <a:rPr sz="2200"/>
              <a:t>组合键，即得到频数分布</a:t>
            </a:r>
            <a:endParaRPr sz="2000"/>
          </a:p>
        </p:txBody>
      </p:sp>
      <p:sp>
        <p:nvSpPr>
          <p:cNvPr id="1990660" name=""/>
          <p:cNvSpPr/>
          <p:nvPr/>
        </p:nvSpPr>
        <p:spPr>
          <a:xfrm>
            <a:off x="4787900" y="5776912"/>
            <a:ext cx="3962400" cy="531812"/>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r" eaLnBrk="0" hangingPunct="0">
              <a:spcBef>
                <a:spcPct val="50000"/>
              </a:spcBef>
            </a:pPr>
            <a:r>
              <a:rPr kumimoji="1" sz="2800" b="1">
                <a:solidFill>
                  <a:srgbClr val="FE9B03"/>
                </a:solidFill>
                <a:effectLst>
                  <a:outerShdw blurRad="38100" dist="38100" dir="2700000" algn="tl">
                    <a:schemeClr val="bg2"/>
                  </a:outerShdw>
                </a:effectLst>
                <a:hlinkClick r:id="rId3"/>
              </a:rPr>
              <a:t>统计函数—</a:t>
            </a:r>
            <a:r>
              <a:rPr kumimoji="1" sz="2400" b="1">
                <a:solidFill>
                  <a:srgbClr val="FE9B03"/>
                </a:solidFill>
                <a:effectLst>
                  <a:outerShdw blurRad="38100" dist="38100" dir="2700000" algn="tl">
                    <a:schemeClr val="bg2"/>
                  </a:outerShdw>
                </a:effectLst>
                <a:ea typeface="Times New Roman" pitchFamily="18" charset="0"/>
                <a:hlinkClick r:id="rId3"/>
              </a:rPr>
              <a:t>FREQUENCY</a:t>
            </a:r>
            <a:endParaRPr kumimoji="1" sz="2400" b="1">
              <a:solidFill>
                <a:srgbClr val="FE9B03"/>
              </a:solidFill>
              <a:effectLst>
                <a:outerShdw blurRad="38100" dist="38100" dir="2700000" algn="tl">
                  <a:schemeClr val="bg2"/>
                </a:outerShdw>
              </a:effectLst>
              <a:ea typeface="Times New Roman" pitchFamily="18" charset="0"/>
            </a:endParaRPr>
          </a:p>
        </p:txBody>
      </p:sp>
      <p:sp>
        <p:nvSpPr>
          <p:cNvPr id="1990667" name=""/>
          <p:cNvSpPr/>
          <p:nvPr/>
        </p:nvSpPr>
        <p:spPr>
          <a:xfrm>
            <a:off x="3708400" y="5805488"/>
            <a:ext cx="1079500" cy="503238"/>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Excel</a:t>
            </a:r>
          </a:p>
        </p:txBody>
      </p:sp>
      <p:sp>
        <p:nvSpPr>
          <p:cNvPr id="1990668" name="Date Placeholder 3"/>
          <p:cNvSpPr>
            <a:spLocks noGrp="1"/>
          </p:cNvSpPr>
          <p:nvPr>
            <p:ph type="dt" sz="half" idx="2"/>
          </p:nvPr>
        </p:nvSpPr>
        <p:spPr/>
        <p:txBody>
          <a:bodyPr/>
          <a:lstStyle/>
          <a:p>
            <a:pPr lvl="0" algn="r">
              <a:spcBef>
                <a:spcPct val="20000"/>
              </a:spcBef>
            </a:pPr>
            <a:r>
              <a:rPr sz="1600"/>
              <a:t>yyyy-M-</a:t>
            </a:r>
            <a:endParaRPr sz="1600"/>
          </a:p>
        </p:txBody>
      </p:sp>
      <p:sp>
        <p:nvSpPr>
          <p:cNvPr id="1990669" name="TextBox 1990668"/>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用图表展示数据2011年共74页，您现在浏览的是第19页!</a:t>
            </a:r>
          </a:p>
        </p:txBody>
      </p:sp>
    </p:spTree>
  </p:cSld>
  <p:clrMapOvr>
    <a:masterClrMapping/>
  </p:clrMapOvr>
  <p:transition>
    <p:wipe dir="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4754" name=""/>
          <p:cNvSpPr/>
          <p:nvPr>
            <p:ph type="title"/>
          </p:nvPr>
        </p:nvSpPr>
        <p:spPr>
          <a:xfrm>
            <a:off x="1979612" y="274638"/>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分组数据看分布—直方图</a:t>
            </a:r>
            <a:br>
              <a:rPr sz="3600">
                <a:solidFill>
                  <a:schemeClr val="tx1"/>
                </a:solidFill>
              </a:rPr>
            </a:br>
            <a:r>
              <a:rPr sz="3200">
                <a:solidFill>
                  <a:srgbClr val="FE9B03"/>
                </a:solidFill>
              </a:rPr>
              <a:t>(histogram)</a:t>
            </a:r>
            <a:endParaRPr sz="3200">
              <a:solidFill>
                <a:srgbClr val="FE9B03"/>
              </a:solidFill>
            </a:endParaRPr>
          </a:p>
        </p:txBody>
      </p:sp>
      <p:sp>
        <p:nvSpPr>
          <p:cNvPr id="1994755" name=""/>
          <p:cNvSpPr/>
          <p:nvPr>
            <p:ph type="body" idx="4294967295"/>
          </p:nvPr>
        </p:nvSpPr>
        <p:spPr>
          <a:xfrm>
            <a:off x="468312" y="1628775"/>
            <a:ext cx="8280400" cy="4392612"/>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buFontTx/>
              <a:buAutoNum type="arabicPeriod"/>
            </a:pPr>
            <a:r>
              <a:t>用于展示分组数据分布的一种图形</a:t>
            </a:r>
          </a:p>
          <a:p>
            <a:pPr lvl="0" algn="just">
              <a:buFontTx/>
              <a:buAutoNum type="arabicPeriod"/>
            </a:pPr>
            <a:r>
              <a:t>用矩形的宽度和高度来表示频数分布</a:t>
            </a:r>
          </a:p>
          <a:p>
            <a:pPr lvl="1" algn="just"/>
            <a:r>
              <a:t>本质上是用矩形的</a:t>
            </a:r>
            <a:r>
              <a:rPr b="1" i="1">
                <a:solidFill>
                  <a:srgbClr val="FFFF00"/>
                </a:solidFill>
              </a:rPr>
              <a:t>面积</a:t>
            </a:r>
            <a:r>
              <a:t>来表示频数分布</a:t>
            </a:r>
          </a:p>
          <a:p>
            <a:pPr lvl="0" algn="just">
              <a:buFontTx/>
              <a:buAutoNum type="arabicPeriod"/>
            </a:pPr>
            <a:r>
              <a:t>在直角坐标中，用横轴表示数据分组，纵轴表示频数或频率，各组与相应的频数就形成了一个矩形，即直方图</a:t>
            </a:r>
          </a:p>
          <a:p>
            <a:pPr lvl="0" algn="just">
              <a:buFontTx/>
              <a:buAutoNum type="arabicPeriod"/>
            </a:pPr>
            <a:r>
              <a:t>直方图下的总面积等于</a:t>
            </a:r>
            <a:r>
              <a:rPr b="1">
                <a:solidFill>
                  <a:srgbClr val="FFFF00"/>
                </a:solidFill>
              </a:rPr>
              <a:t>1</a:t>
            </a:r>
            <a:endParaRPr b="1">
              <a:solidFill>
                <a:srgbClr val="FFFF00"/>
              </a:solidFill>
            </a:endParaRPr>
          </a:p>
        </p:txBody>
      </p:sp>
      <p:sp>
        <p:nvSpPr>
          <p:cNvPr id="1994756" name="Date Placeholder 3"/>
          <p:cNvSpPr>
            <a:spLocks noGrp="1"/>
          </p:cNvSpPr>
          <p:nvPr>
            <p:ph type="dt" sz="half" idx="2"/>
          </p:nvPr>
        </p:nvSpPr>
        <p:spPr/>
        <p:txBody>
          <a:bodyPr/>
          <a:lstStyle/>
          <a:p>
            <a:pPr lvl="0" algn="r">
              <a:spcBef>
                <a:spcPct val="20000"/>
              </a:spcBef>
            </a:pPr>
            <a:r>
              <a:rPr sz="1600"/>
              <a:t>yyyy-M-</a:t>
            </a:r>
            <a:endParaRPr sz="1600"/>
          </a:p>
        </p:txBody>
      </p:sp>
      <p:sp>
        <p:nvSpPr>
          <p:cNvPr id="1994757" name="TextBox 1994756"/>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用图表展示数据2011年共74页，您现在浏览的是第20页!</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1994755">
                                            <p:txEl>
                                              <p:pRg st="0" end="0"/>
                                            </p:txEl>
                                          </p:spTgt>
                                        </p:tgtEl>
                                        <p:attrNameLst>
                                          <p:attrName>style.visibility</p:attrName>
                                        </p:attrNameLst>
                                      </p:cBhvr>
                                      <p:to>
                                        <p:strVal val="visible"/>
                                      </p:to>
                                    </p:set>
                                    <p:animEffect transition="in" filter="wipe(left)">
                                      <p:cBhvr additive="base">
                                        <p:cTn id="7" dur="500"/>
                                        <p:tgtEl>
                                          <p:spTgt spid="1994755">
                                            <p:txEl>
                                              <p:pRg st="0" end="0"/>
                                            </p:txEl>
                                          </p:spTgt>
                                        </p:tgtEl>
                                      </p:cBhvr>
                                    </p:animEffect>
                                  </p:childTnLst>
                                  <p:subTnLst>
                                    <p:animClr>
                                      <p:cBhvr additive="base">
                                        <p:cTn dur="1" repeatDur="-9223372036854775808" fill="hold" display="0" afterEffect="1"/>
                                        <p:tgtEl>
                                          <p:spTgt spid="1994755">
                                            <p:txEl>
                                              <p:charRg st="0" end="16"/>
                                            </p:txEl>
                                          </p:spTgt>
                                        </p:tgtEl>
                                        <p:attrNameLst>
                                          <p:attrName>ppt_c</p:attrName>
                                        </p:attrNameLst>
                                      </p:cBhvr>
                                      <p:to>
                                        <a:schemeClr val="bg1"/>
                                      </p:to>
                                    </p:animClr>
                                  </p:sub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additive="base">
                                        <p:cTn id="11" dur="1" fill="hold">
                                          <p:stCondLst>
                                            <p:cond delay="0"/>
                                          </p:stCondLst>
                                        </p:cTn>
                                        <p:tgtEl>
                                          <p:spTgt spid="1994755">
                                            <p:txEl>
                                              <p:pRg st="1" end="1"/>
                                            </p:txEl>
                                          </p:spTgt>
                                        </p:tgtEl>
                                        <p:attrNameLst>
                                          <p:attrName>style.visibility</p:attrName>
                                        </p:attrNameLst>
                                      </p:cBhvr>
                                      <p:to>
                                        <p:strVal val="visible"/>
                                      </p:to>
                                    </p:set>
                                    <p:animEffect transition="in" filter="wipe(left)">
                                      <p:cBhvr additive="base">
                                        <p:cTn id="12" dur="500"/>
                                        <p:tgtEl>
                                          <p:spTgt spid="1994755">
                                            <p:txEl>
                                              <p:pRg st="1" end="1"/>
                                            </p:txEl>
                                          </p:spTgt>
                                        </p:tgtEl>
                                      </p:cBhvr>
                                    </p:animEffect>
                                  </p:childTnLst>
                                  <p:subTnLst>
                                    <p:animClr>
                                      <p:cBhvr additive="base">
                                        <p:cTn dur="1" repeatDur="-9223372036854775808" fill="hold" display="0" afterEffect="1"/>
                                        <p:tgtEl>
                                          <p:spTgt spid="1994755">
                                            <p:txEl>
                                              <p:charRg st="16" end="33"/>
                                            </p:txEl>
                                          </p:spTgt>
                                        </p:tgtEl>
                                        <p:attrNameLst>
                                          <p:attrName>ppt_c</p:attrName>
                                        </p:attrNameLst>
                                      </p:cBhvr>
                                      <p:to>
                                        <a:schemeClr val="bg1"/>
                                      </p:to>
                                    </p:animClr>
                                  </p:subTnLst>
                                </p:cTn>
                              </p:par>
                              <p:par>
                                <p:cTn id="13" presetID="22" presetClass="entr" presetSubtype="8" dur="500" fill="hold" grpId="0" nodeType="withEffect">
                                  <p:stCondLst>
                                    <p:cond delay="0"/>
                                  </p:stCondLst>
                                  <p:childTnLst>
                                    <p:set>
                                      <p:cBhvr additive="base">
                                        <p:cTn id="14" dur="1" fill="hold">
                                          <p:stCondLst>
                                            <p:cond delay="0"/>
                                          </p:stCondLst>
                                        </p:cTn>
                                        <p:tgtEl>
                                          <p:spTgt spid="1994755">
                                            <p:txEl>
                                              <p:pRg st="2" end="2"/>
                                            </p:txEl>
                                          </p:spTgt>
                                        </p:tgtEl>
                                        <p:attrNameLst>
                                          <p:attrName>style.visibility</p:attrName>
                                        </p:attrNameLst>
                                      </p:cBhvr>
                                      <p:to>
                                        <p:strVal val="visible"/>
                                      </p:to>
                                    </p:set>
                                    <p:animEffect transition="in" filter="wipe(left)">
                                      <p:cBhvr additive="base">
                                        <p:cTn id="15" dur="500"/>
                                        <p:tgtEl>
                                          <p:spTgt spid="1994755">
                                            <p:txEl>
                                              <p:pRg st="2" end="2"/>
                                            </p:txEl>
                                          </p:spTgt>
                                        </p:tgtEl>
                                      </p:cBhvr>
                                    </p:animEffect>
                                  </p:childTnLst>
                                  <p:subTnLst>
                                    <p:animClr>
                                      <p:cBhvr additive="base">
                                        <p:cTn dur="1" repeatDur="-9223372036854775808" fill="hold" display="0" afterEffect="1"/>
                                        <p:tgtEl>
                                          <p:spTgt spid="1994755">
                                            <p:txEl>
                                              <p:charRg st="33" end="51"/>
                                            </p:txEl>
                                          </p:spTgt>
                                        </p:tgtEl>
                                        <p:attrNameLst>
                                          <p:attrName>ppt_c</p:attrName>
                                        </p:attrNameLst>
                                      </p:cBhvr>
                                      <p:to>
                                        <a:schemeClr val="bg1"/>
                                      </p:to>
                                    </p:animClr>
                                  </p:subTnLst>
                                </p:cTn>
                              </p:par>
                            </p:childTnLst>
                          </p:cTn>
                        </p:par>
                      </p:childTnLst>
                    </p:cTn>
                  </p:par>
                  <p:par>
                    <p:cTn id="16" fill="hold" nodeType="clickPar">
                      <p:stCondLst>
                        <p:cond delay="indefinite"/>
                      </p:stCondLst>
                      <p:childTnLst>
                        <p:par>
                          <p:cTn id="17" fill="hold" nodeType="afterGroup">
                            <p:stCondLst>
                              <p:cond delay="0"/>
                            </p:stCondLst>
                            <p:childTnLst>
                              <p:par>
                                <p:cTn id="18" presetID="22" presetClass="entr" presetSubtype="8" dur="500" fill="hold" grpId="0" nodeType="clickEffect">
                                  <p:stCondLst>
                                    <p:cond delay="0"/>
                                  </p:stCondLst>
                                  <p:childTnLst>
                                    <p:set>
                                      <p:cBhvr additive="base">
                                        <p:cTn id="19" dur="1" fill="hold">
                                          <p:stCondLst>
                                            <p:cond delay="0"/>
                                          </p:stCondLst>
                                        </p:cTn>
                                        <p:tgtEl>
                                          <p:spTgt spid="1994755">
                                            <p:txEl>
                                              <p:pRg st="3" end="3"/>
                                            </p:txEl>
                                          </p:spTgt>
                                        </p:tgtEl>
                                        <p:attrNameLst>
                                          <p:attrName>style.visibility</p:attrName>
                                        </p:attrNameLst>
                                      </p:cBhvr>
                                      <p:to>
                                        <p:strVal val="visible"/>
                                      </p:to>
                                    </p:set>
                                    <p:animEffect transition="in" filter="wipe(left)">
                                      <p:cBhvr additive="base">
                                        <p:cTn id="20" dur="500"/>
                                        <p:tgtEl>
                                          <p:spTgt spid="1994755">
                                            <p:txEl>
                                              <p:pRg st="3" end="3"/>
                                            </p:txEl>
                                          </p:spTgt>
                                        </p:tgtEl>
                                      </p:cBhvr>
                                    </p:animEffect>
                                  </p:childTnLst>
                                  <p:subTnLst>
                                    <p:animClr>
                                      <p:cBhvr additive="base">
                                        <p:cTn dur="1" repeatDur="-9223372036854775808" fill="hold" display="0" afterEffect="1"/>
                                        <p:tgtEl>
                                          <p:spTgt spid="1994755">
                                            <p:txEl>
                                              <p:charRg st="51" end="100"/>
                                            </p:txEl>
                                          </p:spTgt>
                                        </p:tgtEl>
                                        <p:attrNameLst>
                                          <p:attrName>ppt_c</p:attrName>
                                        </p:attrNameLst>
                                      </p:cBhvr>
                                      <p:to>
                                        <a:schemeClr val="bg1"/>
                                      </p:to>
                                    </p:animClr>
                                  </p:subTnLst>
                                </p:cTn>
                              </p:par>
                            </p:childTnLst>
                          </p:cTn>
                        </p:par>
                      </p:childTnLst>
                    </p:cTn>
                  </p:par>
                  <p:par>
                    <p:cTn id="21" fill="hold" nodeType="clickPar">
                      <p:stCondLst>
                        <p:cond delay="indefinite"/>
                      </p:stCondLst>
                      <p:childTnLst>
                        <p:par>
                          <p:cTn id="22" fill="hold" nodeType="afterGroup">
                            <p:stCondLst>
                              <p:cond delay="0"/>
                            </p:stCondLst>
                            <p:childTnLst>
                              <p:par>
                                <p:cTn id="23" presetID="22" presetClass="entr" presetSubtype="8" dur="500" fill="hold" grpId="0" nodeType="clickEffect">
                                  <p:stCondLst>
                                    <p:cond delay="0"/>
                                  </p:stCondLst>
                                  <p:childTnLst>
                                    <p:set>
                                      <p:cBhvr additive="base">
                                        <p:cTn id="24" dur="1" fill="hold">
                                          <p:stCondLst>
                                            <p:cond delay="0"/>
                                          </p:stCondLst>
                                        </p:cTn>
                                        <p:tgtEl>
                                          <p:spTgt spid="1994755">
                                            <p:txEl>
                                              <p:pRg st="4" end="4"/>
                                            </p:txEl>
                                          </p:spTgt>
                                        </p:tgtEl>
                                        <p:attrNameLst>
                                          <p:attrName>style.visibility</p:attrName>
                                        </p:attrNameLst>
                                      </p:cBhvr>
                                      <p:to>
                                        <p:strVal val="visible"/>
                                      </p:to>
                                    </p:set>
                                    <p:animEffect transition="in" filter="wipe(left)">
                                      <p:cBhvr additive="base">
                                        <p:cTn id="25" dur="500"/>
                                        <p:tgtEl>
                                          <p:spTgt spid="199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4755"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8962"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088963" name=""/>
          <p:cNvSpPr/>
          <p:nvPr>
            <p:ph type="title"/>
          </p:nvPr>
        </p:nvSpPr>
        <p:spPr>
          <a:xfrm>
            <a:off x="1979612" y="274638"/>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分组数据看分布—直方图</a:t>
            </a:r>
            <a:br>
              <a:rPr sz="3600">
                <a:solidFill>
                  <a:schemeClr val="tx1"/>
                </a:solidFill>
              </a:rPr>
            </a:br>
            <a:r>
              <a:rPr sz="3200">
                <a:solidFill>
                  <a:srgbClr val="FE9B03"/>
                </a:solidFill>
              </a:rPr>
              <a:t>(SPSS绘制的直方图)</a:t>
            </a:r>
            <a:endParaRPr sz="3200">
              <a:solidFill>
                <a:srgbClr val="FE9B03"/>
              </a:solidFill>
            </a:endParaRPr>
          </a:p>
        </p:txBody>
      </p:sp>
      <p:pic>
        <p:nvPicPr>
          <p:cNvPr id="2088966" name=""/>
          <p:cNvPicPr/>
          <p:nvPr/>
        </p:nvPicPr>
        <p:blipFill>
          <a:blip r:embed="rId3"/>
          <a:stretch>
            <a:fillRect/>
          </a:stretch>
        </p:blipFill>
        <p:spPr>
          <a:xfrm>
            <a:off x="1187450" y="1773238"/>
            <a:ext cx="6840538" cy="4824412"/>
          </a:xfrm>
          <a:prstGeom prst="rect">
            <a:avLst/>
          </a:prstGeom>
          <a:noFill/>
          <a:ln>
            <a:miter lim="800000"/>
          </a:ln>
        </p:spPr>
      </p:pic>
      <p:sp>
        <p:nvSpPr>
          <p:cNvPr id="2088967" name="Date Placeholder 3"/>
          <p:cNvSpPr>
            <a:spLocks noGrp="1"/>
          </p:cNvSpPr>
          <p:nvPr>
            <p:ph type="dt" sz="half" idx="2"/>
          </p:nvPr>
        </p:nvSpPr>
        <p:spPr/>
        <p:txBody>
          <a:bodyPr/>
          <a:lstStyle/>
          <a:p>
            <a:pPr lvl="0" algn="r">
              <a:spcBef>
                <a:spcPct val="20000"/>
              </a:spcBef>
            </a:pPr>
            <a:r>
              <a:rPr sz="1600"/>
              <a:t>yyyy-M-</a:t>
            </a:r>
            <a:endParaRPr sz="1600"/>
          </a:p>
        </p:txBody>
      </p:sp>
      <p:sp>
        <p:nvSpPr>
          <p:cNvPr id="2088968" name="TextBox 2088967"/>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用图表展示数据2011年共74页，您现在浏览的是第21页!</a:t>
            </a:r>
          </a:p>
        </p:txBody>
      </p:sp>
    </p:spTree>
  </p:cSld>
  <p:clrMapOvr>
    <a:masterClrMapping/>
  </p:clrMapOvr>
  <p:transition>
    <p:wipe dir="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7042" name=""/>
          <p:cNvSpPr/>
          <p:nvPr>
            <p:ph type="title"/>
          </p:nvPr>
        </p:nvSpPr>
        <p:spPr>
          <a:xfrm>
            <a:off x="1979612" y="274638"/>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未分组数据看分布—茎叶图</a:t>
            </a:r>
            <a:br>
              <a:rPr sz="3600">
                <a:solidFill>
                  <a:schemeClr val="tx1"/>
                </a:solidFill>
              </a:rPr>
            </a:br>
            <a:r>
              <a:rPr sz="3200">
                <a:solidFill>
                  <a:srgbClr val="FE9B03"/>
                </a:solidFill>
              </a:rPr>
              <a:t>(stem-and-leaf plot)</a:t>
            </a:r>
            <a:endParaRPr sz="3200">
              <a:solidFill>
                <a:srgbClr val="FE9B03"/>
              </a:solidFill>
            </a:endParaRPr>
          </a:p>
        </p:txBody>
      </p:sp>
      <p:sp>
        <p:nvSpPr>
          <p:cNvPr id="2007043" name=""/>
          <p:cNvSpPr/>
          <p:nvPr>
            <p:ph type="body" idx="4294967295"/>
          </p:nvPr>
        </p:nvSpPr>
        <p:spPr>
          <a:xfrm>
            <a:off x="457200" y="1700212"/>
            <a:ext cx="8305800" cy="4537075"/>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lnSpc>
                <a:spcPct val="90000"/>
              </a:lnSpc>
              <a:buFontTx/>
              <a:buAutoNum type="arabicPeriod"/>
            </a:pPr>
            <a:r>
              <a:rPr sz="2600"/>
              <a:t>用于显示未分组的原始数据的分布</a:t>
            </a:r>
            <a:endParaRPr sz="2600"/>
          </a:p>
          <a:p>
            <a:pPr lvl="0" algn="just">
              <a:lnSpc>
                <a:spcPct val="90000"/>
              </a:lnSpc>
              <a:buFontTx/>
              <a:buAutoNum type="arabicPeriod"/>
            </a:pPr>
            <a:r>
              <a:rPr sz="2600"/>
              <a:t>由“茎”和“叶”两部分构成，其图形是由数字组成的</a:t>
            </a:r>
            <a:endParaRPr sz="2600"/>
          </a:p>
          <a:p>
            <a:pPr lvl="0" algn="just">
              <a:lnSpc>
                <a:spcPct val="90000"/>
              </a:lnSpc>
              <a:buFontTx/>
              <a:buAutoNum type="arabicPeriod"/>
            </a:pPr>
            <a:r>
              <a:rPr sz="2600"/>
              <a:t>以该组数据的高位数值作树茎，低位数字作树叶</a:t>
            </a:r>
            <a:endParaRPr sz="2600"/>
          </a:p>
          <a:p>
            <a:pPr lvl="0" algn="just">
              <a:lnSpc>
                <a:spcPct val="90000"/>
              </a:lnSpc>
              <a:buFontTx/>
              <a:buAutoNum type="arabicPeriod"/>
            </a:pPr>
            <a:r>
              <a:rPr sz="2600"/>
              <a:t>树叶上只保留最后一位数字</a:t>
            </a:r>
            <a:endParaRPr sz="2600"/>
          </a:p>
          <a:p>
            <a:pPr lvl="0" algn="just">
              <a:lnSpc>
                <a:spcPct val="90000"/>
              </a:lnSpc>
              <a:buFontTx/>
              <a:buAutoNum type="arabicPeriod"/>
            </a:pPr>
            <a:r>
              <a:rPr sz="2600"/>
              <a:t>茎叶图类似于横置的直方图，但又有区别</a:t>
            </a:r>
            <a:endParaRPr sz="2600"/>
          </a:p>
          <a:p>
            <a:pPr lvl="1" algn="just">
              <a:lnSpc>
                <a:spcPct val="90000"/>
              </a:lnSpc>
              <a:buFont typeface="Wingdings" pitchFamily="2" charset="2"/>
              <a:buChar char="§"/>
            </a:pPr>
            <a:r>
              <a:rPr sz="2200"/>
              <a:t>直方图可观察一组数据的分布状况，但没有给出具体的数值</a:t>
            </a:r>
            <a:endParaRPr sz="2200"/>
          </a:p>
          <a:p>
            <a:pPr lvl="1" algn="just">
              <a:lnSpc>
                <a:spcPct val="90000"/>
              </a:lnSpc>
              <a:buFont typeface="Wingdings" pitchFamily="2" charset="2"/>
              <a:buChar char="§"/>
            </a:pPr>
            <a:r>
              <a:rPr sz="2200"/>
              <a:t>茎叶图既能给出数据的分布状况，又能给出每一个原始数值，保留了原始数据的信息</a:t>
            </a:r>
            <a:endParaRPr sz="2200"/>
          </a:p>
          <a:p>
            <a:pPr lvl="1" algn="just">
              <a:lnSpc>
                <a:spcPct val="90000"/>
              </a:lnSpc>
              <a:buFont typeface="Wingdings" pitchFamily="2" charset="2"/>
              <a:buChar char="§"/>
            </a:pPr>
            <a:r>
              <a:rPr sz="2200"/>
              <a:t>直方图适用于大批量数据，茎叶图适用于小批量数据</a:t>
            </a:r>
            <a:endParaRPr sz="2200"/>
          </a:p>
        </p:txBody>
      </p:sp>
      <p:sp>
        <p:nvSpPr>
          <p:cNvPr id="2007044" name="Date Placeholder 3"/>
          <p:cNvSpPr>
            <a:spLocks noGrp="1"/>
          </p:cNvSpPr>
          <p:nvPr>
            <p:ph type="dt" sz="half" idx="2"/>
          </p:nvPr>
        </p:nvSpPr>
        <p:spPr/>
        <p:txBody>
          <a:bodyPr/>
          <a:lstStyle/>
          <a:p>
            <a:pPr lvl="0" algn="r">
              <a:spcBef>
                <a:spcPct val="20000"/>
              </a:spcBef>
            </a:pPr>
            <a:r>
              <a:rPr sz="1600"/>
              <a:t>yyyy-M-</a:t>
            </a:r>
            <a:endParaRPr sz="1600"/>
          </a:p>
        </p:txBody>
      </p:sp>
      <p:sp>
        <p:nvSpPr>
          <p:cNvPr id="2007045" name="TextBox 2007044"/>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用图表展示数据2011年共74页，您现在浏览的是第22页!</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2007043">
                                            <p:txEl>
                                              <p:pRg st="0" end="0"/>
                                            </p:txEl>
                                          </p:spTgt>
                                        </p:tgtEl>
                                        <p:attrNameLst>
                                          <p:attrName>style.visibility</p:attrName>
                                        </p:attrNameLst>
                                      </p:cBhvr>
                                      <p:to>
                                        <p:strVal val="visible"/>
                                      </p:to>
                                    </p:set>
                                    <p:animEffect transition="in" filter="wipe(left)">
                                      <p:cBhvr additive="base">
                                        <p:cTn id="7" dur="500"/>
                                        <p:tgtEl>
                                          <p:spTgt spid="2007043">
                                            <p:txEl>
                                              <p:pRg st="0" end="0"/>
                                            </p:txEl>
                                          </p:spTgt>
                                        </p:tgtEl>
                                      </p:cBhvr>
                                    </p:animEffect>
                                  </p:childTnLst>
                                  <p:subTnLst>
                                    <p:animClr>
                                      <p:cBhvr additive="base">
                                        <p:cTn dur="1" repeatDur="-9223372036854775808" fill="hold" display="0" afterEffect="1"/>
                                        <p:tgtEl>
                                          <p:spTgt spid="2007043">
                                            <p:txEl>
                                              <p:charRg st="0" end="16"/>
                                            </p:txEl>
                                          </p:spTgt>
                                        </p:tgtEl>
                                        <p:attrNameLst>
                                          <p:attrName>ppt_c</p:attrName>
                                        </p:attrNameLst>
                                      </p:cBhvr>
                                      <p:to>
                                        <a:schemeClr val="bg1"/>
                                      </p:to>
                                    </p:animClr>
                                  </p:sub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additive="base">
                                        <p:cTn id="11" dur="1" fill="hold">
                                          <p:stCondLst>
                                            <p:cond delay="0"/>
                                          </p:stCondLst>
                                        </p:cTn>
                                        <p:tgtEl>
                                          <p:spTgt spid="2007043">
                                            <p:txEl>
                                              <p:pRg st="1" end="1"/>
                                            </p:txEl>
                                          </p:spTgt>
                                        </p:tgtEl>
                                        <p:attrNameLst>
                                          <p:attrName>style.visibility</p:attrName>
                                        </p:attrNameLst>
                                      </p:cBhvr>
                                      <p:to>
                                        <p:strVal val="visible"/>
                                      </p:to>
                                    </p:set>
                                    <p:animEffect transition="in" filter="wipe(left)">
                                      <p:cBhvr additive="base">
                                        <p:cTn id="12" dur="500"/>
                                        <p:tgtEl>
                                          <p:spTgt spid="2007043">
                                            <p:txEl>
                                              <p:pRg st="1" end="1"/>
                                            </p:txEl>
                                          </p:spTgt>
                                        </p:tgtEl>
                                      </p:cBhvr>
                                    </p:animEffect>
                                  </p:childTnLst>
                                  <p:subTnLst>
                                    <p:animClr>
                                      <p:cBhvr additive="base">
                                        <p:cTn dur="1" repeatDur="-9223372036854775808" fill="hold" display="0" afterEffect="1"/>
                                        <p:tgtEl>
                                          <p:spTgt spid="2007043">
                                            <p:txEl>
                                              <p:charRg st="16" end="41"/>
                                            </p:txEl>
                                          </p:spTgt>
                                        </p:tgtEl>
                                        <p:attrNameLst>
                                          <p:attrName>ppt_c</p:attrName>
                                        </p:attrNameLst>
                                      </p:cBhvr>
                                      <p:to>
                                        <a:schemeClr val="bg1"/>
                                      </p:to>
                                    </p:animClr>
                                  </p:sub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0" nodeType="clickEffect">
                                  <p:stCondLst>
                                    <p:cond delay="0"/>
                                  </p:stCondLst>
                                  <p:childTnLst>
                                    <p:set>
                                      <p:cBhvr additive="base">
                                        <p:cTn id="16" dur="1" fill="hold">
                                          <p:stCondLst>
                                            <p:cond delay="0"/>
                                          </p:stCondLst>
                                        </p:cTn>
                                        <p:tgtEl>
                                          <p:spTgt spid="2007043">
                                            <p:txEl>
                                              <p:pRg st="2" end="2"/>
                                            </p:txEl>
                                          </p:spTgt>
                                        </p:tgtEl>
                                        <p:attrNameLst>
                                          <p:attrName>style.visibility</p:attrName>
                                        </p:attrNameLst>
                                      </p:cBhvr>
                                      <p:to>
                                        <p:strVal val="visible"/>
                                      </p:to>
                                    </p:set>
                                    <p:animEffect transition="in" filter="wipe(left)">
                                      <p:cBhvr additive="base">
                                        <p:cTn id="17" dur="500"/>
                                        <p:tgtEl>
                                          <p:spTgt spid="2007043">
                                            <p:txEl>
                                              <p:pRg st="2" end="2"/>
                                            </p:txEl>
                                          </p:spTgt>
                                        </p:tgtEl>
                                      </p:cBhvr>
                                    </p:animEffect>
                                  </p:childTnLst>
                                  <p:subTnLst>
                                    <p:animClr>
                                      <p:cBhvr additive="base">
                                        <p:cTn dur="1" repeatDur="-9223372036854775808" fill="hold" display="0" afterEffect="1"/>
                                        <p:tgtEl>
                                          <p:spTgt spid="2007043">
                                            <p:txEl>
                                              <p:charRg st="41" end="63"/>
                                            </p:txEl>
                                          </p:spTgt>
                                        </p:tgtEl>
                                        <p:attrNameLst>
                                          <p:attrName>ppt_c</p:attrName>
                                        </p:attrNameLst>
                                      </p:cBhvr>
                                      <p:to>
                                        <a:schemeClr val="bg1"/>
                                      </p:to>
                                    </p:animClr>
                                  </p:sub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8" dur="500" fill="hold" grpId="0" nodeType="clickEffect">
                                  <p:stCondLst>
                                    <p:cond delay="0"/>
                                  </p:stCondLst>
                                  <p:childTnLst>
                                    <p:set>
                                      <p:cBhvr additive="base">
                                        <p:cTn id="21" dur="1" fill="hold">
                                          <p:stCondLst>
                                            <p:cond delay="0"/>
                                          </p:stCondLst>
                                        </p:cTn>
                                        <p:tgtEl>
                                          <p:spTgt spid="2007043">
                                            <p:txEl>
                                              <p:pRg st="3" end="3"/>
                                            </p:txEl>
                                          </p:spTgt>
                                        </p:tgtEl>
                                        <p:attrNameLst>
                                          <p:attrName>style.visibility</p:attrName>
                                        </p:attrNameLst>
                                      </p:cBhvr>
                                      <p:to>
                                        <p:strVal val="visible"/>
                                      </p:to>
                                    </p:set>
                                    <p:animEffect transition="in" filter="wipe(left)">
                                      <p:cBhvr additive="base">
                                        <p:cTn id="22" dur="500"/>
                                        <p:tgtEl>
                                          <p:spTgt spid="2007043">
                                            <p:txEl>
                                              <p:pRg st="3" end="3"/>
                                            </p:txEl>
                                          </p:spTgt>
                                        </p:tgtEl>
                                      </p:cBhvr>
                                    </p:animEffect>
                                  </p:childTnLst>
                                  <p:subTnLst>
                                    <p:animClr>
                                      <p:cBhvr additive="base">
                                        <p:cTn dur="1" repeatDur="-9223372036854775808" fill="hold" display="0" afterEffect="1"/>
                                        <p:tgtEl>
                                          <p:spTgt spid="2007043">
                                            <p:txEl>
                                              <p:charRg st="63" end="76"/>
                                            </p:txEl>
                                          </p:spTgt>
                                        </p:tgtEl>
                                        <p:attrNameLst>
                                          <p:attrName>ppt_c</p:attrName>
                                        </p:attrNameLst>
                                      </p:cBhvr>
                                      <p:to>
                                        <a:schemeClr val="bg1"/>
                                      </p:to>
                                    </p:animClr>
                                  </p:sub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8" dur="500" fill="hold" grpId="0" nodeType="clickEffect">
                                  <p:stCondLst>
                                    <p:cond delay="0"/>
                                  </p:stCondLst>
                                  <p:childTnLst>
                                    <p:set>
                                      <p:cBhvr additive="base">
                                        <p:cTn id="26" dur="1" fill="hold">
                                          <p:stCondLst>
                                            <p:cond delay="0"/>
                                          </p:stCondLst>
                                        </p:cTn>
                                        <p:tgtEl>
                                          <p:spTgt spid="2007043">
                                            <p:txEl>
                                              <p:pRg st="4" end="4"/>
                                            </p:txEl>
                                          </p:spTgt>
                                        </p:tgtEl>
                                        <p:attrNameLst>
                                          <p:attrName>style.visibility</p:attrName>
                                        </p:attrNameLst>
                                      </p:cBhvr>
                                      <p:to>
                                        <p:strVal val="visible"/>
                                      </p:to>
                                    </p:set>
                                    <p:animEffect transition="in" filter="wipe(left)">
                                      <p:cBhvr additive="base">
                                        <p:cTn id="27" dur="500"/>
                                        <p:tgtEl>
                                          <p:spTgt spid="2007043">
                                            <p:txEl>
                                              <p:pRg st="4" end="4"/>
                                            </p:txEl>
                                          </p:spTgt>
                                        </p:tgtEl>
                                      </p:cBhvr>
                                    </p:animEffect>
                                  </p:childTnLst>
                                </p:cTn>
                              </p:par>
                              <p:par>
                                <p:cTn id="28" presetID="22" presetClass="entr" presetSubtype="8" dur="500" fill="hold" grpId="0" nodeType="withEffect">
                                  <p:stCondLst>
                                    <p:cond delay="0"/>
                                  </p:stCondLst>
                                  <p:childTnLst>
                                    <p:set>
                                      <p:cBhvr additive="base">
                                        <p:cTn id="29" dur="1" fill="hold">
                                          <p:stCondLst>
                                            <p:cond delay="0"/>
                                          </p:stCondLst>
                                        </p:cTn>
                                        <p:tgtEl>
                                          <p:spTgt spid="2007043">
                                            <p:txEl>
                                              <p:pRg st="5" end="5"/>
                                            </p:txEl>
                                          </p:spTgt>
                                        </p:tgtEl>
                                        <p:attrNameLst>
                                          <p:attrName>style.visibility</p:attrName>
                                        </p:attrNameLst>
                                      </p:cBhvr>
                                      <p:to>
                                        <p:strVal val="visible"/>
                                      </p:to>
                                    </p:set>
                                    <p:animEffect transition="in" filter="wipe(left)">
                                      <p:cBhvr additive="base">
                                        <p:cTn id="30" dur="500"/>
                                        <p:tgtEl>
                                          <p:spTgt spid="2007043">
                                            <p:txEl>
                                              <p:pRg st="5" end="5"/>
                                            </p:txEl>
                                          </p:spTgt>
                                        </p:tgtEl>
                                      </p:cBhvr>
                                    </p:animEffect>
                                  </p:childTnLst>
                                </p:cTn>
                              </p:par>
                              <p:par>
                                <p:cTn id="31" presetID="22" presetClass="entr" presetSubtype="8" dur="500" fill="hold" grpId="0" nodeType="withEffect">
                                  <p:stCondLst>
                                    <p:cond delay="0"/>
                                  </p:stCondLst>
                                  <p:childTnLst>
                                    <p:set>
                                      <p:cBhvr additive="base">
                                        <p:cTn id="32" dur="1" fill="hold">
                                          <p:stCondLst>
                                            <p:cond delay="0"/>
                                          </p:stCondLst>
                                        </p:cTn>
                                        <p:tgtEl>
                                          <p:spTgt spid="2007043">
                                            <p:txEl>
                                              <p:pRg st="6" end="6"/>
                                            </p:txEl>
                                          </p:spTgt>
                                        </p:tgtEl>
                                        <p:attrNameLst>
                                          <p:attrName>style.visibility</p:attrName>
                                        </p:attrNameLst>
                                      </p:cBhvr>
                                      <p:to>
                                        <p:strVal val="visible"/>
                                      </p:to>
                                    </p:set>
                                    <p:animEffect transition="in" filter="wipe(left)">
                                      <p:cBhvr additive="base">
                                        <p:cTn id="33" dur="500"/>
                                        <p:tgtEl>
                                          <p:spTgt spid="2007043">
                                            <p:txEl>
                                              <p:pRg st="6" end="6"/>
                                            </p:txEl>
                                          </p:spTgt>
                                        </p:tgtEl>
                                      </p:cBhvr>
                                    </p:animEffect>
                                  </p:childTnLst>
                                </p:cTn>
                              </p:par>
                              <p:par>
                                <p:cTn id="34" presetID="22" presetClass="entr" presetSubtype="8" dur="500" fill="hold" grpId="0" nodeType="withEffect">
                                  <p:stCondLst>
                                    <p:cond delay="0"/>
                                  </p:stCondLst>
                                  <p:childTnLst>
                                    <p:set>
                                      <p:cBhvr additive="base">
                                        <p:cTn id="35" dur="1" fill="hold">
                                          <p:stCondLst>
                                            <p:cond delay="0"/>
                                          </p:stCondLst>
                                        </p:cTn>
                                        <p:tgtEl>
                                          <p:spTgt spid="2007043">
                                            <p:txEl>
                                              <p:pRg st="7" end="7"/>
                                            </p:txEl>
                                          </p:spTgt>
                                        </p:tgtEl>
                                        <p:attrNameLst>
                                          <p:attrName>style.visibility</p:attrName>
                                        </p:attrNameLst>
                                      </p:cBhvr>
                                      <p:to>
                                        <p:strVal val="visible"/>
                                      </p:to>
                                    </p:set>
                                    <p:animEffect transition="in" filter="wipe(left)">
                                      <p:cBhvr additive="base">
                                        <p:cTn id="36" dur="500"/>
                                        <p:tgtEl>
                                          <p:spTgt spid="200704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7043" grpId="0" uiExpand="1"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5154"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225155" name=""/>
          <p:cNvSpPr/>
          <p:nvPr>
            <p:ph type="title"/>
          </p:nvPr>
        </p:nvSpPr>
        <p:spPr>
          <a:xfrm>
            <a:off x="1905000" y="228600"/>
            <a:ext cx="6781800"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未分组数据看分布—茎叶图</a:t>
            </a:r>
            <a:br>
              <a:rPr sz="3600">
                <a:solidFill>
                  <a:schemeClr val="tx1"/>
                </a:solidFill>
              </a:rPr>
            </a:br>
            <a:r>
              <a:rPr sz="3200">
                <a:solidFill>
                  <a:srgbClr val="FE9B03"/>
                </a:solidFill>
              </a:rPr>
              <a:t>(例题分析)</a:t>
            </a:r>
            <a:endParaRPr sz="3200">
              <a:solidFill>
                <a:srgbClr val="FE9B03"/>
              </a:solidFill>
            </a:endParaRPr>
          </a:p>
        </p:txBody>
      </p:sp>
      <p:graphicFrame>
        <p:nvGraphicFramePr>
          <p:cNvPr id="2225156" name=""/>
          <p:cNvGraphicFramePr>
            <a:graphicFrameLocks noChangeAspect="1"/>
          </p:cNvGraphicFramePr>
          <p:nvPr/>
        </p:nvGraphicFramePr>
        <p:xfrm>
          <a:off x="679450" y="1628775"/>
          <a:ext cx="7924800" cy="4572000"/>
        </p:xfrm>
        <a:graphic>
          <a:graphicData uri="http://schemas.openxmlformats.org/presentationml/2006/ole">
            <mc:AlternateContent>
              <mc:Choice xmlns:v="urn:schemas-microsoft-com:vml" Requires="v">
                <p:oleObj spid="_x0000_s1040" name="位图图像" r:id="rId2" progId="Paint.Picture">
                  <p:embed/>
                </p:oleObj>
              </mc:Choice>
              <mc:Fallback>
                <p:oleObj name="位图图像" r:id="rId2" progId="Paint.Picture">
                  <p:embed/>
                  <p:pic>
                    <p:nvPicPr>
                      <p:cNvPr id="0" name="OLE substitute image"/>
                      <p:cNvPicPr/>
                      <p:nvPr/>
                    </p:nvPicPr>
                    <p:blipFill>
                      <a:blip r:embed="rId3"/>
                      <a:stretch>
                        <a:fillRect/>
                      </a:stretch>
                    </p:blipFill>
                    <p:spPr>
                      <a:xfrm>
                        <a:off x="679450" y="1628775"/>
                        <a:ext cx="7924800" cy="4572000"/>
                      </a:xfrm>
                      <a:prstGeom prst="rect">
                        <a:avLst/>
                      </a:prstGeom>
                      <a:noFill/>
                    </p:spPr>
                  </p:pic>
                </p:oleObj>
              </mc:Fallback>
            </mc:AlternateContent>
          </a:graphicData>
        </a:graphic>
      </p:graphicFrame>
      <p:sp>
        <p:nvSpPr>
          <p:cNvPr id="2225157" name=""/>
          <p:cNvSpPr/>
          <p:nvPr/>
        </p:nvSpPr>
        <p:spPr>
          <a:xfrm>
            <a:off x="2354262" y="6308725"/>
            <a:ext cx="4867275" cy="395288"/>
          </a:xfrm>
          <a:prstGeom prst="rect">
            <a:avLst/>
          </a:prstGeom>
          <a:solidFill>
            <a:srgbClr val="C545AD"/>
          </a:solidFill>
          <a:ln w="12700">
            <a:noFill/>
            <a:miter lim="800000"/>
          </a:ln>
          <a:effectLst>
            <a:outerShdw dist="81320" dir="2319589"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b="1">
                <a:effectLst>
                  <a:outerShdw blurRad="38100" dist="38100" dir="2700000" algn="tl">
                    <a:schemeClr val="bg2"/>
                  </a:outerShdw>
                </a:effectLst>
              </a:rPr>
              <a:t>某电脑公司销售额分布的茎叶图</a:t>
            </a:r>
            <a:endParaRPr kumimoji="1" sz="2000" b="1">
              <a:effectLst>
                <a:outerShdw blurRad="38100" dist="38100" dir="2700000" algn="tl">
                  <a:schemeClr val="bg2"/>
                </a:outerShdw>
              </a:effectLst>
            </a:endParaRPr>
          </a:p>
        </p:txBody>
      </p:sp>
      <p:sp>
        <p:nvSpPr>
          <p:cNvPr id="2225158" name="Date Placeholder 3"/>
          <p:cNvSpPr>
            <a:spLocks noGrp="1"/>
          </p:cNvSpPr>
          <p:nvPr>
            <p:ph type="dt" sz="half" idx="2"/>
          </p:nvPr>
        </p:nvSpPr>
        <p:spPr/>
        <p:txBody>
          <a:bodyPr/>
          <a:lstStyle/>
          <a:p>
            <a:pPr lvl="0" algn="r">
              <a:spcBef>
                <a:spcPct val="20000"/>
              </a:spcBef>
            </a:pPr>
            <a:r>
              <a:rPr sz="1600"/>
              <a:t>yyyy-M-</a:t>
            </a:r>
            <a:endParaRPr sz="1600"/>
          </a:p>
        </p:txBody>
      </p:sp>
      <p:sp>
        <p:nvSpPr>
          <p:cNvPr id="2225159" name="TextBox 2225158"/>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用图表展示数据2011年共74页，您现在浏览的是第23页!</a:t>
            </a:r>
          </a:p>
        </p:txBody>
      </p:sp>
    </p:spTree>
  </p:cSld>
  <p:clrMapOvr>
    <a:masterClrMapping/>
  </p:clrMapOvr>
  <p:transition>
    <p:wipe dir="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2162" name=""/>
          <p:cNvSpPr/>
          <p:nvPr>
            <p:ph type="title"/>
          </p:nvPr>
        </p:nvSpPr>
        <p:spPr>
          <a:xfrm>
            <a:off x="1979612" y="274638"/>
            <a:ext cx="6707188" cy="10668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未分组数据看分布—箱线图</a:t>
            </a:r>
            <a:br>
              <a:rPr sz="3600">
                <a:solidFill>
                  <a:schemeClr val="tx1"/>
                </a:solidFill>
              </a:rPr>
            </a:br>
            <a:r>
              <a:rPr sz="3200">
                <a:solidFill>
                  <a:srgbClr val="FE9B03"/>
                </a:solidFill>
              </a:rPr>
              <a:t>(</a:t>
            </a:r>
            <a:r>
              <a:rPr sz="3200">
                <a:solidFill>
                  <a:srgbClr val="FE9B03"/>
                </a:solidFill>
                <a:ea typeface="Times New Roman" pitchFamily="18" charset="0"/>
              </a:rPr>
              <a:t>box plot</a:t>
            </a:r>
            <a:r>
              <a:rPr sz="3200">
                <a:solidFill>
                  <a:srgbClr val="FE9B03"/>
                </a:solidFill>
              </a:rPr>
              <a:t>)</a:t>
            </a:r>
            <a:endParaRPr sz="3200">
              <a:solidFill>
                <a:srgbClr val="FE9B03"/>
              </a:solidFill>
            </a:endParaRPr>
          </a:p>
        </p:txBody>
      </p:sp>
      <p:sp>
        <p:nvSpPr>
          <p:cNvPr id="2012163" name=""/>
          <p:cNvSpPr/>
          <p:nvPr>
            <p:ph type="body" idx="4294967295"/>
          </p:nvPr>
        </p:nvSpPr>
        <p:spPr>
          <a:xfrm>
            <a:off x="395288" y="1628775"/>
            <a:ext cx="8353425" cy="4471988"/>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lnSpc>
                <a:spcPct val="90000"/>
              </a:lnSpc>
              <a:buFontTx/>
              <a:buAutoNum type="arabicPeriod"/>
            </a:pPr>
            <a:r>
              <a:rPr sz="2600"/>
              <a:t>用于显示未分组的原始数据的分布</a:t>
            </a:r>
            <a:endParaRPr sz="2600"/>
          </a:p>
          <a:p>
            <a:pPr lvl="0" algn="just">
              <a:lnSpc>
                <a:spcPct val="90000"/>
              </a:lnSpc>
              <a:buFontTx/>
              <a:buAutoNum type="arabicPeriod"/>
            </a:pPr>
            <a:r>
              <a:rPr sz="2600"/>
              <a:t>箱线图是由一组数据的最大值(maximum)、最小值(minimum)、中位数(median)、两个四分位数(quartiles)这5个值绘制而成的</a:t>
            </a:r>
            <a:endParaRPr sz="2600"/>
          </a:p>
          <a:p>
            <a:pPr lvl="1" algn="just">
              <a:lnSpc>
                <a:spcPct val="90000"/>
              </a:lnSpc>
              <a:buSzPct val="80000"/>
            </a:pPr>
            <a:r>
              <a:rPr sz="2200"/>
              <a:t>中位数是一组数据排序后处于中间位置上的变量值</a:t>
            </a:r>
            <a:endParaRPr sz="2200"/>
          </a:p>
          <a:p>
            <a:pPr lvl="1" algn="just">
              <a:lnSpc>
                <a:spcPct val="90000"/>
              </a:lnSpc>
              <a:buSzPct val="80000"/>
            </a:pPr>
            <a:r>
              <a:rPr sz="2200"/>
              <a:t>四分位数是一组数据排序后处在数据25%位置和75%位置上的两个分位数值  </a:t>
            </a:r>
            <a:endParaRPr sz="2200"/>
          </a:p>
          <a:p>
            <a:pPr lvl="0" algn="just">
              <a:lnSpc>
                <a:spcPct val="90000"/>
              </a:lnSpc>
              <a:buFontTx/>
              <a:buAutoNum type="arabicPeriod"/>
            </a:pPr>
            <a:r>
              <a:rPr sz="2600"/>
              <a:t>绘制方法</a:t>
            </a:r>
            <a:endParaRPr sz="2600"/>
          </a:p>
          <a:p>
            <a:pPr lvl="1" algn="just">
              <a:lnSpc>
                <a:spcPct val="90000"/>
              </a:lnSpc>
              <a:buSzPct val="80000"/>
            </a:pPr>
            <a:r>
              <a:rPr sz="2200"/>
              <a:t>首先找出一组数据的5个特征值，即</a:t>
            </a:r>
            <a:r>
              <a:rPr sz="2200" b="1">
                <a:solidFill>
                  <a:srgbClr val="FFFF00"/>
                </a:solidFill>
              </a:rPr>
              <a:t>最大值</a:t>
            </a:r>
            <a:r>
              <a:rPr sz="2200"/>
              <a:t>、</a:t>
            </a:r>
            <a:r>
              <a:rPr sz="2200" b="1">
                <a:solidFill>
                  <a:srgbClr val="FFFF00"/>
                </a:solidFill>
              </a:rPr>
              <a:t>最小值</a:t>
            </a:r>
            <a:r>
              <a:rPr sz="2200"/>
              <a:t>、</a:t>
            </a:r>
            <a:r>
              <a:rPr sz="2200" b="1"/>
              <a:t>中位数</a:t>
            </a:r>
            <a:r>
              <a:rPr sz="2200" b="1" i="1">
                <a:solidFill>
                  <a:srgbClr val="FFFF00"/>
                </a:solidFill>
              </a:rPr>
              <a:t>M</a:t>
            </a:r>
            <a:r>
              <a:rPr sz="2200" b="1" i="1" baseline="-25000">
                <a:solidFill>
                  <a:srgbClr val="FFFF00"/>
                </a:solidFill>
              </a:rPr>
              <a:t>e</a:t>
            </a:r>
            <a:r>
              <a:rPr sz="2200"/>
              <a:t>和两个</a:t>
            </a:r>
            <a:r>
              <a:rPr sz="2200" b="1"/>
              <a:t>四分位数</a:t>
            </a:r>
            <a:r>
              <a:rPr sz="2200"/>
              <a:t>(下四分位数</a:t>
            </a:r>
            <a:r>
              <a:rPr sz="2200" b="1" i="1">
                <a:solidFill>
                  <a:srgbClr val="FFFF00"/>
                </a:solidFill>
              </a:rPr>
              <a:t>Q</a:t>
            </a:r>
            <a:r>
              <a:rPr sz="2200" b="1" baseline="-30000">
                <a:solidFill>
                  <a:srgbClr val="FFFF00"/>
                </a:solidFill>
              </a:rPr>
              <a:t>L</a:t>
            </a:r>
            <a:r>
              <a:rPr sz="2200"/>
              <a:t>和上四分位数</a:t>
            </a:r>
            <a:r>
              <a:rPr sz="2200" b="1" i="1">
                <a:solidFill>
                  <a:srgbClr val="FFFF00"/>
                </a:solidFill>
              </a:rPr>
              <a:t>Q</a:t>
            </a:r>
            <a:r>
              <a:rPr sz="2200" b="1" baseline="-30000">
                <a:solidFill>
                  <a:srgbClr val="FFFF00"/>
                </a:solidFill>
              </a:rPr>
              <a:t>U</a:t>
            </a:r>
            <a:r>
              <a:rPr sz="2200"/>
              <a:t>)</a:t>
            </a:r>
            <a:endParaRPr sz="2200"/>
          </a:p>
          <a:p>
            <a:pPr lvl="1" algn="just">
              <a:lnSpc>
                <a:spcPct val="90000"/>
              </a:lnSpc>
              <a:buSzPct val="80000"/>
            </a:pPr>
            <a:r>
              <a:rPr sz="2200"/>
              <a:t>连接两个四分位数画出箱子，再将两个极值点与箱子相连接</a:t>
            </a:r>
            <a:endParaRPr sz="2200"/>
          </a:p>
        </p:txBody>
      </p:sp>
      <p:sp>
        <p:nvSpPr>
          <p:cNvPr id="2012164" name="Date Placeholder 3"/>
          <p:cNvSpPr>
            <a:spLocks noGrp="1"/>
          </p:cNvSpPr>
          <p:nvPr>
            <p:ph type="dt" sz="half" idx="2"/>
          </p:nvPr>
        </p:nvSpPr>
        <p:spPr/>
        <p:txBody>
          <a:bodyPr/>
          <a:lstStyle/>
          <a:p>
            <a:pPr lvl="0" algn="r">
              <a:spcBef>
                <a:spcPct val="20000"/>
              </a:spcBef>
            </a:pPr>
            <a:r>
              <a:rPr sz="1600"/>
              <a:t>yyyy-M-</a:t>
            </a:r>
            <a:endParaRPr sz="1600"/>
          </a:p>
        </p:txBody>
      </p:sp>
      <p:sp>
        <p:nvSpPr>
          <p:cNvPr id="2012165" name="TextBox 2012164"/>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用图表展示数据2011年共74页，您现在浏览的是第24页!</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2012163">
                                            <p:txEl>
                                              <p:pRg st="0" end="0"/>
                                            </p:txEl>
                                          </p:spTgt>
                                        </p:tgtEl>
                                        <p:attrNameLst>
                                          <p:attrName>style.visibility</p:attrName>
                                        </p:attrNameLst>
                                      </p:cBhvr>
                                      <p:to>
                                        <p:strVal val="visible"/>
                                      </p:to>
                                    </p:set>
                                    <p:animEffect transition="in" filter="wipe(left)">
                                      <p:cBhvr additive="base">
                                        <p:cTn id="7" dur="500"/>
                                        <p:tgtEl>
                                          <p:spTgt spid="2012163">
                                            <p:txEl>
                                              <p:pRg st="0" end="0"/>
                                            </p:txEl>
                                          </p:spTgt>
                                        </p:tgtEl>
                                      </p:cBhvr>
                                    </p:animEffect>
                                  </p:childTnLst>
                                  <p:subTnLst>
                                    <p:animClr>
                                      <p:cBhvr additive="base">
                                        <p:cTn dur="1" repeatDur="-9223372036854775808" fill="hold" display="0" afterEffect="1"/>
                                        <p:tgtEl>
                                          <p:spTgt spid="2012163">
                                            <p:txEl>
                                              <p:charRg st="0" end="16"/>
                                            </p:txEl>
                                          </p:spTgt>
                                        </p:tgtEl>
                                        <p:attrNameLst>
                                          <p:attrName>ppt_c</p:attrName>
                                        </p:attrNameLst>
                                      </p:cBhvr>
                                      <p:to>
                                        <a:schemeClr val="bg1"/>
                                      </p:to>
                                    </p:animClr>
                                  </p:sub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additive="base">
                                        <p:cTn id="11" dur="1" fill="hold">
                                          <p:stCondLst>
                                            <p:cond delay="0"/>
                                          </p:stCondLst>
                                        </p:cTn>
                                        <p:tgtEl>
                                          <p:spTgt spid="2012163">
                                            <p:txEl>
                                              <p:pRg st="1" end="1"/>
                                            </p:txEl>
                                          </p:spTgt>
                                        </p:tgtEl>
                                        <p:attrNameLst>
                                          <p:attrName>style.visibility</p:attrName>
                                        </p:attrNameLst>
                                      </p:cBhvr>
                                      <p:to>
                                        <p:strVal val="visible"/>
                                      </p:to>
                                    </p:set>
                                    <p:animEffect transition="in" filter="wipe(left)">
                                      <p:cBhvr additive="base">
                                        <p:cTn id="12" dur="500"/>
                                        <p:tgtEl>
                                          <p:spTgt spid="2012163">
                                            <p:txEl>
                                              <p:pRg st="1" end="1"/>
                                            </p:txEl>
                                          </p:spTgt>
                                        </p:tgtEl>
                                      </p:cBhvr>
                                    </p:animEffect>
                                  </p:childTnLst>
                                  <p:subTnLst>
                                    <p:animClr>
                                      <p:cBhvr additive="base">
                                        <p:cTn dur="1" repeatDur="-9223372036854775808" fill="hold" display="0" afterEffect="1"/>
                                        <p:tgtEl>
                                          <p:spTgt spid="2012163">
                                            <p:txEl>
                                              <p:charRg st="16" end="91"/>
                                            </p:txEl>
                                          </p:spTgt>
                                        </p:tgtEl>
                                        <p:attrNameLst>
                                          <p:attrName>ppt_c</p:attrName>
                                        </p:attrNameLst>
                                      </p:cBhvr>
                                      <p:to>
                                        <a:schemeClr val="bg1"/>
                                      </p:to>
                                    </p:animClr>
                                  </p:subTnLst>
                                </p:cTn>
                              </p:par>
                              <p:par>
                                <p:cTn id="13" presetID="22" presetClass="entr" presetSubtype="8" dur="500" fill="hold" grpId="0" nodeType="withEffect">
                                  <p:stCondLst>
                                    <p:cond delay="0"/>
                                  </p:stCondLst>
                                  <p:childTnLst>
                                    <p:set>
                                      <p:cBhvr additive="base">
                                        <p:cTn id="14" dur="1" fill="hold">
                                          <p:stCondLst>
                                            <p:cond delay="0"/>
                                          </p:stCondLst>
                                        </p:cTn>
                                        <p:tgtEl>
                                          <p:spTgt spid="2012163">
                                            <p:txEl>
                                              <p:pRg st="2" end="2"/>
                                            </p:txEl>
                                          </p:spTgt>
                                        </p:tgtEl>
                                        <p:attrNameLst>
                                          <p:attrName>style.visibility</p:attrName>
                                        </p:attrNameLst>
                                      </p:cBhvr>
                                      <p:to>
                                        <p:strVal val="visible"/>
                                      </p:to>
                                    </p:set>
                                    <p:animEffect transition="in" filter="wipe(left)">
                                      <p:cBhvr additive="base">
                                        <p:cTn id="15" dur="500"/>
                                        <p:tgtEl>
                                          <p:spTgt spid="2012163">
                                            <p:txEl>
                                              <p:pRg st="2" end="2"/>
                                            </p:txEl>
                                          </p:spTgt>
                                        </p:tgtEl>
                                      </p:cBhvr>
                                    </p:animEffect>
                                  </p:childTnLst>
                                  <p:subTnLst>
                                    <p:animClr>
                                      <p:cBhvr additive="base">
                                        <p:cTn dur="1" repeatDur="-9223372036854775808" fill="hold" display="0" afterEffect="1"/>
                                        <p:tgtEl>
                                          <p:spTgt spid="2012163">
                                            <p:txEl>
                                              <p:charRg st="91" end="114"/>
                                            </p:txEl>
                                          </p:spTgt>
                                        </p:tgtEl>
                                        <p:attrNameLst>
                                          <p:attrName>ppt_c</p:attrName>
                                        </p:attrNameLst>
                                      </p:cBhvr>
                                      <p:to>
                                        <a:schemeClr val="bg1"/>
                                      </p:to>
                                    </p:animClr>
                                  </p:subTnLst>
                                </p:cTn>
                              </p:par>
                              <p:par>
                                <p:cTn id="16" presetID="22" presetClass="entr" presetSubtype="8" dur="500" fill="hold" grpId="0" nodeType="withEffect">
                                  <p:stCondLst>
                                    <p:cond delay="0"/>
                                  </p:stCondLst>
                                  <p:childTnLst>
                                    <p:set>
                                      <p:cBhvr additive="base">
                                        <p:cTn id="17" dur="1" fill="hold">
                                          <p:stCondLst>
                                            <p:cond delay="0"/>
                                          </p:stCondLst>
                                        </p:cTn>
                                        <p:tgtEl>
                                          <p:spTgt spid="2012163">
                                            <p:txEl>
                                              <p:pRg st="3" end="3"/>
                                            </p:txEl>
                                          </p:spTgt>
                                        </p:tgtEl>
                                        <p:attrNameLst>
                                          <p:attrName>style.visibility</p:attrName>
                                        </p:attrNameLst>
                                      </p:cBhvr>
                                      <p:to>
                                        <p:strVal val="visible"/>
                                      </p:to>
                                    </p:set>
                                    <p:animEffect transition="in" filter="wipe(left)">
                                      <p:cBhvr additive="base">
                                        <p:cTn id="18" dur="500"/>
                                        <p:tgtEl>
                                          <p:spTgt spid="2012163">
                                            <p:txEl>
                                              <p:pRg st="3" end="3"/>
                                            </p:txEl>
                                          </p:spTgt>
                                        </p:tgtEl>
                                      </p:cBhvr>
                                    </p:animEffect>
                                  </p:childTnLst>
                                  <p:subTnLst>
                                    <p:animClr>
                                      <p:cBhvr additive="base">
                                        <p:cTn dur="1" repeatDur="-9223372036854775808" fill="hold" display="0" afterEffect="1"/>
                                        <p:tgtEl>
                                          <p:spTgt spid="2012163">
                                            <p:txEl>
                                              <p:charRg st="114" end="152"/>
                                            </p:txEl>
                                          </p:spTgt>
                                        </p:tgtEl>
                                        <p:attrNameLst>
                                          <p:attrName>ppt_c</p:attrName>
                                        </p:attrNameLst>
                                      </p:cBhvr>
                                      <p:to>
                                        <a:schemeClr val="bg1"/>
                                      </p:to>
                                    </p:animClr>
                                  </p:subTnLst>
                                </p:cTn>
                              </p:par>
                            </p:childTnLst>
                          </p:cTn>
                        </p:par>
                      </p:childTnLst>
                    </p:cTn>
                  </p:par>
                  <p:par>
                    <p:cTn id="19" fill="hold" nodeType="clickPar">
                      <p:stCondLst>
                        <p:cond delay="indefinite"/>
                      </p:stCondLst>
                      <p:childTnLst>
                        <p:par>
                          <p:cTn id="20" fill="hold" nodeType="afterGroup">
                            <p:stCondLst>
                              <p:cond delay="0"/>
                            </p:stCondLst>
                            <p:childTnLst>
                              <p:par>
                                <p:cTn id="21" presetID="22" presetClass="entr" presetSubtype="8" dur="500" fill="hold" grpId="0" nodeType="clickEffect">
                                  <p:stCondLst>
                                    <p:cond delay="0"/>
                                  </p:stCondLst>
                                  <p:childTnLst>
                                    <p:set>
                                      <p:cBhvr additive="base">
                                        <p:cTn id="22" dur="1" fill="hold">
                                          <p:stCondLst>
                                            <p:cond delay="0"/>
                                          </p:stCondLst>
                                        </p:cTn>
                                        <p:tgtEl>
                                          <p:spTgt spid="2012163">
                                            <p:txEl>
                                              <p:pRg st="4" end="4"/>
                                            </p:txEl>
                                          </p:spTgt>
                                        </p:tgtEl>
                                        <p:attrNameLst>
                                          <p:attrName>style.visibility</p:attrName>
                                        </p:attrNameLst>
                                      </p:cBhvr>
                                      <p:to>
                                        <p:strVal val="visible"/>
                                      </p:to>
                                    </p:set>
                                    <p:animEffect transition="in" filter="wipe(left)">
                                      <p:cBhvr additive="base">
                                        <p:cTn id="23" dur="500"/>
                                        <p:tgtEl>
                                          <p:spTgt spid="2012163">
                                            <p:txEl>
                                              <p:pRg st="4" end="4"/>
                                            </p:txEl>
                                          </p:spTgt>
                                        </p:tgtEl>
                                      </p:cBhvr>
                                    </p:animEffect>
                                  </p:childTnLst>
                                </p:cTn>
                              </p:par>
                              <p:par>
                                <p:cTn id="24" presetID="22" presetClass="entr" presetSubtype="8" dur="500" fill="hold" grpId="0" nodeType="withEffect">
                                  <p:stCondLst>
                                    <p:cond delay="0"/>
                                  </p:stCondLst>
                                  <p:childTnLst>
                                    <p:set>
                                      <p:cBhvr additive="base">
                                        <p:cTn id="25" dur="1" fill="hold">
                                          <p:stCondLst>
                                            <p:cond delay="0"/>
                                          </p:stCondLst>
                                        </p:cTn>
                                        <p:tgtEl>
                                          <p:spTgt spid="2012163">
                                            <p:txEl>
                                              <p:pRg st="5" end="5"/>
                                            </p:txEl>
                                          </p:spTgt>
                                        </p:tgtEl>
                                        <p:attrNameLst>
                                          <p:attrName>style.visibility</p:attrName>
                                        </p:attrNameLst>
                                      </p:cBhvr>
                                      <p:to>
                                        <p:strVal val="visible"/>
                                      </p:to>
                                    </p:set>
                                    <p:animEffect transition="in" filter="wipe(left)">
                                      <p:cBhvr additive="base">
                                        <p:cTn id="26" dur="500"/>
                                        <p:tgtEl>
                                          <p:spTgt spid="2012163">
                                            <p:txEl>
                                              <p:pRg st="5" end="5"/>
                                            </p:txEl>
                                          </p:spTgt>
                                        </p:tgtEl>
                                      </p:cBhvr>
                                    </p:animEffect>
                                  </p:childTnLst>
                                </p:cTn>
                              </p:par>
                              <p:par>
                                <p:cTn id="27" presetID="22" presetClass="entr" presetSubtype="8" dur="500" fill="hold" grpId="0" nodeType="withEffect">
                                  <p:stCondLst>
                                    <p:cond delay="0"/>
                                  </p:stCondLst>
                                  <p:childTnLst>
                                    <p:set>
                                      <p:cBhvr additive="base">
                                        <p:cTn id="28" dur="1" fill="hold">
                                          <p:stCondLst>
                                            <p:cond delay="0"/>
                                          </p:stCondLst>
                                        </p:cTn>
                                        <p:tgtEl>
                                          <p:spTgt spid="2012163">
                                            <p:txEl>
                                              <p:pRg st="6" end="6"/>
                                            </p:txEl>
                                          </p:spTgt>
                                        </p:tgtEl>
                                        <p:attrNameLst>
                                          <p:attrName>style.visibility</p:attrName>
                                        </p:attrNameLst>
                                      </p:cBhvr>
                                      <p:to>
                                        <p:strVal val="visible"/>
                                      </p:to>
                                    </p:set>
                                    <p:animEffect transition="in" filter="wipe(left)">
                                      <p:cBhvr additive="base">
                                        <p:cTn id="29" dur="500"/>
                                        <p:tgtEl>
                                          <p:spTgt spid="20121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2163" grpId="0" uiExpand="1"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5106" name=""/>
          <p:cNvSpPr/>
          <p:nvPr/>
        </p:nvSpPr>
        <p:spPr>
          <a:xfrm>
            <a:off x="0" y="1557338"/>
            <a:ext cx="9144000" cy="5300662"/>
          </a:xfrm>
          <a:prstGeom prst="rect">
            <a:avLst/>
          </a:prstGeom>
          <a:solidFill>
            <a:schemeClr val="tx1"/>
          </a:solidFill>
          <a:ln w="12700">
            <a:noFill/>
            <a:miter lim="800000"/>
          </a:ln>
          <a:effectLst>
            <a:outerShdw dist="35921" dir="2700000" algn="ctr">
              <a:schemeClr val="tx1"/>
            </a:outerShdw>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095107" name=""/>
          <p:cNvSpPr/>
          <p:nvPr>
            <p:ph type="title"/>
          </p:nvPr>
        </p:nvSpPr>
        <p:spPr>
          <a:xfrm>
            <a:off x="1905000" y="304800"/>
            <a:ext cx="6934200" cy="9906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未分组数据看分布—箱线图</a:t>
            </a:r>
            <a:br>
              <a:rPr sz="3600"/>
            </a:br>
            <a:r>
              <a:rPr sz="3200">
                <a:solidFill>
                  <a:srgbClr val="FE9B03"/>
                </a:solidFill>
              </a:rPr>
              <a:t>(例题分析)</a:t>
            </a:r>
            <a:endParaRPr sz="3200">
              <a:solidFill>
                <a:srgbClr val="FE9B03"/>
              </a:solidFill>
            </a:endParaRPr>
          </a:p>
        </p:txBody>
      </p:sp>
      <p:sp>
        <p:nvSpPr>
          <p:cNvPr id="2095109" name=""/>
          <p:cNvSpPr/>
          <p:nvPr/>
        </p:nvSpPr>
        <p:spPr>
          <a:xfrm>
            <a:off x="2600325" y="2787650"/>
            <a:ext cx="190500" cy="112712"/>
          </a:xfrm>
          <a:prstGeom prst="rect">
            <a:avLst/>
          </a:prstGeom>
          <a:noFill/>
          <a:ln w="12700">
            <a:noFill/>
            <a:miter lim="800000"/>
          </a:ln>
          <a:effectLst>
            <a:outerShdw algn="ctr">
              <a:schemeClr val="bg2"/>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095110" name=""/>
          <p:cNvSpPr/>
          <p:nvPr/>
        </p:nvSpPr>
        <p:spPr>
          <a:xfrm>
            <a:off x="609600" y="2362200"/>
            <a:ext cx="1109662" cy="854075"/>
          </a:xfrm>
          <a:prstGeom prst="rect">
            <a:avLst/>
          </a:prstGeom>
          <a:noFill/>
          <a:ln w="12700">
            <a:noFill/>
            <a:miter lim="800000"/>
          </a:ln>
          <a:effectLst>
            <a:outerShdw dist="17961" dir="2700000" algn="ctr">
              <a:schemeClr val="bg2"/>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a:solidFill>
                  <a:srgbClr val="FFFF99"/>
                </a:solidFill>
                <a:effectLst>
                  <a:outerShdw blurRad="38100" dist="38100" dir="2700000" algn="tl">
                    <a:schemeClr val="bg2"/>
                  </a:outerShdw>
                </a:effectLst>
              </a:rPr>
              <a:t>最小值</a:t>
            </a:r>
            <a:endParaRPr kumimoji="1" sz="2000">
              <a:solidFill>
                <a:srgbClr val="FFFF99"/>
              </a:solidFill>
              <a:effectLst>
                <a:outerShdw blurRad="38100" dist="38100" dir="2700000" algn="tl">
                  <a:schemeClr val="bg2"/>
                </a:outerShdw>
              </a:effectLst>
            </a:endParaRPr>
          </a:p>
          <a:p>
            <a:pPr lvl="0" algn="ctr" eaLnBrk="0" hangingPunct="0">
              <a:spcBef>
                <a:spcPct val="50000"/>
              </a:spcBef>
            </a:pPr>
            <a:r>
              <a:rPr kumimoji="1" sz="2000">
                <a:solidFill>
                  <a:srgbClr val="FFFF99"/>
                </a:solidFill>
                <a:effectLst>
                  <a:outerShdw blurRad="38100" dist="38100" dir="2700000" algn="tl">
                    <a:schemeClr val="bg2"/>
                  </a:outerShdw>
                </a:effectLst>
              </a:rPr>
              <a:t>141</a:t>
            </a:r>
            <a:endParaRPr kumimoji="1" sz="2000">
              <a:solidFill>
                <a:srgbClr val="FFFF99"/>
              </a:solidFill>
              <a:effectLst>
                <a:outerShdw blurRad="38100" dist="38100" dir="2700000" algn="tl">
                  <a:schemeClr val="bg2"/>
                </a:outerShdw>
              </a:effectLst>
            </a:endParaRPr>
          </a:p>
        </p:txBody>
      </p:sp>
      <p:sp>
        <p:nvSpPr>
          <p:cNvPr id="2095111" name=""/>
          <p:cNvSpPr/>
          <p:nvPr/>
        </p:nvSpPr>
        <p:spPr>
          <a:xfrm>
            <a:off x="7696200" y="2362200"/>
            <a:ext cx="1066800" cy="854075"/>
          </a:xfrm>
          <a:prstGeom prst="rect">
            <a:avLst/>
          </a:prstGeom>
          <a:noFill/>
          <a:ln w="12700">
            <a:noFill/>
            <a:miter lim="800000"/>
          </a:ln>
          <a:effectLst>
            <a:outerShdw dist="17961" dir="2700000" algn="ctr">
              <a:schemeClr val="bg2"/>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a:solidFill>
                  <a:srgbClr val="FFFF99"/>
                </a:solidFill>
                <a:effectLst>
                  <a:outerShdw blurRad="38100" dist="38100" dir="2700000" algn="tl">
                    <a:schemeClr val="bg2"/>
                  </a:outerShdw>
                </a:effectLst>
              </a:rPr>
              <a:t>最大值</a:t>
            </a:r>
            <a:endParaRPr kumimoji="1" sz="2000">
              <a:solidFill>
                <a:srgbClr val="FFFF99"/>
              </a:solidFill>
              <a:effectLst>
                <a:outerShdw blurRad="38100" dist="38100" dir="2700000" algn="tl">
                  <a:schemeClr val="bg2"/>
                </a:outerShdw>
              </a:effectLst>
            </a:endParaRPr>
          </a:p>
          <a:p>
            <a:pPr lvl="0" algn="ctr" eaLnBrk="0" hangingPunct="0">
              <a:spcBef>
                <a:spcPct val="50000"/>
              </a:spcBef>
            </a:pPr>
            <a:r>
              <a:rPr kumimoji="1" sz="2000">
                <a:solidFill>
                  <a:srgbClr val="FFFF99"/>
                </a:solidFill>
                <a:effectLst>
                  <a:outerShdw blurRad="38100" dist="38100" dir="2700000" algn="tl">
                    <a:schemeClr val="bg2"/>
                  </a:outerShdw>
                </a:effectLst>
              </a:rPr>
              <a:t>237</a:t>
            </a:r>
            <a:endParaRPr kumimoji="1" sz="2000">
              <a:solidFill>
                <a:srgbClr val="FFFF99"/>
              </a:solidFill>
              <a:effectLst>
                <a:outerShdw blurRad="38100" dist="38100" dir="2700000" algn="tl">
                  <a:schemeClr val="bg2"/>
                </a:outerShdw>
              </a:effectLst>
            </a:endParaRPr>
          </a:p>
        </p:txBody>
      </p:sp>
      <p:sp>
        <p:nvSpPr>
          <p:cNvPr id="2095112" name=""/>
          <p:cNvSpPr/>
          <p:nvPr/>
        </p:nvSpPr>
        <p:spPr>
          <a:xfrm>
            <a:off x="3810000" y="2133600"/>
            <a:ext cx="1109662" cy="854075"/>
          </a:xfrm>
          <a:prstGeom prst="rect">
            <a:avLst/>
          </a:prstGeom>
          <a:noFill/>
          <a:ln w="12700">
            <a:noFill/>
            <a:miter lim="800000"/>
          </a:ln>
          <a:effectLst>
            <a:outerShdw dist="17961" dir="2700000" algn="ctr">
              <a:schemeClr val="bg2"/>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a:solidFill>
                  <a:srgbClr val="FFFF99"/>
                </a:solidFill>
                <a:effectLst>
                  <a:outerShdw blurRad="38100" dist="38100" dir="2700000" algn="tl">
                    <a:schemeClr val="bg2"/>
                  </a:outerShdw>
                </a:effectLst>
              </a:rPr>
              <a:t>中位数</a:t>
            </a:r>
            <a:endParaRPr kumimoji="1" sz="2000">
              <a:solidFill>
                <a:srgbClr val="FFFF99"/>
              </a:solidFill>
              <a:effectLst>
                <a:outerShdw blurRad="38100" dist="38100" dir="2700000" algn="tl">
                  <a:schemeClr val="bg2"/>
                </a:outerShdw>
              </a:effectLst>
            </a:endParaRPr>
          </a:p>
          <a:p>
            <a:pPr lvl="0" algn="ctr" eaLnBrk="0" hangingPunct="0">
              <a:spcBef>
                <a:spcPct val="50000"/>
              </a:spcBef>
            </a:pPr>
            <a:r>
              <a:rPr kumimoji="1" sz="2000">
                <a:solidFill>
                  <a:srgbClr val="FFFF99"/>
                </a:solidFill>
                <a:effectLst>
                  <a:outerShdw blurRad="38100" dist="38100" dir="2700000" algn="tl">
                    <a:schemeClr val="bg2"/>
                  </a:outerShdw>
                </a:effectLst>
              </a:rPr>
              <a:t>182</a:t>
            </a:r>
            <a:endParaRPr kumimoji="1" sz="2000">
              <a:solidFill>
                <a:srgbClr val="FFFF99"/>
              </a:solidFill>
              <a:effectLst>
                <a:outerShdw blurRad="38100" dist="38100" dir="2700000" algn="tl">
                  <a:schemeClr val="bg2"/>
                </a:outerShdw>
              </a:effectLst>
            </a:endParaRPr>
          </a:p>
        </p:txBody>
      </p:sp>
      <p:sp>
        <p:nvSpPr>
          <p:cNvPr id="2095113" name=""/>
          <p:cNvSpPr/>
          <p:nvPr/>
        </p:nvSpPr>
        <p:spPr>
          <a:xfrm>
            <a:off x="2051050" y="2133600"/>
            <a:ext cx="1900238" cy="854075"/>
          </a:xfrm>
          <a:prstGeom prst="rect">
            <a:avLst/>
          </a:prstGeom>
          <a:noFill/>
          <a:ln w="12700">
            <a:noFill/>
            <a:miter lim="800000"/>
          </a:ln>
          <a:effectLst>
            <a:outerShdw dist="17961" dir="2700000" algn="ctr">
              <a:schemeClr val="bg2"/>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a:solidFill>
                  <a:srgbClr val="FFFF99"/>
                </a:solidFill>
                <a:effectLst>
                  <a:outerShdw blurRad="38100" dist="38100" dir="2700000" algn="tl">
                    <a:schemeClr val="bg2"/>
                  </a:outerShdw>
                </a:effectLst>
              </a:rPr>
              <a:t>25%四分位数</a:t>
            </a:r>
            <a:endParaRPr kumimoji="1" sz="2000">
              <a:solidFill>
                <a:srgbClr val="FFFF99"/>
              </a:solidFill>
              <a:effectLst>
                <a:outerShdw blurRad="38100" dist="38100" dir="2700000" algn="tl">
                  <a:schemeClr val="bg2"/>
                </a:outerShdw>
              </a:effectLst>
            </a:endParaRPr>
          </a:p>
          <a:p>
            <a:pPr lvl="0" algn="ctr" eaLnBrk="0" hangingPunct="0">
              <a:spcBef>
                <a:spcPct val="50000"/>
              </a:spcBef>
            </a:pPr>
            <a:r>
              <a:rPr kumimoji="1" sz="2000">
                <a:solidFill>
                  <a:srgbClr val="FFFF99"/>
                </a:solidFill>
                <a:effectLst>
                  <a:outerShdw blurRad="38100" dist="38100" dir="2700000" algn="tl">
                    <a:schemeClr val="bg2"/>
                  </a:outerShdw>
                </a:effectLst>
              </a:rPr>
              <a:t>170.25</a:t>
            </a:r>
            <a:endParaRPr kumimoji="1" sz="2000">
              <a:solidFill>
                <a:srgbClr val="FFFF99"/>
              </a:solidFill>
              <a:effectLst>
                <a:outerShdw blurRad="38100" dist="38100" dir="2700000" algn="tl">
                  <a:schemeClr val="bg2"/>
                </a:outerShdw>
              </a:effectLst>
            </a:endParaRPr>
          </a:p>
        </p:txBody>
      </p:sp>
      <p:sp>
        <p:nvSpPr>
          <p:cNvPr id="2095114" name=""/>
          <p:cNvSpPr/>
          <p:nvPr/>
        </p:nvSpPr>
        <p:spPr>
          <a:xfrm>
            <a:off x="4876800" y="2133600"/>
            <a:ext cx="2000250" cy="854075"/>
          </a:xfrm>
          <a:prstGeom prst="rect">
            <a:avLst/>
          </a:prstGeom>
          <a:noFill/>
          <a:ln w="12700">
            <a:noFill/>
            <a:miter lim="800000"/>
          </a:ln>
          <a:effectLst>
            <a:outerShdw dist="17961" dir="2700000" algn="ctr">
              <a:schemeClr val="bg2"/>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a:solidFill>
                  <a:srgbClr val="FFFF99"/>
                </a:solidFill>
                <a:effectLst>
                  <a:outerShdw blurRad="38100" dist="38100" dir="2700000" algn="tl">
                    <a:schemeClr val="bg2"/>
                  </a:outerShdw>
                </a:effectLst>
              </a:rPr>
              <a:t>75%四分位数</a:t>
            </a:r>
            <a:endParaRPr kumimoji="1" sz="2000">
              <a:solidFill>
                <a:srgbClr val="FFFF99"/>
              </a:solidFill>
              <a:effectLst>
                <a:outerShdw blurRad="38100" dist="38100" dir="2700000" algn="tl">
                  <a:schemeClr val="bg2"/>
                </a:outerShdw>
              </a:effectLst>
            </a:endParaRPr>
          </a:p>
          <a:p>
            <a:pPr lvl="0" algn="ctr" eaLnBrk="0" hangingPunct="0">
              <a:spcBef>
                <a:spcPct val="50000"/>
              </a:spcBef>
            </a:pPr>
            <a:r>
              <a:rPr kumimoji="1" sz="2000">
                <a:solidFill>
                  <a:srgbClr val="FFFF99"/>
                </a:solidFill>
                <a:effectLst>
                  <a:outerShdw blurRad="38100" dist="38100" dir="2700000" algn="tl">
                    <a:schemeClr val="bg2"/>
                  </a:outerShdw>
                </a:effectLst>
              </a:rPr>
              <a:t>197</a:t>
            </a:r>
            <a:endParaRPr kumimoji="1" sz="2000">
              <a:solidFill>
                <a:srgbClr val="FFFF99"/>
              </a:solidFill>
              <a:effectLst>
                <a:outerShdw blurRad="38100" dist="38100" dir="2700000" algn="tl">
                  <a:schemeClr val="bg2"/>
                </a:outerShdw>
              </a:effectLst>
            </a:endParaRPr>
          </a:p>
        </p:txBody>
      </p:sp>
      <p:sp>
        <p:nvSpPr>
          <p:cNvPr id="2095115" name=""/>
          <p:cNvSpPr/>
          <p:nvPr/>
        </p:nvSpPr>
        <p:spPr>
          <a:xfrm>
            <a:off x="838200" y="4876800"/>
            <a:ext cx="7916862" cy="393700"/>
          </a:xfrm>
          <a:prstGeom prst="rect">
            <a:avLst/>
          </a:prstGeom>
          <a:noFill/>
          <a:ln w="12700">
            <a:noFill/>
            <a:miter lim="800000"/>
          </a:ln>
          <a:effectLst>
            <a:outerShdw dist="17961" dir="2700000" algn="ctr">
              <a:schemeClr val="bg2"/>
            </a:outerShdw>
          </a:effectLst>
        </p:spPr>
        <p:txBody>
          <a:bodyPr wrap="none" lIns="90488" tIns="44450" rIns="90488" bIns="44450">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r>
              <a:rPr kumimoji="1" sz="2000">
                <a:solidFill>
                  <a:schemeClr val="bg1"/>
                </a:solidFill>
                <a:effectLst>
                  <a:outerShdw blurRad="38100" dist="38100" dir="2700000" algn="tl">
                    <a:schemeClr val="bg2"/>
                  </a:outerShdw>
                </a:effectLst>
              </a:rPr>
              <a:t>140    150    160    170     180    190     200     210     220     230   240</a:t>
            </a:r>
            <a:endParaRPr kumimoji="1" sz="2000" b="1">
              <a:solidFill>
                <a:schemeClr val="bg1"/>
              </a:solidFill>
              <a:effectLst>
                <a:outerShdw blurRad="38100" dist="38100" dir="2700000" algn="tl">
                  <a:schemeClr val="bg2"/>
                </a:outerShdw>
              </a:effectLst>
            </a:endParaRPr>
          </a:p>
        </p:txBody>
      </p:sp>
      <p:cxnSp>
        <p:nvCxnSpPr>
          <p:cNvPr id="2095116" name=""/>
          <p:cNvCxnSpPr/>
          <p:nvPr/>
        </p:nvCxnSpPr>
        <p:spPr>
          <a:xfrm>
            <a:off x="762000" y="4654550"/>
            <a:ext cx="7924800" cy="0"/>
          </a:xfrm>
          <a:prstGeom prst="line">
            <a:avLst/>
          </a:prstGeom>
          <a:noFill/>
          <a:ln w="19050">
            <a:solidFill>
              <a:schemeClr val="bg1"/>
            </a:solidFill>
            <a:miter lim="800000"/>
            <a:tailEnd type="triangle"/>
          </a:ln>
          <a:effectLst>
            <a:outerShdw dist="17961" dir="2700000" algn="ctr">
              <a:schemeClr val="bg2"/>
            </a:outerShdw>
          </a:effectLst>
        </p:spPr>
      </p:cxnSp>
      <p:cxnSp>
        <p:nvCxnSpPr>
          <p:cNvPr id="2095117" name=""/>
          <p:cNvCxnSpPr/>
          <p:nvPr/>
        </p:nvCxnSpPr>
        <p:spPr>
          <a:xfrm flipH="1" flipV="1">
            <a:off x="1219200" y="3276600"/>
            <a:ext cx="0" cy="628650"/>
          </a:xfrm>
          <a:prstGeom prst="line">
            <a:avLst/>
          </a:prstGeom>
          <a:noFill/>
          <a:ln w="38100">
            <a:solidFill>
              <a:srgbClr val="11F6F1"/>
            </a:solidFill>
            <a:miter lim="800000"/>
          </a:ln>
          <a:effectLst>
            <a:outerShdw dist="17961" dir="2700000" algn="ctr">
              <a:schemeClr val="bg2"/>
            </a:outerShdw>
          </a:effectLst>
        </p:spPr>
      </p:cxnSp>
      <p:cxnSp>
        <p:nvCxnSpPr>
          <p:cNvPr id="2095118" name=""/>
          <p:cNvCxnSpPr/>
          <p:nvPr/>
        </p:nvCxnSpPr>
        <p:spPr>
          <a:xfrm flipV="1">
            <a:off x="1219200" y="3581400"/>
            <a:ext cx="2286000" cy="0"/>
          </a:xfrm>
          <a:prstGeom prst="line">
            <a:avLst/>
          </a:prstGeom>
          <a:noFill/>
          <a:ln w="38100">
            <a:solidFill>
              <a:srgbClr val="11F6F1"/>
            </a:solidFill>
            <a:miter lim="800000"/>
          </a:ln>
          <a:effectLst>
            <a:outerShdw dist="17961" dir="2700000" algn="ctr">
              <a:schemeClr val="bg2"/>
            </a:outerShdw>
          </a:effectLst>
        </p:spPr>
      </p:cxnSp>
      <p:sp>
        <p:nvSpPr>
          <p:cNvPr id="2095119" name=""/>
          <p:cNvSpPr/>
          <p:nvPr/>
        </p:nvSpPr>
        <p:spPr>
          <a:xfrm>
            <a:off x="2362200" y="5486400"/>
            <a:ext cx="4953000" cy="701675"/>
          </a:xfrm>
          <a:prstGeom prst="rect">
            <a:avLst/>
          </a:prstGeom>
          <a:solidFill>
            <a:srgbClr val="C545AD"/>
          </a:solidFill>
          <a:ln w="12700">
            <a:noFill/>
            <a:miter lim="800000"/>
          </a:ln>
          <a:effectLst>
            <a:outerShdw dist="81320" dir="2319589"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b="1">
                <a:solidFill>
                  <a:schemeClr val="bg1"/>
                </a:solidFill>
                <a:effectLst>
                  <a:outerShdw blurRad="38100" dist="38100" dir="2700000" algn="tl">
                    <a:schemeClr val="bg2"/>
                  </a:outerShdw>
                </a:effectLst>
              </a:rPr>
              <a:t>某电脑公司销售额数据的Median/Quart./Rang箱线图</a:t>
            </a:r>
            <a:endParaRPr kumimoji="1" sz="2000" b="1">
              <a:solidFill>
                <a:schemeClr val="bg1"/>
              </a:solidFill>
              <a:effectLst>
                <a:outerShdw blurRad="38100" dist="38100" dir="2700000" algn="tl">
                  <a:schemeClr val="bg2"/>
                </a:outerShdw>
              </a:effectLst>
            </a:endParaRPr>
          </a:p>
        </p:txBody>
      </p:sp>
      <p:cxnSp>
        <p:nvCxnSpPr>
          <p:cNvPr id="2095120" name=""/>
          <p:cNvCxnSpPr/>
          <p:nvPr/>
        </p:nvCxnSpPr>
        <p:spPr>
          <a:xfrm flipH="1" flipV="1">
            <a:off x="8305800" y="3276600"/>
            <a:ext cx="0" cy="628650"/>
          </a:xfrm>
          <a:prstGeom prst="line">
            <a:avLst/>
          </a:prstGeom>
          <a:noFill/>
          <a:ln w="38100">
            <a:solidFill>
              <a:srgbClr val="11F6F1"/>
            </a:solidFill>
            <a:miter lim="800000"/>
          </a:ln>
          <a:effectLst>
            <a:outerShdw dist="17961" dir="2700000" algn="ctr">
              <a:schemeClr val="bg2"/>
            </a:outerShdw>
          </a:effectLst>
        </p:spPr>
      </p:cxnSp>
      <p:sp>
        <p:nvSpPr>
          <p:cNvPr id="2095121" name=""/>
          <p:cNvSpPr/>
          <p:nvPr/>
        </p:nvSpPr>
        <p:spPr>
          <a:xfrm>
            <a:off x="3505200" y="3200400"/>
            <a:ext cx="1905000" cy="733425"/>
          </a:xfrm>
          <a:custGeom>
            <a:rect l="l" t="t" r="r" b="b"/>
            <a:pathLst>
              <a:path w="1585" h="318">
                <a:moveTo>
                  <a:pt x="0" y="317"/>
                </a:moveTo>
                <a:lnTo>
                  <a:pt x="1584" y="317"/>
                </a:lnTo>
                <a:lnTo>
                  <a:pt x="1584" y="0"/>
                </a:lnTo>
                <a:lnTo>
                  <a:pt x="0" y="0"/>
                </a:lnTo>
                <a:lnTo>
                  <a:pt x="0" y="317"/>
                </a:lnTo>
              </a:path>
            </a:pathLst>
          </a:custGeom>
          <a:solidFill>
            <a:srgbClr val="FF0000"/>
          </a:solidFill>
          <a:ln w="38100" cap="rnd" cmpd="sng">
            <a:solidFill>
              <a:srgbClr val="11F6F1"/>
            </a:solidFill>
            <a:prstDash val="solid"/>
            <a:miter lim="800000"/>
            <a:headEnd type="none"/>
            <a:tailEnd type="none"/>
          </a:ln>
          <a:effectLst>
            <a:outerShdw dist="17961" dir="2700000" algn="ctr">
              <a:schemeClr val="bg2"/>
            </a:outerShdw>
          </a:effectLst>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2095122" name=""/>
          <p:cNvCxnSpPr/>
          <p:nvPr/>
        </p:nvCxnSpPr>
        <p:spPr>
          <a:xfrm flipH="1">
            <a:off x="4267200" y="3200400"/>
            <a:ext cx="0" cy="685800"/>
          </a:xfrm>
          <a:prstGeom prst="line">
            <a:avLst/>
          </a:prstGeom>
          <a:noFill/>
          <a:ln w="38100">
            <a:solidFill>
              <a:srgbClr val="00F0D9"/>
            </a:solidFill>
            <a:miter lim="800000"/>
          </a:ln>
          <a:effectLst/>
        </p:spPr>
      </p:cxnSp>
      <p:grpSp>
        <p:nvGrpSpPr>
          <p:cNvPr id="2095123" name=""/>
          <p:cNvGrpSpPr/>
          <p:nvPr/>
        </p:nvGrpSpPr>
        <p:grpSpPr>
          <a:xfrm>
            <a:off x="1066800" y="4572000"/>
            <a:ext cx="7446962" cy="152400"/>
            <a:chOff x="672" y="2880"/>
            <a:chExt cx="4691" cy="96"/>
          </a:xfrm>
        </p:grpSpPr>
        <p:grpSp>
          <p:nvGrpSpPr>
            <p:cNvPr id="2095124" name=""/>
            <p:cNvGrpSpPr/>
            <p:nvPr/>
          </p:nvGrpSpPr>
          <p:grpSpPr>
            <a:xfrm>
              <a:off x="2112" y="2880"/>
              <a:ext cx="3251" cy="96"/>
              <a:chOff x="829" y="2815"/>
              <a:chExt cx="4094" cy="117"/>
            </a:xfrm>
          </p:grpSpPr>
          <p:cxnSp>
            <p:nvCxnSpPr>
              <p:cNvPr id="2095125" name=""/>
              <p:cNvCxnSpPr/>
              <p:nvPr/>
            </p:nvCxnSpPr>
            <p:spPr>
              <a:xfrm flipH="1">
                <a:off x="829"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26" name=""/>
              <p:cNvCxnSpPr/>
              <p:nvPr/>
            </p:nvCxnSpPr>
            <p:spPr>
              <a:xfrm flipH="1">
                <a:off x="1428"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27" name=""/>
              <p:cNvCxnSpPr/>
              <p:nvPr/>
            </p:nvCxnSpPr>
            <p:spPr>
              <a:xfrm flipH="1">
                <a:off x="2028"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28" name=""/>
              <p:cNvCxnSpPr/>
              <p:nvPr/>
            </p:nvCxnSpPr>
            <p:spPr>
              <a:xfrm flipH="1">
                <a:off x="2577"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29" name=""/>
              <p:cNvCxnSpPr/>
              <p:nvPr/>
            </p:nvCxnSpPr>
            <p:spPr>
              <a:xfrm flipH="1">
                <a:off x="3176"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30" name=""/>
              <p:cNvCxnSpPr/>
              <p:nvPr/>
            </p:nvCxnSpPr>
            <p:spPr>
              <a:xfrm flipH="1">
                <a:off x="3775"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31" name=""/>
              <p:cNvCxnSpPr/>
              <p:nvPr/>
            </p:nvCxnSpPr>
            <p:spPr>
              <a:xfrm flipH="1">
                <a:off x="4374" y="2815"/>
                <a:ext cx="0" cy="117"/>
              </a:xfrm>
              <a:prstGeom prst="line">
                <a:avLst/>
              </a:prstGeom>
              <a:noFill/>
              <a:ln w="12700">
                <a:solidFill>
                  <a:schemeClr val="bg1"/>
                </a:solidFill>
                <a:miter lim="800000"/>
              </a:ln>
              <a:effectLst>
                <a:outerShdw dist="17961" dir="2700000" algn="ctr">
                  <a:schemeClr val="bg2"/>
                </a:outerShdw>
              </a:effectLst>
            </p:spPr>
          </p:cxnSp>
          <p:cxnSp>
            <p:nvCxnSpPr>
              <p:cNvPr id="2095132" name=""/>
              <p:cNvCxnSpPr/>
              <p:nvPr/>
            </p:nvCxnSpPr>
            <p:spPr>
              <a:xfrm flipH="1">
                <a:off x="4923" y="2815"/>
                <a:ext cx="0" cy="117"/>
              </a:xfrm>
              <a:prstGeom prst="line">
                <a:avLst/>
              </a:prstGeom>
              <a:noFill/>
              <a:ln w="12700">
                <a:solidFill>
                  <a:schemeClr val="tx1"/>
                </a:solidFill>
                <a:miter lim="800000"/>
              </a:ln>
              <a:effectLst>
                <a:outerShdw dist="17961" dir="2700000" algn="ctr">
                  <a:schemeClr val="bg2"/>
                </a:outerShdw>
              </a:effectLst>
            </p:spPr>
          </p:cxnSp>
        </p:grpSp>
        <p:grpSp>
          <p:nvGrpSpPr>
            <p:cNvPr id="2095133" name=""/>
            <p:cNvGrpSpPr/>
            <p:nvPr/>
          </p:nvGrpSpPr>
          <p:grpSpPr>
            <a:xfrm>
              <a:off x="672" y="2880"/>
              <a:ext cx="952" cy="96"/>
              <a:chOff x="720" y="2832"/>
              <a:chExt cx="952" cy="96"/>
            </a:xfrm>
          </p:grpSpPr>
          <p:cxnSp>
            <p:nvCxnSpPr>
              <p:cNvPr id="2095134" name=""/>
              <p:cNvCxnSpPr/>
              <p:nvPr/>
            </p:nvCxnSpPr>
            <p:spPr>
              <a:xfrm flipH="1">
                <a:off x="720" y="2832"/>
                <a:ext cx="0" cy="96"/>
              </a:xfrm>
              <a:prstGeom prst="line">
                <a:avLst/>
              </a:prstGeom>
              <a:noFill/>
              <a:ln w="12700">
                <a:solidFill>
                  <a:schemeClr val="bg1"/>
                </a:solidFill>
                <a:miter lim="800000"/>
              </a:ln>
              <a:effectLst>
                <a:outerShdw dist="17961" dir="2700000" algn="ctr">
                  <a:schemeClr val="bg2"/>
                </a:outerShdw>
              </a:effectLst>
            </p:spPr>
          </p:cxnSp>
          <p:cxnSp>
            <p:nvCxnSpPr>
              <p:cNvPr id="2095135" name=""/>
              <p:cNvCxnSpPr/>
              <p:nvPr/>
            </p:nvCxnSpPr>
            <p:spPr>
              <a:xfrm flipH="1">
                <a:off x="1196" y="2832"/>
                <a:ext cx="0" cy="96"/>
              </a:xfrm>
              <a:prstGeom prst="line">
                <a:avLst/>
              </a:prstGeom>
              <a:noFill/>
              <a:ln w="12700">
                <a:solidFill>
                  <a:schemeClr val="bg1"/>
                </a:solidFill>
                <a:miter lim="800000"/>
              </a:ln>
              <a:effectLst>
                <a:outerShdw dist="17961" dir="2700000" algn="ctr">
                  <a:schemeClr val="bg2"/>
                </a:outerShdw>
              </a:effectLst>
            </p:spPr>
          </p:cxnSp>
          <p:cxnSp>
            <p:nvCxnSpPr>
              <p:cNvPr id="2095136" name=""/>
              <p:cNvCxnSpPr/>
              <p:nvPr/>
            </p:nvCxnSpPr>
            <p:spPr>
              <a:xfrm flipH="1">
                <a:off x="1672" y="2832"/>
                <a:ext cx="0" cy="96"/>
              </a:xfrm>
              <a:prstGeom prst="line">
                <a:avLst/>
              </a:prstGeom>
              <a:noFill/>
              <a:ln w="12700">
                <a:solidFill>
                  <a:schemeClr val="bg1"/>
                </a:solidFill>
                <a:miter lim="800000"/>
              </a:ln>
              <a:effectLst>
                <a:outerShdw dist="17961" dir="2700000" algn="ctr">
                  <a:schemeClr val="bg2"/>
                </a:outerShdw>
              </a:effectLst>
            </p:spPr>
          </p:cxnSp>
        </p:grpSp>
      </p:grpSp>
      <p:cxnSp>
        <p:nvCxnSpPr>
          <p:cNvPr id="2095137" name=""/>
          <p:cNvCxnSpPr/>
          <p:nvPr/>
        </p:nvCxnSpPr>
        <p:spPr>
          <a:xfrm flipV="1">
            <a:off x="5410200" y="3581400"/>
            <a:ext cx="2895600" cy="0"/>
          </a:xfrm>
          <a:prstGeom prst="line">
            <a:avLst/>
          </a:prstGeom>
          <a:noFill/>
          <a:ln w="38100">
            <a:solidFill>
              <a:srgbClr val="11F6F1"/>
            </a:solidFill>
            <a:miter lim="800000"/>
          </a:ln>
          <a:effectLst>
            <a:outerShdw dist="17961" dir="2700000" algn="ctr">
              <a:schemeClr val="bg2"/>
            </a:outerShdw>
          </a:effectLst>
        </p:spPr>
      </p:cxnSp>
      <p:sp>
        <p:nvSpPr>
          <p:cNvPr id="2095138" name="Date Placeholder 3"/>
          <p:cNvSpPr>
            <a:spLocks noGrp="1"/>
          </p:cNvSpPr>
          <p:nvPr>
            <p:ph type="dt" sz="half" idx="2"/>
          </p:nvPr>
        </p:nvSpPr>
        <p:spPr/>
        <p:txBody>
          <a:bodyPr/>
          <a:lstStyle/>
          <a:p>
            <a:pPr lvl="0" algn="r">
              <a:spcBef>
                <a:spcPct val="20000"/>
              </a:spcBef>
            </a:pPr>
            <a:r>
              <a:rPr sz="1600"/>
              <a:t>yyyy-M-</a:t>
            </a:r>
            <a:endParaRPr sz="1600"/>
          </a:p>
        </p:txBody>
      </p:sp>
      <p:sp>
        <p:nvSpPr>
          <p:cNvPr id="2095139" name="TextBox 2095138"/>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用图表展示数据2011年共74页，您现在浏览的是第25页!</a:t>
            </a:r>
          </a:p>
        </p:txBody>
      </p:sp>
    </p:spTree>
  </p:cSld>
  <p:clrMapOvr>
    <a:masterClrMapping/>
  </p:clrMapOvr>
  <mc:AlternateContent>
    <mc:Choice xmlns:p14="http://schemas.microsoft.com/office/powerpoint/2010/main" Requires="p14">
      <p:transition p14:dur="1500">
        <p:split orient="vert"/>
      </p:transition>
    </mc:Choice>
    <mc:Fallback>
      <p:transition>
        <p:split orient="vert"/>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1250" name=""/>
          <p:cNvSpPr/>
          <p:nvPr/>
        </p:nvSpPr>
        <p:spPr>
          <a:xfrm>
            <a:off x="1954212" y="2247900"/>
            <a:ext cx="14288" cy="3175"/>
          </a:xfrm>
          <a:prstGeom prst="rect">
            <a:avLst/>
          </a:prstGeom>
          <a:solidFill>
            <a:srgbClr val="000000"/>
          </a:solidFill>
          <a:ln>
            <a:noFill/>
            <a:miter lim="800000"/>
          </a:ln>
        </p:spPr>
        <p:txBody>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101251" name=""/>
          <p:cNvSpPr/>
          <p:nvPr>
            <p:ph type="title"/>
          </p:nvPr>
        </p:nvSpPr>
        <p:spPr>
          <a:xfrm>
            <a:off x="1979612" y="274638"/>
            <a:ext cx="6707188" cy="9906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未分组数据看分布—多批数据箱线图</a:t>
            </a:r>
            <a:br>
              <a:rPr sz="3200">
                <a:solidFill>
                  <a:schemeClr val="tx1"/>
                </a:solidFill>
              </a:rPr>
            </a:br>
            <a:r>
              <a:rPr sz="3200">
                <a:solidFill>
                  <a:schemeClr val="tx1"/>
                </a:solidFill>
              </a:rPr>
              <a:t> </a:t>
            </a:r>
            <a:r>
              <a:rPr sz="3200">
                <a:solidFill>
                  <a:srgbClr val="FE9B03"/>
                </a:solidFill>
              </a:rPr>
              <a:t>(例题分析)</a:t>
            </a:r>
            <a:endParaRPr sz="3200">
              <a:solidFill>
                <a:srgbClr val="FE9B03"/>
              </a:solidFill>
            </a:endParaRPr>
          </a:p>
        </p:txBody>
      </p:sp>
      <p:sp>
        <p:nvSpPr>
          <p:cNvPr id="2101252" name=""/>
          <p:cNvSpPr/>
          <p:nvPr/>
        </p:nvSpPr>
        <p:spPr>
          <a:xfrm>
            <a:off x="152400" y="1752600"/>
            <a:ext cx="1828800" cy="4371975"/>
          </a:xfrm>
          <a:prstGeom prst="rect">
            <a:avLst/>
          </a:prstGeom>
          <a:noFill/>
          <a:ln w="12700">
            <a:solidFill>
              <a:srgbClr val="00F8E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eaLnBrk="0" hangingPunct="0">
              <a:spcBef>
                <a:spcPct val="50000"/>
              </a:spcBef>
            </a:pPr>
            <a:r>
              <a:rPr kumimoji="1" sz="2000" b="1">
                <a:solidFill>
                  <a:srgbClr val="FFFF93"/>
                </a:solidFill>
                <a:effectLst>
                  <a:outerShdw blurRad="38100" dist="38100" dir="2700000" algn="tl">
                    <a:schemeClr val="bg2"/>
                  </a:outerShdw>
                </a:effectLst>
              </a:rPr>
              <a:t>【例2-4】</a:t>
            </a:r>
            <a:r>
              <a:rPr kumimoji="1" sz="2000" b="1">
                <a:effectLst>
                  <a:outerShdw blurRad="38100" dist="38100" dir="2700000" algn="tl">
                    <a:schemeClr val="bg2"/>
                  </a:outerShdw>
                </a:effectLst>
                <a:ea typeface="Times New Roman" pitchFamily="18" charset="0"/>
              </a:rPr>
              <a:t> </a:t>
            </a:r>
            <a:r>
              <a:rPr kumimoji="1" sz="2000">
                <a:solidFill>
                  <a:schemeClr val="bg1"/>
                </a:solidFill>
                <a:effectLst>
                  <a:outerShdw blurRad="38100" dist="38100" dir="2700000" algn="tl">
                    <a:schemeClr val="bg2"/>
                  </a:outerShdw>
                </a:effectLst>
              </a:rPr>
              <a:t>从某大学经济管理专业二年级学生中随机抽取</a:t>
            </a:r>
            <a:r>
              <a:rPr kumimoji="1" sz="2000">
                <a:solidFill>
                  <a:schemeClr val="bg1"/>
                </a:solidFill>
                <a:effectLst>
                  <a:outerShdw blurRad="38100" dist="38100" dir="2700000" algn="tl">
                    <a:schemeClr val="bg2"/>
                  </a:outerShdw>
                </a:effectLst>
                <a:ea typeface="Times New Roman" pitchFamily="18" charset="0"/>
              </a:rPr>
              <a:t>11</a:t>
            </a:r>
            <a:r>
              <a:rPr kumimoji="1" sz="2000">
                <a:solidFill>
                  <a:schemeClr val="bg1"/>
                </a:solidFill>
                <a:effectLst>
                  <a:outerShdw blurRad="38100" dist="38100" dir="2700000" algn="tl">
                    <a:schemeClr val="bg2"/>
                  </a:outerShdw>
                </a:effectLst>
              </a:rPr>
              <a:t>人，对</a:t>
            </a:r>
            <a:r>
              <a:rPr kumimoji="1" sz="2000">
                <a:solidFill>
                  <a:schemeClr val="bg1"/>
                </a:solidFill>
                <a:effectLst>
                  <a:outerShdw blurRad="38100" dist="38100" dir="2700000" algn="tl">
                    <a:schemeClr val="bg2"/>
                  </a:outerShdw>
                </a:effectLst>
                <a:ea typeface="Times New Roman" pitchFamily="18" charset="0"/>
              </a:rPr>
              <a:t>8</a:t>
            </a:r>
            <a:r>
              <a:rPr kumimoji="1" sz="2000">
                <a:solidFill>
                  <a:schemeClr val="bg1"/>
                </a:solidFill>
                <a:effectLst>
                  <a:outerShdw blurRad="38100" dist="38100" dir="2700000" algn="tl">
                    <a:schemeClr val="bg2"/>
                  </a:outerShdw>
                </a:effectLst>
              </a:rPr>
              <a:t>门主要课程的考试成绩进行调查，所得结果如表。试绘制各科考试成绩的批比较箱线图，并分析各科考试成绩的分布特征</a:t>
            </a:r>
            <a:endParaRPr kumimoji="1" sz="2000">
              <a:solidFill>
                <a:schemeClr val="bg1"/>
              </a:solidFill>
              <a:effectLst>
                <a:outerShdw blurRad="38100" dist="38100" dir="2700000" algn="tl">
                  <a:schemeClr val="bg2"/>
                </a:outerShdw>
              </a:effectLst>
            </a:endParaRPr>
          </a:p>
        </p:txBody>
      </p:sp>
      <p:graphicFrame>
        <p:nvGraphicFramePr>
          <p:cNvPr id="2101253" name=""/>
          <p:cNvGraphicFramePr>
            <a:graphicFrameLocks noGrp="1"/>
          </p:cNvGraphicFramePr>
          <p:nvPr/>
        </p:nvGraphicFramePr>
        <p:xfrm>
          <a:off x="2057400" y="1752600"/>
          <a:ext cx="7086600" cy="4343400"/>
        </p:xfrm>
        <a:graphic>
          <a:graphicData uri="http://schemas.openxmlformats.org/drawingml/2006/table">
            <a:tbl>
              <a:tblPr/>
              <a:tblGrid>
                <a:gridCol w="1752600"/>
                <a:gridCol w="533400"/>
                <a:gridCol w="508000"/>
                <a:gridCol w="477838"/>
                <a:gridCol w="476250"/>
                <a:gridCol w="476250"/>
                <a:gridCol w="477838"/>
                <a:gridCol w="477838"/>
                <a:gridCol w="476250"/>
                <a:gridCol w="476250"/>
                <a:gridCol w="476250"/>
                <a:gridCol w="477838"/>
              </a:tblGrid>
              <a:tr h="439738">
                <a:tc gridSpan="12">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t>11名学生各科的考试成绩数据</a:t>
                      </a:r>
                      <a:endParaRPr sz="1800" b="1"/>
                    </a:p>
                  </a:txBody>
                  <a:tcPr anchor="ctr">
                    <a:lnL w="12700" cap="sq">
                      <a:solidFill>
                        <a:srgbClr val="C945B3"/>
                      </a:solidFill>
                      <a:miter lim="800000"/>
                    </a:lnL>
                    <a:lnR w="12700" cap="sq">
                      <a:solidFill>
                        <a:srgbClr val="C945B3"/>
                      </a:solidFill>
                      <a:miter lim="800000"/>
                    </a:lnR>
                    <a:lnT w="12700" cap="sq">
                      <a:solidFill>
                        <a:srgbClr val="C945B3"/>
                      </a:solidFill>
                      <a:miter lim="800000"/>
                    </a:lnT>
                    <a:lnB w="12700">
                      <a:solidFill>
                        <a:srgbClr val="C945B3"/>
                      </a:solidFill>
                      <a:miter lim="800000"/>
                    </a:lnB>
                    <a:solidFill>
                      <a:srgbClr val="C747B2"/>
                    </a:solidFill>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T w="12700" cap="sq">
                      <a:solidFill>
                        <a:srgbClr val="C945B3"/>
                      </a:solidFill>
                      <a:miter lim="800000"/>
                    </a:lnT>
                    <a:lnB w="12700">
                      <a:solidFill>
                        <a:srgbClr val="C945B3"/>
                      </a:solidFill>
                      <a:miter lim="800000"/>
                    </a:lnB>
                  </a:tcPr>
                </a:tc>
                <a:tc hMerge="1">
                  <a:txBody>
                    <a:bodyPr vert="horz" wrap="square"/>
                    <a:lstStyle/>
                    <a:p/>
                  </a:txBody>
                  <a:tcPr>
                    <a:lnR w="12700" cap="sq">
                      <a:miter lim="800000"/>
                    </a:lnR>
                    <a:lnT w="12700" cap="sq">
                      <a:solidFill>
                        <a:srgbClr val="C945B3"/>
                      </a:solidFill>
                      <a:miter lim="800000"/>
                    </a:lnT>
                    <a:lnB w="12700">
                      <a:solidFill>
                        <a:srgbClr val="C945B3"/>
                      </a:solidFill>
                      <a:miter lim="800000"/>
                    </a:lnB>
                  </a:tcPr>
                </a:tc>
              </a:tr>
              <a:tr h="412750">
                <a:tc rowSpan="2">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课程名称</a:t>
                      </a:r>
                      <a:endParaRPr sz="1800" b="1">
                        <a:solidFill>
                          <a:schemeClr val="tx1"/>
                        </a:solidFill>
                      </a:endParaRPr>
                    </a:p>
                  </a:txBody>
                  <a:tcPr anchor="ctr">
                    <a:lnL w="12700" cap="sq">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gridSpan="11">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学生编号</a:t>
                      </a:r>
                      <a:endParaRPr sz="1800" b="1">
                        <a:solidFill>
                          <a:schemeClr val="tx1"/>
                        </a:solidFill>
                      </a:endParaRPr>
                    </a:p>
                  </a:txBody>
                  <a:tcPr anchor="ctr">
                    <a:lnL w="12700">
                      <a:solidFill>
                        <a:srgbClr val="C945B3"/>
                      </a:solidFill>
                      <a:miter lim="800000"/>
                    </a:lnL>
                    <a:lnR w="12700" cap="sq">
                      <a:solidFill>
                        <a:srgbClr val="C945B3"/>
                      </a:solidFill>
                      <a:miter lim="800000"/>
                    </a:lnR>
                    <a:lnT w="12700">
                      <a:solidFill>
                        <a:srgbClr val="C945B3"/>
                      </a:solidFill>
                      <a:miter lim="800000"/>
                    </a:lnT>
                    <a:lnB w="12700">
                      <a:solidFill>
                        <a:srgbClr val="C945B3"/>
                      </a:solidFill>
                      <a:miter lim="800000"/>
                    </a:lnB>
                    <a:solidFill>
                      <a:srgbClr val="FFFF9B"/>
                    </a:solidFill>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T w="12700">
                      <a:solidFill>
                        <a:srgbClr val="C945B3"/>
                      </a:solidFill>
                      <a:miter lim="800000"/>
                    </a:lnT>
                    <a:lnB w="12700">
                      <a:solidFill>
                        <a:srgbClr val="C945B3"/>
                      </a:solidFill>
                      <a:miter lim="800000"/>
                    </a:lnB>
                  </a:tcPr>
                </a:tc>
                <a:tc hMerge="1">
                  <a:txBody>
                    <a:bodyPr vert="horz" wrap="square"/>
                    <a:lstStyle/>
                    <a:p/>
                  </a:txBody>
                  <a:tcPr>
                    <a:lnR w="12700" cap="sq">
                      <a:miter lim="800000"/>
                    </a:lnR>
                    <a:lnT w="12700">
                      <a:solidFill>
                        <a:srgbClr val="C945B3"/>
                      </a:solidFill>
                      <a:miter lim="800000"/>
                    </a:lnT>
                    <a:lnB w="12700">
                      <a:solidFill>
                        <a:srgbClr val="C945B3"/>
                      </a:solidFill>
                      <a:miter lim="800000"/>
                    </a:lnB>
                  </a:tcPr>
                </a:tc>
              </a:tr>
              <a:tr h="412750">
                <a:tc vMerge="1">
                  <a:txBody>
                    <a:bodyPr vert="horz" wrap="square"/>
                    <a:lstStyle/>
                    <a:p/>
                  </a:txBody>
                  <a:tcPr>
                    <a:lnL w="12700" cap="sq">
                      <a:solidFill>
                        <a:srgbClr val="C945B3"/>
                      </a:solidFill>
                      <a:miter lim="800000"/>
                    </a:lnL>
                    <a:lnR w="12700">
                      <a:solidFill>
                        <a:srgbClr val="C945B3"/>
                      </a:solidFill>
                      <a:miter lim="800000"/>
                    </a:lnR>
                    <a:lnB w="12700">
                      <a:miter lim="800000"/>
                    </a:lnB>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1</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2</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3</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4</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5</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6</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7</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8</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9</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10</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a:solidFill>
                        <a:srgbClr val="C945B3"/>
                      </a:solidFill>
                      <a:miter lim="800000"/>
                    </a:lnB>
                    <a:solidFill>
                      <a:srgbClr val="FFFF9B"/>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rPr>
                        <a:t>11</a:t>
                      </a:r>
                      <a:endParaRPr sz="1800" b="1">
                        <a:solidFill>
                          <a:schemeClr val="tx1"/>
                        </a:solidFill>
                      </a:endParaRPr>
                    </a:p>
                  </a:txBody>
                  <a:tcPr anchor="ctr">
                    <a:lnL w="12700">
                      <a:solidFill>
                        <a:srgbClr val="C945B3"/>
                      </a:solidFill>
                      <a:miter lim="800000"/>
                    </a:lnL>
                    <a:lnR w="12700" cap="sq">
                      <a:solidFill>
                        <a:srgbClr val="C945B3"/>
                      </a:solidFill>
                      <a:miter lim="800000"/>
                    </a:lnR>
                    <a:lnT w="12700">
                      <a:solidFill>
                        <a:srgbClr val="C945B3"/>
                      </a:solidFill>
                      <a:miter lim="800000"/>
                    </a:lnT>
                    <a:lnB w="12700">
                      <a:solidFill>
                        <a:srgbClr val="C945B3"/>
                      </a:solidFill>
                      <a:miter lim="800000"/>
                    </a:lnB>
                    <a:solidFill>
                      <a:srgbClr val="FFFF9B"/>
                    </a:solidFill>
                  </a:tcPr>
                </a:tc>
              </a:tr>
              <a:tr h="3078162">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buNone/>
                      </a:pPr>
                      <a:r>
                        <a:rPr sz="1800" b="1">
                          <a:solidFill>
                            <a:schemeClr val="tx1"/>
                          </a:solidFill>
                        </a:rPr>
                        <a:t>英语</a:t>
                      </a:r>
                      <a:endParaRPr sz="1800" b="1">
                        <a:solidFill>
                          <a:schemeClr val="tx1"/>
                        </a:solidFill>
                        <a:ea typeface="Times New Roman" pitchFamily="18" charset="0"/>
                      </a:endParaRPr>
                    </a:p>
                    <a:p>
                      <a:pPr marL="0" lvl="0" indent="0">
                        <a:buNone/>
                      </a:pPr>
                      <a:r>
                        <a:rPr sz="1800" b="1">
                          <a:solidFill>
                            <a:schemeClr val="tx1"/>
                          </a:solidFill>
                        </a:rPr>
                        <a:t>经济数学</a:t>
                      </a:r>
                      <a:endParaRPr sz="1800" b="1">
                        <a:solidFill>
                          <a:schemeClr val="tx1"/>
                        </a:solidFill>
                        <a:ea typeface="Times New Roman" pitchFamily="18" charset="0"/>
                      </a:endParaRPr>
                    </a:p>
                    <a:p>
                      <a:pPr marL="0" lvl="0" indent="0">
                        <a:buNone/>
                      </a:pPr>
                      <a:r>
                        <a:rPr sz="1800" b="1">
                          <a:solidFill>
                            <a:schemeClr val="tx1"/>
                          </a:solidFill>
                        </a:rPr>
                        <a:t>西方经济学</a:t>
                      </a:r>
                      <a:endParaRPr sz="1800" b="1">
                        <a:solidFill>
                          <a:schemeClr val="tx1"/>
                        </a:solidFill>
                        <a:ea typeface="Times New Roman" pitchFamily="18" charset="0"/>
                      </a:endParaRPr>
                    </a:p>
                    <a:p>
                      <a:pPr marL="0" lvl="0" indent="0">
                        <a:buNone/>
                      </a:pPr>
                      <a:r>
                        <a:rPr sz="1800" b="1">
                          <a:solidFill>
                            <a:schemeClr val="tx1"/>
                          </a:solidFill>
                        </a:rPr>
                        <a:t>市场营销学</a:t>
                      </a:r>
                      <a:endParaRPr sz="1800" b="1">
                        <a:solidFill>
                          <a:schemeClr val="tx1"/>
                        </a:solidFill>
                        <a:ea typeface="Times New Roman" pitchFamily="18" charset="0"/>
                      </a:endParaRPr>
                    </a:p>
                    <a:p>
                      <a:pPr marL="0" lvl="0" indent="0">
                        <a:buNone/>
                      </a:pPr>
                      <a:r>
                        <a:rPr sz="1800" b="1">
                          <a:solidFill>
                            <a:schemeClr val="tx1"/>
                          </a:solidFill>
                        </a:rPr>
                        <a:t>财务管理</a:t>
                      </a:r>
                      <a:endParaRPr sz="1800" b="1">
                        <a:solidFill>
                          <a:schemeClr val="tx1"/>
                        </a:solidFill>
                        <a:ea typeface="Times New Roman" pitchFamily="18" charset="0"/>
                      </a:endParaRPr>
                    </a:p>
                    <a:p>
                      <a:pPr marL="0" lvl="0" indent="0">
                        <a:buNone/>
                      </a:pPr>
                      <a:r>
                        <a:rPr sz="1800" b="1">
                          <a:solidFill>
                            <a:schemeClr val="tx1"/>
                          </a:solidFill>
                        </a:rPr>
                        <a:t>基础会计学</a:t>
                      </a:r>
                      <a:endParaRPr sz="1800" b="1">
                        <a:solidFill>
                          <a:schemeClr val="tx1"/>
                        </a:solidFill>
                        <a:ea typeface="Times New Roman" pitchFamily="18" charset="0"/>
                      </a:endParaRPr>
                    </a:p>
                    <a:p>
                      <a:pPr marL="0" lvl="0" indent="0">
                        <a:buNone/>
                      </a:pPr>
                      <a:r>
                        <a:rPr sz="1800" b="1">
                          <a:solidFill>
                            <a:schemeClr val="tx1"/>
                          </a:solidFill>
                        </a:rPr>
                        <a:t>统计学</a:t>
                      </a:r>
                      <a:endParaRPr sz="1800" b="1">
                        <a:solidFill>
                          <a:schemeClr val="tx1"/>
                        </a:solidFill>
                        <a:ea typeface="Times New Roman" pitchFamily="18" charset="0"/>
                      </a:endParaRPr>
                    </a:p>
                    <a:p>
                      <a:pPr marL="0" lvl="0" indent="0">
                        <a:buNone/>
                      </a:pPr>
                      <a:r>
                        <a:rPr sz="1700" b="1">
                          <a:solidFill>
                            <a:schemeClr val="tx1"/>
                          </a:solidFill>
                        </a:rPr>
                        <a:t>计算机应用基础</a:t>
                      </a:r>
                      <a:endParaRPr sz="1700" b="1">
                        <a:solidFill>
                          <a:schemeClr val="tx1"/>
                        </a:solidFill>
                      </a:endParaRPr>
                    </a:p>
                  </a:txBody>
                  <a:tcPr anchor="ctr">
                    <a:lnL w="12700" cap="sq">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FEC674"/>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76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55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85</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90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87</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78</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97</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51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92</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81</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71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69</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95</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70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70</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93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79</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87</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67</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86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77</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82</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83</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82</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92</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69</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72</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78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94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80</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85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86</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74</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79</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62</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81</a:t>
                      </a:r>
                      <a:endParaRPr sz="1800" b="1">
                        <a:solidFill>
                          <a:schemeClr val="tx1"/>
                        </a:solidFill>
                      </a:endParaRPr>
                    </a:p>
                  </a:txBody>
                  <a:tcPr anchor="ctr">
                    <a:lnL w="12700">
                      <a:solidFill>
                        <a:srgbClr val="C945B3"/>
                      </a:solidFill>
                      <a:miter lim="800000"/>
                    </a:lnL>
                    <a:lnR w="12700">
                      <a:solidFill>
                        <a:srgbClr val="C945B3"/>
                      </a:solidFill>
                      <a:miter lim="800000"/>
                    </a:lnR>
                    <a:lnT w="12700">
                      <a:solidFill>
                        <a:srgbClr val="C945B3"/>
                      </a:solidFill>
                      <a:miter lim="800000"/>
                    </a:lnT>
                    <a:lnB w="12700" cap="sq">
                      <a:solidFill>
                        <a:srgbClr val="C945B3"/>
                      </a:solidFill>
                      <a:miter lim="800000"/>
                    </a:lnB>
                    <a:solidFill>
                      <a:srgbClr val="0BFFF9"/>
                    </a:solidFill>
                  </a:tcPr>
                </a:tc>
                <a:tc>
                  <a:txBody>
                    <a:bodyPr vert="horz" wrap="square" anchor="ctr" anchorCtr="0">
                      <a:noAutofit/>
                    </a:bodyPr>
                    <a:lstStyle>
                      <a:lvl1pPr marL="0" indent="0" algn="l" defTabSz="914400"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marL="0" lvl="0" indent="0" algn="ctr">
                        <a:buNone/>
                      </a:pPr>
                      <a:r>
                        <a:rPr sz="1800" b="1">
                          <a:solidFill>
                            <a:schemeClr val="tx1"/>
                          </a:solidFill>
                          <a:ea typeface="Times New Roman" pitchFamily="18" charset="0"/>
                        </a:rPr>
                        <a:t>81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55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70</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75</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68</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71</a:t>
                      </a:r>
                      <a:endParaRPr sz="1800" b="1">
                        <a:solidFill>
                          <a:schemeClr val="tx1"/>
                        </a:solidFill>
                        <a:ea typeface="Times New Roman" pitchFamily="18" charset="0"/>
                      </a:endParaRPr>
                    </a:p>
                    <a:p>
                      <a:pPr marL="0" lvl="0" indent="0" algn="ctr">
                        <a:buNone/>
                      </a:pPr>
                      <a:r>
                        <a:rPr sz="1800" b="1">
                          <a:solidFill>
                            <a:schemeClr val="tx1"/>
                          </a:solidFill>
                          <a:ea typeface="Times New Roman" pitchFamily="18" charset="0"/>
                        </a:rPr>
                        <a:t>77</a:t>
                      </a:r>
                      <a:endParaRPr sz="1800" b="1">
                        <a:solidFill>
                          <a:schemeClr val="tx1"/>
                        </a:solidFill>
                      </a:endParaRPr>
                    </a:p>
                  </a:txBody>
                  <a:tcPr anchor="ctr">
                    <a:lnL w="12700">
                      <a:solidFill>
                        <a:srgbClr val="C945B3"/>
                      </a:solidFill>
                      <a:miter lim="800000"/>
                    </a:lnL>
                    <a:lnR w="12700" cap="sq">
                      <a:solidFill>
                        <a:srgbClr val="C945B3"/>
                      </a:solidFill>
                      <a:miter lim="800000"/>
                    </a:lnR>
                    <a:lnT w="12700">
                      <a:solidFill>
                        <a:srgbClr val="C945B3"/>
                      </a:solidFill>
                      <a:miter lim="800000"/>
                    </a:lnT>
                    <a:lnB w="12700" cap="sq">
                      <a:solidFill>
                        <a:srgbClr val="C945B3"/>
                      </a:solidFill>
                      <a:miter lim="800000"/>
                    </a:lnB>
                    <a:solidFill>
                      <a:srgbClr val="0BFFF9"/>
                    </a:solidFill>
                  </a:tcPr>
                </a:tc>
              </a:tr>
            </a:tbl>
          </a:graphicData>
        </a:graphic>
      </p:graphicFrame>
      <p:sp>
        <p:nvSpPr>
          <p:cNvPr id="2101254" name="Date Placeholder 3"/>
          <p:cNvSpPr>
            <a:spLocks noGrp="1"/>
          </p:cNvSpPr>
          <p:nvPr>
            <p:ph type="dt" sz="half" idx="2"/>
          </p:nvPr>
        </p:nvSpPr>
        <p:spPr/>
        <p:txBody>
          <a:bodyPr/>
          <a:lstStyle/>
          <a:p>
            <a:pPr lvl="0" algn="r">
              <a:spcBef>
                <a:spcPct val="20000"/>
              </a:spcBef>
            </a:pPr>
            <a:r>
              <a:rPr sz="1600"/>
              <a:t>yyyy-M-</a:t>
            </a:r>
            <a:endParaRPr sz="1600"/>
          </a:p>
        </p:txBody>
      </p:sp>
      <p:sp>
        <p:nvSpPr>
          <p:cNvPr id="2101255" name="TextBox 2101254"/>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用图表展示数据2011年共74页，您现在浏览的是第26页!</a:t>
            </a:r>
          </a:p>
        </p:txBody>
      </p:sp>
    </p:spTree>
  </p:cSld>
  <p:clrMapOvr>
    <a:masterClrMapping/>
  </p:clrMapOvr>
  <p:transition>
    <p:wipe dir="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7394" name=""/>
          <p:cNvSpPr/>
          <p:nvPr/>
        </p:nvSpPr>
        <p:spPr>
          <a:xfrm>
            <a:off x="0" y="1557338"/>
            <a:ext cx="9144000" cy="5300662"/>
          </a:xfrm>
          <a:prstGeom prst="rect">
            <a:avLst/>
          </a:prstGeom>
          <a:solidFill>
            <a:schemeClr val="tx1"/>
          </a:solidFill>
          <a:ln w="12700">
            <a:noFill/>
            <a:miter lim="800000"/>
          </a:ln>
          <a:effectLst>
            <a:outerShdw dist="35921" dir="2700000" algn="ctr">
              <a:schemeClr val="tx1"/>
            </a:outerShdw>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107395" name=""/>
          <p:cNvSpPr/>
          <p:nvPr>
            <p:ph type="title"/>
          </p:nvPr>
        </p:nvSpPr>
        <p:spPr>
          <a:xfrm>
            <a:off x="1905000" y="304800"/>
            <a:ext cx="7010400" cy="11430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未分组数据—多批数据箱线图</a:t>
            </a:r>
            <a:br>
              <a:rPr sz="3200">
                <a:solidFill>
                  <a:schemeClr val="tx1"/>
                </a:solidFill>
              </a:rPr>
            </a:br>
            <a:r>
              <a:rPr sz="2800">
                <a:solidFill>
                  <a:srgbClr val="FE9B03"/>
                </a:solidFill>
              </a:rPr>
              <a:t>(例题分析—Median/Quart./Range)</a:t>
            </a:r>
            <a:endParaRPr sz="2800">
              <a:solidFill>
                <a:srgbClr val="FE9B03"/>
              </a:solidFill>
            </a:endParaRPr>
          </a:p>
        </p:txBody>
      </p:sp>
      <p:sp>
        <p:nvSpPr>
          <p:cNvPr id="2107397" name=""/>
          <p:cNvSpPr/>
          <p:nvPr/>
        </p:nvSpPr>
        <p:spPr>
          <a:xfrm>
            <a:off x="971550" y="6092825"/>
            <a:ext cx="7345362" cy="396875"/>
          </a:xfrm>
          <a:prstGeom prst="rect">
            <a:avLst/>
          </a:prstGeom>
          <a:solidFill>
            <a:srgbClr val="C545AD"/>
          </a:solidFill>
          <a:ln w="12700">
            <a:noFill/>
            <a:miter lim="800000"/>
          </a:ln>
          <a:effectLst>
            <a:outerShdw dist="81320" dir="2319589" algn="ctr">
              <a:schemeClr val="tx1"/>
            </a:outerShdw>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kumimoji="1" sz="2000" b="1">
                <a:solidFill>
                  <a:schemeClr val="bg1"/>
                </a:solidFill>
                <a:effectLst>
                  <a:outerShdw blurRad="38100" dist="38100" dir="2700000" algn="tl">
                    <a:schemeClr val="bg2"/>
                  </a:outerShdw>
                </a:effectLst>
              </a:rPr>
              <a:t>8门课程考试成绩的箱线图</a:t>
            </a:r>
            <a:endParaRPr kumimoji="1" sz="2000" b="1">
              <a:solidFill>
                <a:schemeClr val="bg1"/>
              </a:solidFill>
              <a:effectLst>
                <a:outerShdw blurRad="38100" dist="38100" dir="2700000" algn="tl">
                  <a:schemeClr val="bg2"/>
                </a:outerShdw>
              </a:effectLst>
            </a:endParaRPr>
          </a:p>
        </p:txBody>
      </p:sp>
      <p:pic>
        <p:nvPicPr>
          <p:cNvPr id="2107398" name=""/>
          <p:cNvPicPr/>
          <p:nvPr/>
        </p:nvPicPr>
        <p:blipFill>
          <a:blip r:embed="rId3"/>
          <a:stretch>
            <a:fillRect/>
          </a:stretch>
        </p:blipFill>
        <p:spPr>
          <a:xfrm>
            <a:off x="971550" y="1700212"/>
            <a:ext cx="7345362" cy="4392612"/>
          </a:xfrm>
          <a:prstGeom prst="rect">
            <a:avLst/>
          </a:prstGeom>
          <a:noFill/>
          <a:ln>
            <a:noFill/>
            <a:miter lim="800000"/>
          </a:ln>
        </p:spPr>
      </p:pic>
      <p:sp>
        <p:nvSpPr>
          <p:cNvPr id="2107399" name="Date Placeholder 3"/>
          <p:cNvSpPr>
            <a:spLocks noGrp="1"/>
          </p:cNvSpPr>
          <p:nvPr>
            <p:ph type="dt" sz="half" idx="2"/>
          </p:nvPr>
        </p:nvSpPr>
        <p:spPr/>
        <p:txBody>
          <a:bodyPr/>
          <a:lstStyle/>
          <a:p>
            <a:pPr lvl="0" algn="r">
              <a:spcBef>
                <a:spcPct val="20000"/>
              </a:spcBef>
            </a:pPr>
            <a:r>
              <a:rPr sz="1600"/>
              <a:t>yyyy-M-</a:t>
            </a:r>
            <a:endParaRPr sz="1600"/>
          </a:p>
        </p:txBody>
      </p:sp>
      <p:sp>
        <p:nvSpPr>
          <p:cNvPr id="2107400" name="TextBox 2107399"/>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用图表展示数据2011年共74页，您现在浏览的是第27页!</a:t>
            </a:r>
          </a:p>
        </p:txBody>
      </p:sp>
    </p:spTree>
  </p:cSld>
  <p:clrMapOvr>
    <a:masterClrMapping/>
  </p:clrMapOvr>
  <p:transition>
    <p:wipe dir="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32322" name=""/>
          <p:cNvSpPr/>
          <p:nvPr>
            <p:ph type="body" idx="4294967295"/>
          </p:nvPr>
        </p:nvSpPr>
        <p:spPr>
          <a:xfrm>
            <a:off x="395288" y="1557338"/>
            <a:ext cx="8280400" cy="1512888"/>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lnSpc>
                <a:spcPct val="90000"/>
              </a:lnSpc>
              <a:buFontTx/>
              <a:buAutoNum type="arabicPeriod"/>
            </a:pPr>
            <a:r>
              <a:rPr sz="2400"/>
              <a:t>垂线图可用于展示多个变量或多个样本取值的分布状况</a:t>
            </a:r>
            <a:endParaRPr sz="2400"/>
          </a:p>
          <a:p>
            <a:pPr lvl="0" algn="just">
              <a:lnSpc>
                <a:spcPct val="90000"/>
              </a:lnSpc>
              <a:buFontTx/>
              <a:buAutoNum type="arabicPeriod"/>
            </a:pPr>
            <a:r>
              <a:rPr sz="2400"/>
              <a:t>将属于同一样本或类别的多个取值的散点用一条垂线连接起来，用垂线的长度及垂线上的各个点来反映某个样本或类别取值的差异及其变动状况 </a:t>
            </a:r>
            <a:endParaRPr sz="2400"/>
          </a:p>
        </p:txBody>
      </p:sp>
      <p:sp>
        <p:nvSpPr>
          <p:cNvPr id="2232323" name=""/>
          <p:cNvSpPr/>
          <p:nvPr>
            <p:ph type="title"/>
          </p:nvPr>
        </p:nvSpPr>
        <p:spPr>
          <a:xfrm>
            <a:off x="1979612" y="274638"/>
            <a:ext cx="6707188" cy="9906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未分组数据—垂线图</a:t>
            </a:r>
            <a:br>
              <a:rPr sz="3200">
                <a:solidFill>
                  <a:schemeClr val="tx1"/>
                </a:solidFill>
              </a:rPr>
            </a:br>
            <a:r>
              <a:rPr sz="3200">
                <a:solidFill>
                  <a:srgbClr val="FE9B03"/>
                </a:solidFill>
              </a:rPr>
              <a:t>(drop-line)</a:t>
            </a:r>
            <a:endParaRPr sz="3200">
              <a:solidFill>
                <a:srgbClr val="FE9B03"/>
              </a:solidFill>
            </a:endParaRPr>
          </a:p>
        </p:txBody>
      </p:sp>
      <p:sp>
        <p:nvSpPr>
          <p:cNvPr id="2232324" name=""/>
          <p:cNvSpPr/>
          <p:nvPr/>
        </p:nvSpPr>
        <p:spPr>
          <a:xfrm>
            <a:off x="1116012" y="3213100"/>
            <a:ext cx="7488238" cy="3168650"/>
          </a:xfrm>
          <a:prstGeom prst="rect">
            <a:avLst/>
          </a:prstGeom>
          <a:solidFill>
            <a:schemeClr val="tx1"/>
          </a:solidFill>
          <a:ln w="12700">
            <a:solidFill>
              <a:srgbClr val="00FFFF"/>
            </a:solid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marL="609600" lvl="0" indent="-609600" algn="just"/>
            <a:r>
              <a:rPr sz="2000" b="1">
                <a:solidFill>
                  <a:srgbClr val="FE9B03"/>
                </a:solidFill>
              </a:rPr>
              <a:t>用SPSS制作垂线图</a:t>
            </a:r>
            <a:endParaRPr sz="2000">
              <a:solidFill>
                <a:srgbClr val="FE9B03"/>
              </a:solidFill>
            </a:endParaRPr>
          </a:p>
          <a:p>
            <a:pPr marL="609600" lvl="0" indent="-609600" algn="just"/>
            <a:r>
              <a:rPr sz="2000"/>
              <a:t>第1步：选择【Graphs】菜单，并选择【Line】</a:t>
            </a:r>
            <a:endParaRPr sz="2000"/>
          </a:p>
          <a:p>
            <a:pPr marL="609600" lvl="0" indent="-609600" algn="just"/>
            <a:r>
              <a:rPr sz="2000"/>
              <a:t>第2步：在出现的对话框中选择【Drop-line】，在【Data in Chart Are】中选择【Values of individual cases】，点击【Define】返回主对话框</a:t>
            </a:r>
            <a:endParaRPr sz="2000"/>
          </a:p>
          <a:p>
            <a:pPr marL="609600" lvl="0" indent="-609600" algn="just"/>
            <a:r>
              <a:rPr sz="2000"/>
              <a:t>第3步：在主对话框中将所有变量选入【Points Represent】。在【Category Labels】下选择【Variable】，并将相应的类别选入框内。点击【OK】</a:t>
            </a:r>
            <a:endParaRPr sz="2000"/>
          </a:p>
        </p:txBody>
      </p:sp>
      <p:sp>
        <p:nvSpPr>
          <p:cNvPr id="2232325" name=""/>
          <p:cNvSpPr/>
          <p:nvPr/>
        </p:nvSpPr>
        <p:spPr>
          <a:xfrm>
            <a:off x="6011862" y="5849938"/>
            <a:ext cx="2592388" cy="531812"/>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457200" lvl="0" indent="-457200" algn="just"/>
            <a:r>
              <a:rPr kumimoji="1" sz="2800" b="1">
                <a:effectLst>
                  <a:outerShdw blurRad="38100" dist="38100" dir="2700000" algn="tl">
                    <a:schemeClr val="bg2"/>
                  </a:outerShdw>
                </a:effectLst>
                <a:sym typeface="Wingdings" pitchFamily="2" charset="2"/>
              </a:rPr>
              <a:t> </a:t>
            </a:r>
            <a:r>
              <a:rPr kumimoji="1" sz="2800" b="1">
                <a:solidFill>
                  <a:srgbClr val="FE9B03"/>
                </a:solidFill>
                <a:effectLst>
                  <a:outerShdw blurRad="38100" dist="38100" dir="2700000" algn="tl">
                    <a:schemeClr val="bg2"/>
                  </a:outerShdw>
                </a:effectLst>
                <a:hlinkClick r:id="rId3"/>
              </a:rPr>
              <a:t>绘制垂线图</a:t>
            </a:r>
            <a:endParaRPr kumimoji="1" sz="2800">
              <a:solidFill>
                <a:srgbClr val="FE9B03"/>
              </a:solidFill>
              <a:effectLst>
                <a:outerShdw blurRad="38100" dist="38100" dir="2700000" algn="tl">
                  <a:schemeClr val="bg2"/>
                </a:outerShdw>
              </a:effectLst>
            </a:endParaRPr>
          </a:p>
        </p:txBody>
      </p:sp>
      <p:sp>
        <p:nvSpPr>
          <p:cNvPr id="2232326" name=""/>
          <p:cNvSpPr/>
          <p:nvPr/>
        </p:nvSpPr>
        <p:spPr>
          <a:xfrm>
            <a:off x="4643438" y="5849938"/>
            <a:ext cx="1276350" cy="504825"/>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SPSS</a:t>
            </a:r>
          </a:p>
        </p:txBody>
      </p:sp>
      <p:sp>
        <p:nvSpPr>
          <p:cNvPr id="2232327" name="Date Placeholder 3"/>
          <p:cNvSpPr>
            <a:spLocks noGrp="1"/>
          </p:cNvSpPr>
          <p:nvPr>
            <p:ph type="dt" sz="half" idx="2"/>
          </p:nvPr>
        </p:nvSpPr>
        <p:spPr/>
        <p:txBody>
          <a:bodyPr/>
          <a:lstStyle/>
          <a:p>
            <a:pPr lvl="0" algn="r">
              <a:spcBef>
                <a:spcPct val="20000"/>
              </a:spcBef>
            </a:pPr>
            <a:r>
              <a:rPr sz="1600"/>
              <a:t>yyyy-M-</a:t>
            </a:r>
            <a:endParaRPr sz="1600"/>
          </a:p>
        </p:txBody>
      </p:sp>
      <p:sp>
        <p:nvSpPr>
          <p:cNvPr id="2232328" name="TextBox 2232327"/>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用图表展示数据2011年共74页，您现在浏览的是第28页!</a:t>
            </a:r>
          </a:p>
        </p:txBody>
      </p:sp>
    </p:spTree>
  </p:cSld>
  <p:clrMapOvr>
    <a:masterClrMapping/>
  </p:clrMapOvr>
  <p:transition>
    <p:wipe dir="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37442" name=""/>
          <p:cNvSpPr/>
          <p:nvPr>
            <p:ph type="body" idx="4294967295"/>
          </p:nvPr>
        </p:nvSpPr>
        <p:spPr>
          <a:xfrm>
            <a:off x="395288" y="1557338"/>
            <a:ext cx="8353425" cy="1512888"/>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lnSpc>
                <a:spcPct val="80000"/>
              </a:lnSpc>
              <a:buFontTx/>
              <a:buAutoNum type="arabicPeriod"/>
            </a:pPr>
            <a:r>
              <a:rPr sz="2200"/>
              <a:t>误差图是以均值为中心，加减一定倍数的标准差(也可以是加减一定倍数的标准误差)绘制而成的(该图也可以绘制均值的一定置信水平的置信区间)</a:t>
            </a:r>
            <a:endParaRPr sz="2200"/>
          </a:p>
          <a:p>
            <a:pPr lvl="0" algn="just">
              <a:lnSpc>
                <a:spcPct val="80000"/>
              </a:lnSpc>
              <a:buFontTx/>
              <a:buAutoNum type="arabicPeriod"/>
            </a:pPr>
            <a:r>
              <a:rPr sz="2200"/>
              <a:t>用于展示多个样本或分类的不同取值的分布状况和离散状况 </a:t>
            </a:r>
            <a:endParaRPr sz="2200"/>
          </a:p>
        </p:txBody>
      </p:sp>
      <p:sp>
        <p:nvSpPr>
          <p:cNvPr id="2237443" name=""/>
          <p:cNvSpPr/>
          <p:nvPr>
            <p:ph type="title"/>
          </p:nvPr>
        </p:nvSpPr>
        <p:spPr>
          <a:xfrm>
            <a:off x="1979612" y="260350"/>
            <a:ext cx="6707188" cy="1004888"/>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未分组数据—误差图</a:t>
            </a:r>
            <a:br>
              <a:rPr sz="3400">
                <a:solidFill>
                  <a:schemeClr val="tx1"/>
                </a:solidFill>
              </a:rPr>
            </a:br>
            <a:r>
              <a:rPr sz="3200">
                <a:solidFill>
                  <a:srgbClr val="FE9B03"/>
                </a:solidFill>
              </a:rPr>
              <a:t>(error bar )</a:t>
            </a:r>
            <a:endParaRPr sz="3200">
              <a:solidFill>
                <a:srgbClr val="FE9B03"/>
              </a:solidFill>
            </a:endParaRPr>
          </a:p>
        </p:txBody>
      </p:sp>
      <p:sp>
        <p:nvSpPr>
          <p:cNvPr id="2237444" name=""/>
          <p:cNvSpPr/>
          <p:nvPr/>
        </p:nvSpPr>
        <p:spPr>
          <a:xfrm>
            <a:off x="1116012" y="2924175"/>
            <a:ext cx="7488238" cy="3384550"/>
          </a:xfrm>
          <a:prstGeom prst="rect">
            <a:avLst/>
          </a:prstGeom>
          <a:solidFill>
            <a:schemeClr val="tx1"/>
          </a:solidFill>
          <a:ln w="12700">
            <a:solidFill>
              <a:srgbClr val="00FFFF"/>
            </a:solid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marL="609600" lvl="0" indent="-609600" algn="just"/>
            <a:r>
              <a:rPr sz="2000" b="1">
                <a:solidFill>
                  <a:srgbClr val="FE9B03"/>
                </a:solidFill>
              </a:rPr>
              <a:t>用SPSS制作垂线图</a:t>
            </a:r>
            <a:endParaRPr sz="2000">
              <a:solidFill>
                <a:srgbClr val="FE9B03"/>
              </a:solidFill>
            </a:endParaRPr>
          </a:p>
          <a:p>
            <a:pPr marL="609600" lvl="0" indent="-609600"/>
            <a:r>
              <a:rPr sz="2000"/>
              <a:t>第1步：选择【Graphs】菜单，并选择【Error Bar】。</a:t>
            </a:r>
            <a:endParaRPr sz="2000"/>
          </a:p>
          <a:p>
            <a:pPr marL="609600" lvl="0" indent="-609600"/>
            <a:r>
              <a:rPr sz="2000"/>
              <a:t>第2步：在出现的对话框中选择【Simple】，在【Data in Chart Are】中选择【Summaries of separate variables】，点击【Define】返回主对话框。</a:t>
            </a:r>
            <a:endParaRPr sz="2000"/>
          </a:p>
          <a:p>
            <a:pPr marL="609600" lvl="0" indent="-609600"/>
            <a:r>
              <a:rPr sz="2000"/>
              <a:t>第3步：在主对话框中将所有变量选入【Error Bars】。在【Bars Represent】下选择【Standard deviations】，在【Multiplier】框内输入所需的标准差倍数。点击【OK】。</a:t>
            </a:r>
            <a:endParaRPr sz="2000"/>
          </a:p>
        </p:txBody>
      </p:sp>
      <p:sp>
        <p:nvSpPr>
          <p:cNvPr id="2237445" name=""/>
          <p:cNvSpPr/>
          <p:nvPr/>
        </p:nvSpPr>
        <p:spPr>
          <a:xfrm>
            <a:off x="6011862" y="5776912"/>
            <a:ext cx="2592388" cy="531812"/>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457200" lvl="0" indent="-457200" algn="just"/>
            <a:r>
              <a:rPr kumimoji="1" sz="2800" b="1">
                <a:effectLst>
                  <a:outerShdw blurRad="38100" dist="38100" dir="2700000" algn="tl">
                    <a:schemeClr val="bg2"/>
                  </a:outerShdw>
                </a:effectLst>
                <a:sym typeface="Wingdings" pitchFamily="2" charset="2"/>
              </a:rPr>
              <a:t> </a:t>
            </a:r>
            <a:r>
              <a:rPr kumimoji="1" sz="2800" b="1">
                <a:solidFill>
                  <a:srgbClr val="FE9B03"/>
                </a:solidFill>
                <a:effectLst>
                  <a:outerShdw blurRad="38100" dist="38100" dir="2700000" algn="tl">
                    <a:schemeClr val="bg2"/>
                  </a:outerShdw>
                </a:effectLst>
                <a:hlinkClick r:id="rId3"/>
              </a:rPr>
              <a:t>绘制误差图</a:t>
            </a:r>
            <a:endParaRPr kumimoji="1" sz="2800">
              <a:solidFill>
                <a:srgbClr val="FE9B03"/>
              </a:solidFill>
              <a:effectLst>
                <a:outerShdw blurRad="38100" dist="38100" dir="2700000" algn="tl">
                  <a:schemeClr val="bg2"/>
                </a:outerShdw>
              </a:effectLst>
            </a:endParaRPr>
          </a:p>
        </p:txBody>
      </p:sp>
      <p:sp>
        <p:nvSpPr>
          <p:cNvPr id="2237446" name=""/>
          <p:cNvSpPr/>
          <p:nvPr/>
        </p:nvSpPr>
        <p:spPr>
          <a:xfrm>
            <a:off x="4643438" y="5776912"/>
            <a:ext cx="1276350" cy="504825"/>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SPSS</a:t>
            </a:r>
          </a:p>
        </p:txBody>
      </p:sp>
      <p:sp>
        <p:nvSpPr>
          <p:cNvPr id="2237447" name="Date Placeholder 3"/>
          <p:cNvSpPr>
            <a:spLocks noGrp="1"/>
          </p:cNvSpPr>
          <p:nvPr>
            <p:ph type="dt" sz="half" idx="2"/>
          </p:nvPr>
        </p:nvSpPr>
        <p:spPr/>
        <p:txBody>
          <a:bodyPr/>
          <a:lstStyle/>
          <a:p>
            <a:pPr lvl="0" algn="r">
              <a:spcBef>
                <a:spcPct val="20000"/>
              </a:spcBef>
            </a:pPr>
            <a:r>
              <a:rPr sz="1600"/>
              <a:t>yyyy-M-</a:t>
            </a:r>
            <a:endParaRPr sz="1600"/>
          </a:p>
        </p:txBody>
      </p:sp>
      <p:sp>
        <p:nvSpPr>
          <p:cNvPr id="2237448" name="TextBox 2237447"/>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用图表展示数据2011年共74页，您现在浏览的是第29页!</a:t>
            </a:r>
          </a:p>
        </p:txBody>
      </p:sp>
    </p:spTree>
  </p:cSld>
  <p:clrMapOvr>
    <a:masterClrMapping/>
  </p:clrMapOvr>
  <p:transition>
    <p:wipe dir="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2882" name=""/>
          <p:cNvSpPr/>
          <p:nvPr>
            <p:ph type="title"/>
          </p:nvPr>
        </p:nvSpPr>
        <p:spPr>
          <a:xfrm>
            <a:off x="1979612" y="188912"/>
            <a:ext cx="6781800" cy="11430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两个变量间的关系—二维散点图</a:t>
            </a:r>
            <a:br>
              <a:rPr sz="3600">
                <a:solidFill>
                  <a:schemeClr val="tx1"/>
                </a:solidFill>
              </a:rPr>
            </a:br>
            <a:r>
              <a:rPr sz="3200">
                <a:solidFill>
                  <a:srgbClr val="FE9B03"/>
                </a:solidFill>
              </a:rPr>
              <a:t>(2D Scatter plots)</a:t>
            </a:r>
            <a:endParaRPr sz="3200">
              <a:solidFill>
                <a:srgbClr val="FE9B03"/>
              </a:solidFill>
            </a:endParaRPr>
          </a:p>
        </p:txBody>
      </p:sp>
      <p:sp>
        <p:nvSpPr>
          <p:cNvPr id="2042883" name=""/>
          <p:cNvSpPr/>
          <p:nvPr>
            <p:ph type="body" idx="4294967295"/>
          </p:nvPr>
        </p:nvSpPr>
        <p:spPr>
          <a:xfrm>
            <a:off x="684212" y="1628775"/>
            <a:ext cx="7991475" cy="4679950"/>
          </a:xfrm>
          <a:prstGeom prst="rect">
            <a:avLst/>
          </a:prstGeom>
          <a:noFill/>
          <a:ln w="12700">
            <a:noFill/>
            <a:miter lim="800000"/>
          </a:ln>
          <a:effectLst/>
        </p:spPr>
        <p:txBody>
          <a:bodyPr rot="0" vert="horz" wrap="square" lIns="90488" tIns="44450" rIns="90488" bIns="44450" anchor="t" anchorCtr="0">
            <a:noAutofit/>
          </a:bodyPr>
          <a:lstStyle>
            <a:lvl1pPr marL="722312" indent="-722312" algn="l" rtl="0" eaLnBrk="1" fontAlgn="base" hangingPunct="1">
              <a:lnSpc>
                <a:spcPct val="100000"/>
              </a:lnSpc>
              <a:spcBef>
                <a:spcPct val="20000"/>
              </a:spcBef>
              <a:spcAft>
                <a:spcPct val="0"/>
              </a:spcAft>
              <a:buClrTx/>
              <a:buSzTx/>
              <a:buFontTx/>
              <a:buNone/>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1pPr>
            <a:lvl2pPr marL="14351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2pPr>
            <a:lvl3pPr marL="2071688" indent="-4572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3pPr>
            <a:lvl4pPr marL="2632075" indent="-381000" algn="l"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4pPr>
            <a:lvl5pPr marL="3192462" indent="-381000" algn="l" rtl="0" eaLnBrk="1" fontAlgn="base" hangingPunct="1">
              <a:lnSpc>
                <a:spcPct val="100000"/>
              </a:lnSpc>
              <a:spcBef>
                <a:spcPct val="20000"/>
              </a:spcBef>
              <a:spcAft>
                <a:spcPct val="0"/>
              </a:spcAft>
              <a:buClrTx/>
              <a:buSzTx/>
              <a:buFontTx/>
              <a:buChar char="»"/>
              <a:defRPr kumimoji="0" lang="zh-CN" altLang="en-US" sz="18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buFontTx/>
              <a:buAutoNum type="arabicPeriod"/>
            </a:pPr>
            <a:r>
              <a:rPr sz="3200"/>
              <a:t>展示两个变量之间的关系</a:t>
            </a:r>
            <a:endParaRPr sz="3200">
              <a:solidFill>
                <a:schemeClr val="tx1"/>
              </a:solidFill>
            </a:endParaRPr>
          </a:p>
          <a:p>
            <a:pPr lvl="0" algn="just">
              <a:buFontTx/>
              <a:buAutoNum type="arabicPeriod"/>
            </a:pPr>
            <a:r>
              <a:rPr sz="3200"/>
              <a:t>用横轴代表变量</a:t>
            </a:r>
            <a:r>
              <a:rPr sz="3200" i="1">
                <a:latin typeface="Times New Roman" pitchFamily="18" charset="0"/>
              </a:rPr>
              <a:t>x</a:t>
            </a:r>
            <a:r>
              <a:rPr sz="3200"/>
              <a:t>，纵轴代表变量</a:t>
            </a:r>
            <a:r>
              <a:rPr sz="3200" i="1">
                <a:latin typeface="Times New Roman" pitchFamily="18" charset="0"/>
              </a:rPr>
              <a:t>y</a:t>
            </a:r>
            <a:r>
              <a:rPr sz="3200"/>
              <a:t>，每组数据(</a:t>
            </a:r>
            <a:r>
              <a:rPr sz="3200" i="1">
                <a:latin typeface="Times New Roman" pitchFamily="18" charset="0"/>
              </a:rPr>
              <a:t>x</a:t>
            </a:r>
            <a:r>
              <a:rPr sz="3200" i="1" baseline="-25000">
                <a:latin typeface="Times New Roman" pitchFamily="18" charset="0"/>
              </a:rPr>
              <a:t>i</a:t>
            </a:r>
            <a:r>
              <a:rPr sz="3200"/>
              <a:t> ， </a:t>
            </a:r>
            <a:r>
              <a:rPr sz="3200" i="1">
                <a:latin typeface="Times New Roman" pitchFamily="18" charset="0"/>
              </a:rPr>
              <a:t>y</a:t>
            </a:r>
            <a:r>
              <a:rPr sz="3200" i="1" baseline="-25000">
                <a:latin typeface="Times New Roman" pitchFamily="18" charset="0"/>
              </a:rPr>
              <a:t>i</a:t>
            </a:r>
            <a:r>
              <a:rPr sz="3200"/>
              <a:t>)在坐标系中用一个点表示，</a:t>
            </a:r>
            <a:r>
              <a:rPr sz="3200" i="1"/>
              <a:t>n</a:t>
            </a:r>
            <a:r>
              <a:rPr sz="3200"/>
              <a:t>组数据在坐标系中形成的</a:t>
            </a:r>
            <a:r>
              <a:rPr sz="3200" i="1"/>
              <a:t>n</a:t>
            </a:r>
            <a:r>
              <a:rPr sz="3200"/>
              <a:t>个点称为散点，由坐标及其散点形成的图</a:t>
            </a:r>
            <a:endParaRPr sz="3200"/>
          </a:p>
          <a:p>
            <a:pPr lvl="0" algn="just">
              <a:buFontTx/>
              <a:buAutoNum type="arabicPeriod"/>
            </a:pPr>
            <a:r>
              <a:rPr sz="3200"/>
              <a:t>有2维、3维、矩阵等形式</a:t>
            </a:r>
            <a:endParaRPr sz="3200"/>
          </a:p>
          <a:p>
            <a:pPr lvl="0" algn="just">
              <a:buFontTx/>
              <a:buAutoNum type="arabicPeriod"/>
            </a:pPr>
            <a:endParaRPr sz="3200"/>
          </a:p>
        </p:txBody>
      </p:sp>
      <p:sp>
        <p:nvSpPr>
          <p:cNvPr id="2042884" name="Date Placeholder 4"/>
          <p:cNvSpPr>
            <a:spLocks noGrp="1"/>
          </p:cNvSpPr>
          <p:nvPr>
            <p:ph type="dt" sz="half" idx="3"/>
          </p:nvPr>
        </p:nvSpPr>
        <p:spPr/>
        <p:txBody>
          <a:bodyPr/>
          <a:lstStyle/>
          <a:p>
            <a:pPr lvl="0" algn="r">
              <a:spcBef>
                <a:spcPct val="20000"/>
              </a:spcBef>
            </a:pPr>
            <a:r>
              <a:rPr sz="1600"/>
              <a:t>yyyy-M-</a:t>
            </a:r>
            <a:endParaRPr sz="1600"/>
          </a:p>
        </p:txBody>
      </p:sp>
      <p:sp>
        <p:nvSpPr>
          <p:cNvPr id="2042885" name="TextBox 2042884"/>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用图表展示数据2011年共74页，您现在浏览的是第30页!</a:t>
            </a:r>
          </a:p>
        </p:txBody>
      </p:sp>
    </p:spTree>
  </p:cSld>
  <p:clrMapOvr>
    <a:masterClrMapping/>
  </p:clrMapOvr>
  <p:transition>
    <p:wipe dir="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9378" name=""/>
          <p:cNvSpPr/>
          <p:nvPr>
            <p:ph type="title"/>
          </p:nvPr>
        </p:nvSpPr>
        <p:spPr>
          <a:xfrm>
            <a:off x="1828800" y="188912"/>
            <a:ext cx="6991350" cy="1106488"/>
          </a:xfrm>
          <a:prstGeom prst="rect">
            <a:avLst/>
          </a:prstGeom>
          <a:noFill/>
          <a:ln w="12700">
            <a:noFill/>
            <a:miter lim="800000"/>
          </a:ln>
          <a:effectLst/>
        </p:spPr>
        <p:txBody>
          <a:bodyPr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用</a:t>
            </a:r>
            <a:r>
              <a:rPr sz="3600">
                <a:solidFill>
                  <a:srgbClr val="FE9B03"/>
                </a:solidFill>
              </a:rPr>
              <a:t>SPSS</a:t>
            </a:r>
            <a:r>
              <a:rPr sz="3600"/>
              <a:t>绘制重叠散点图</a:t>
            </a:r>
            <a:br>
              <a:rPr sz="3600"/>
            </a:br>
            <a:r>
              <a:rPr sz="3600"/>
              <a:t> </a:t>
            </a:r>
            <a:r>
              <a:rPr sz="3200">
                <a:solidFill>
                  <a:srgbClr val="FE9B03"/>
                </a:solidFill>
              </a:rPr>
              <a:t>(Overlay Scatter)</a:t>
            </a:r>
            <a:endParaRPr sz="3200">
              <a:solidFill>
                <a:srgbClr val="FE9B03"/>
              </a:solidFill>
            </a:endParaRPr>
          </a:p>
        </p:txBody>
      </p:sp>
      <p:sp>
        <p:nvSpPr>
          <p:cNvPr id="2149379" name=""/>
          <p:cNvSpPr/>
          <p:nvPr>
            <p:ph type="body" idx="4294967295"/>
          </p:nvPr>
        </p:nvSpPr>
        <p:spPr>
          <a:xfrm>
            <a:off x="430212" y="1628775"/>
            <a:ext cx="8318500" cy="4752975"/>
          </a:xfrm>
          <a:prstGeom prst="rect">
            <a:avLst/>
          </a:prstGeom>
          <a:solidFill>
            <a:schemeClr val="tx1"/>
          </a:solidFill>
          <a:ln w="12700" cap="flat">
            <a:solidFill>
              <a:srgbClr val="00FFFF"/>
            </a:solidFill>
            <a:prstDash val="solid"/>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nSpc>
                <a:spcPct val="90000"/>
              </a:lnSpc>
            </a:pPr>
            <a:r>
              <a:rPr lang="zh-CN" altLang="zh-CN" sz="2200" b="1">
                <a:solidFill>
                  <a:srgbClr val="FFFF00"/>
                </a:solidFill>
              </a:rPr>
              <a:t>第1步：</a:t>
            </a:r>
            <a:r>
              <a:rPr sz="2200"/>
              <a:t>选择【</a:t>
            </a:r>
            <a:r>
              <a:rPr sz="2200" b="1">
                <a:solidFill>
                  <a:srgbClr val="FFFF99"/>
                </a:solidFill>
              </a:rPr>
              <a:t>Graphs</a:t>
            </a:r>
            <a:r>
              <a:rPr sz="2200"/>
              <a:t>】菜单，并选择【</a:t>
            </a:r>
            <a:r>
              <a:rPr sz="2200" b="1">
                <a:solidFill>
                  <a:srgbClr val="FFFF99"/>
                </a:solidFill>
              </a:rPr>
              <a:t>Scatter/Dot</a:t>
            </a:r>
            <a:r>
              <a:rPr sz="2200"/>
              <a:t>】</a:t>
            </a:r>
            <a:endParaRPr sz="2200"/>
          </a:p>
          <a:p>
            <a:pPr lvl="0">
              <a:lnSpc>
                <a:spcPct val="90000"/>
              </a:lnSpc>
            </a:pPr>
            <a:r>
              <a:rPr sz="2200" b="1">
                <a:solidFill>
                  <a:srgbClr val="FFFF00"/>
                </a:solidFill>
              </a:rPr>
              <a:t>第2步：</a:t>
            </a:r>
            <a:r>
              <a:rPr sz="2200"/>
              <a:t>如果绘制两个变量的简单散点图，点击【</a:t>
            </a:r>
            <a:r>
              <a:rPr sz="2200" b="1">
                <a:solidFill>
                  <a:srgbClr val="FFFF99"/>
                </a:solidFill>
              </a:rPr>
              <a:t>Simple Scatter</a:t>
            </a:r>
            <a:r>
              <a:rPr sz="2200"/>
              <a:t>】，点击【Define】，将两个变量分别选入【Y Pairs】和【X Pairs】，点击【OK】</a:t>
            </a:r>
            <a:endParaRPr sz="2200"/>
          </a:p>
          <a:p>
            <a:pPr lvl="0">
              <a:lnSpc>
                <a:spcPct val="90000"/>
              </a:lnSpc>
            </a:pPr>
            <a:r>
              <a:rPr sz="2200"/>
              <a:t>如果要绘制重叠散点图，点击【</a:t>
            </a:r>
            <a:r>
              <a:rPr sz="2200" b="1">
                <a:solidFill>
                  <a:srgbClr val="FFFF99"/>
                </a:solidFill>
              </a:rPr>
              <a:t>Overlay Scatter</a:t>
            </a:r>
            <a:r>
              <a:rPr sz="2200"/>
              <a:t>】，点击【Define】，将所要配对的数据依次选入【Y-X Pairs】(本例为“固定资产投资额-地区生产总值”和“固定资产投资额-最终消费支出”)，点击【OK】</a:t>
            </a:r>
            <a:endParaRPr sz="2200"/>
          </a:p>
          <a:p>
            <a:pPr lvl="0">
              <a:lnSpc>
                <a:spcPct val="90000"/>
              </a:lnSpc>
            </a:pPr>
            <a:r>
              <a:rPr sz="2200"/>
              <a:t>如果要绘制矩阵散点图，点击【</a:t>
            </a:r>
            <a:r>
              <a:rPr sz="2200" b="1">
                <a:solidFill>
                  <a:srgbClr val="FFFF99"/>
                </a:solidFill>
              </a:rPr>
              <a:t>Matrix Scatter</a:t>
            </a:r>
            <a:r>
              <a:rPr sz="2200"/>
              <a:t>】，将几个变量(本例为“固定资产投资额”、“地区生产总值”和“固定资产投资额”)同时选入【Matrix Variables】，将区分坐标轴的样本(本例为“地区”)选入【Label Cases by】，点击【OK】</a:t>
            </a:r>
            <a:endParaRPr sz="2200"/>
          </a:p>
        </p:txBody>
      </p:sp>
      <p:sp>
        <p:nvSpPr>
          <p:cNvPr id="2149380" name=""/>
          <p:cNvSpPr/>
          <p:nvPr/>
        </p:nvSpPr>
        <p:spPr>
          <a:xfrm>
            <a:off x="5795962" y="5734050"/>
            <a:ext cx="2808288" cy="531812"/>
          </a:xfrm>
          <a:prstGeom prst="rect">
            <a:avLst/>
          </a:prstGeom>
          <a:noFill/>
          <a:ln w="12700">
            <a:solidFill>
              <a:srgbClr val="00FFFF"/>
            </a:solidFill>
            <a:prstDash val="dash"/>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457200" lvl="0" indent="-457200" algn="r"/>
            <a:r>
              <a:rPr kumimoji="1" sz="2800" b="1">
                <a:effectLst>
                  <a:outerShdw blurRad="38100" dist="38100" dir="2700000" algn="tl">
                    <a:schemeClr val="bg2"/>
                  </a:outerShdw>
                </a:effectLst>
                <a:sym typeface="Wingdings" pitchFamily="2" charset="2"/>
              </a:rPr>
              <a:t> </a:t>
            </a:r>
            <a:r>
              <a:rPr kumimoji="1" sz="2800" b="1">
                <a:solidFill>
                  <a:srgbClr val="FE9B03"/>
                </a:solidFill>
                <a:effectLst>
                  <a:outerShdw blurRad="38100" dist="38100" dir="2700000" algn="tl">
                    <a:schemeClr val="bg2"/>
                  </a:outerShdw>
                </a:effectLst>
                <a:hlinkClick r:id="rId3"/>
              </a:rPr>
              <a:t>绘制重叠散点图</a:t>
            </a:r>
            <a:endParaRPr kumimoji="1" sz="2800">
              <a:solidFill>
                <a:srgbClr val="FE9B03"/>
              </a:solidFill>
              <a:effectLst>
                <a:outerShdw blurRad="38100" dist="38100" dir="2700000" algn="tl">
                  <a:schemeClr val="bg2"/>
                </a:outerShdw>
              </a:effectLst>
            </a:endParaRPr>
          </a:p>
        </p:txBody>
      </p:sp>
      <p:sp>
        <p:nvSpPr>
          <p:cNvPr id="2149382" name=""/>
          <p:cNvSpPr/>
          <p:nvPr/>
        </p:nvSpPr>
        <p:spPr>
          <a:xfrm>
            <a:off x="4643438" y="5734050"/>
            <a:ext cx="1276350" cy="504825"/>
          </a:xfrm>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rgbClr val="EAEAEA"/>
            </a:solidFill>
            <a:miter lim="800000"/>
          </a:ln>
          <a:effectLst>
            <a:outerShdw dist="35921" dir="2700000" sy="50000" kx="2115830" algn="bl">
              <a:srgbClr val="C0C0C0">
                <a:alpha val="80000"/>
              </a:srgbClr>
            </a:outerShdw>
          </a:effectLst>
        </p:spPr>
        <p:txBody>
          <a:bodyPr fromWordArt="1">
            <a:prstTxWarp prst="textPlain">
              <a:avLst/>
            </a:prstTxWarp>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lgn="ctr"/>
            <a:r>
              <a:rPr sz="3600" b="1" kern="10">
                <a:ln w="12700">
                  <a:solidFill>
                    <a:srgbClr val="EAEAEA"/>
                  </a:solidFill>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80000"/>
                    </a:srgbClr>
                  </a:outerShdw>
                </a:effectLst>
                <a:latin typeface="Arial"/>
              </a:rPr>
              <a:t>SPSS</a:t>
            </a:r>
          </a:p>
        </p:txBody>
      </p:sp>
      <p:sp>
        <p:nvSpPr>
          <p:cNvPr id="2149383" name="Date Placeholder 3"/>
          <p:cNvSpPr>
            <a:spLocks noGrp="1"/>
          </p:cNvSpPr>
          <p:nvPr>
            <p:ph type="dt" sz="half" idx="2"/>
          </p:nvPr>
        </p:nvSpPr>
        <p:spPr/>
        <p:txBody>
          <a:bodyPr/>
          <a:lstStyle/>
          <a:p>
            <a:pPr lvl="0" algn="r">
              <a:spcBef>
                <a:spcPct val="20000"/>
              </a:spcBef>
            </a:pPr>
            <a:r>
              <a:rPr sz="1600"/>
              <a:t>yyyy-M-</a:t>
            </a:r>
            <a:endParaRPr sz="1600"/>
          </a:p>
        </p:txBody>
      </p:sp>
      <p:sp>
        <p:nvSpPr>
          <p:cNvPr id="2149384" name="TextBox 2149383"/>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用图表展示数据2011年共74页，您现在浏览的是第31页!</a:t>
            </a:r>
          </a:p>
        </p:txBody>
      </p:sp>
    </p:spTree>
  </p:cSld>
  <p:clrMapOvr>
    <a:masterClrMapping/>
  </p:clrMapOvr>
  <p:transition>
    <p:wipe dir="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7330" name=""/>
          <p:cNvSpPr/>
          <p:nvPr>
            <p:ph type="body" idx="4294967295"/>
          </p:nvPr>
        </p:nvSpPr>
        <p:spPr>
          <a:xfrm>
            <a:off x="539750" y="1628775"/>
            <a:ext cx="8077200" cy="4537075"/>
          </a:xfrm>
          <a:prstGeom prst="rect">
            <a:avLst/>
          </a:prstGeom>
          <a:noFill/>
          <a:ln w="12700">
            <a:noFill/>
            <a:miter lim="800000"/>
          </a:ln>
          <a:effectLst/>
        </p:spPr>
        <p:txBody>
          <a:bodyPr rot="0" vert="horz" wrap="square" lIns="90488" tIns="44450" rIns="90488" bIns="44450" anchor="t" anchorCtr="0">
            <a:noAutofit/>
          </a:bodyPr>
          <a:lstStyle>
            <a:lvl1pPr marL="609600" indent="-609600" algn="l"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1219200" indent="-533400" algn="l"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54305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80975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lvl="0" algn="just">
              <a:buFontTx/>
              <a:buAutoNum type="arabicPeriod"/>
            </a:pPr>
            <a:r>
              <a:rPr sz="2800"/>
              <a:t>如果想比较几个变量之间的关系，也可以把它们的散点图绘制在同一张图里，绘制成重叠散点图(Overlay Scatter)(注意：绘制重叠散点图时，变量值之间的数值差异不能过大，否则不便于比较)</a:t>
            </a:r>
            <a:endParaRPr sz="2800"/>
          </a:p>
          <a:p>
            <a:pPr lvl="0" algn="just">
              <a:buFontTx/>
              <a:buAutoNum type="arabicPeriod"/>
            </a:pPr>
            <a:r>
              <a:rPr sz="2800"/>
              <a:t>比如，如果想比较固定资产投资额与地区生产总值和最终消费支出的关系，可以把固定资产投资作为共同的一个坐标轴，地区生产总值和最终消费支出作为另一个坐标轴</a:t>
            </a:r>
            <a:endParaRPr sz="2800"/>
          </a:p>
          <a:p>
            <a:pPr lvl="0" algn="just">
              <a:buFontTx/>
              <a:buAutoNum type="arabicPeriod"/>
            </a:pPr>
            <a:r>
              <a:rPr sz="2800"/>
              <a:t>也可以绘制散点图矩阵(Matrix Scatter)</a:t>
            </a:r>
            <a:endParaRPr sz="2800"/>
          </a:p>
        </p:txBody>
      </p:sp>
      <p:sp>
        <p:nvSpPr>
          <p:cNvPr id="2147331" name=""/>
          <p:cNvSpPr/>
          <p:nvPr>
            <p:ph type="title"/>
          </p:nvPr>
        </p:nvSpPr>
        <p:spPr>
          <a:xfrm>
            <a:off x="1979612" y="274638"/>
            <a:ext cx="6707188" cy="9906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两个变量间的关系—重叠散点图</a:t>
            </a:r>
            <a:br>
              <a:rPr sz="3600">
                <a:solidFill>
                  <a:schemeClr val="tx1"/>
                </a:solidFill>
              </a:rPr>
            </a:br>
            <a:r>
              <a:rPr sz="3200">
                <a:solidFill>
                  <a:srgbClr val="FE9B03"/>
                </a:solidFill>
              </a:rPr>
              <a:t>(用SPSS绘制重叠散点图)</a:t>
            </a:r>
            <a:endParaRPr sz="3200">
              <a:solidFill>
                <a:srgbClr val="FE9B03"/>
              </a:solidFill>
            </a:endParaRPr>
          </a:p>
        </p:txBody>
      </p:sp>
      <p:sp>
        <p:nvSpPr>
          <p:cNvPr id="2147332" name="Date Placeholder 3"/>
          <p:cNvSpPr>
            <a:spLocks noGrp="1"/>
          </p:cNvSpPr>
          <p:nvPr>
            <p:ph type="dt" sz="half" idx="2"/>
          </p:nvPr>
        </p:nvSpPr>
        <p:spPr/>
        <p:txBody>
          <a:bodyPr/>
          <a:lstStyle/>
          <a:p>
            <a:pPr lvl="0" algn="r">
              <a:spcBef>
                <a:spcPct val="20000"/>
              </a:spcBef>
            </a:pPr>
            <a:r>
              <a:rPr sz="1600"/>
              <a:t>yyyy-M-</a:t>
            </a:r>
            <a:endParaRPr sz="1600"/>
          </a:p>
        </p:txBody>
      </p:sp>
      <p:sp>
        <p:nvSpPr>
          <p:cNvPr id="2147333" name="TextBox 2147332"/>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用图表展示数据2011年共74页，您现在浏览的是第32页!</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2147330">
                                            <p:txEl>
                                              <p:pRg st="0" end="0"/>
                                            </p:txEl>
                                          </p:spTgt>
                                        </p:tgtEl>
                                        <p:attrNameLst>
                                          <p:attrName>style.visibility</p:attrName>
                                        </p:attrNameLst>
                                      </p:cBhvr>
                                      <p:to>
                                        <p:strVal val="visible"/>
                                      </p:to>
                                    </p:set>
                                    <p:animEffect transition="in" filter="wipe(left)">
                                      <p:cBhvr additive="base">
                                        <p:cTn id="7" dur="500"/>
                                        <p:tgtEl>
                                          <p:spTgt spid="2147330">
                                            <p:txEl>
                                              <p:pRg st="0" end="0"/>
                                            </p:txEl>
                                          </p:spTgt>
                                        </p:tgtEl>
                                      </p:cBhvr>
                                    </p:animEffect>
                                  </p:childTnLst>
                                  <p:subTnLst>
                                    <p:animClr>
                                      <p:cBhvr additive="base">
                                        <p:cTn dur="1" repeatDur="-9223372036854775808" fill="hold" display="0" afterEffect="1"/>
                                        <p:tgtEl>
                                          <p:spTgt spid="2147330">
                                            <p:txEl>
                                              <p:charRg st="0" end="96"/>
                                            </p:txEl>
                                          </p:spTgt>
                                        </p:tgtEl>
                                        <p:attrNameLst>
                                          <p:attrName>ppt_c</p:attrName>
                                        </p:attrNameLst>
                                      </p:cBhvr>
                                      <p:to>
                                        <a:schemeClr val="bg1"/>
                                      </p:to>
                                    </p:animClr>
                                  </p:sub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additive="base">
                                        <p:cTn id="11" dur="1" fill="hold">
                                          <p:stCondLst>
                                            <p:cond delay="0"/>
                                          </p:stCondLst>
                                        </p:cTn>
                                        <p:tgtEl>
                                          <p:spTgt spid="2147330">
                                            <p:txEl>
                                              <p:pRg st="1" end="1"/>
                                            </p:txEl>
                                          </p:spTgt>
                                        </p:tgtEl>
                                        <p:attrNameLst>
                                          <p:attrName>style.visibility</p:attrName>
                                        </p:attrNameLst>
                                      </p:cBhvr>
                                      <p:to>
                                        <p:strVal val="visible"/>
                                      </p:to>
                                    </p:set>
                                    <p:animEffect transition="in" filter="wipe(left)">
                                      <p:cBhvr additive="base">
                                        <p:cTn id="12" dur="500"/>
                                        <p:tgtEl>
                                          <p:spTgt spid="2147330">
                                            <p:txEl>
                                              <p:pRg st="1" end="1"/>
                                            </p:txEl>
                                          </p:spTgt>
                                        </p:tgtEl>
                                      </p:cBhvr>
                                    </p:animEffect>
                                  </p:childTnLst>
                                  <p:subTnLst>
                                    <p:animClr>
                                      <p:cBhvr additive="base">
                                        <p:cTn dur="1" repeatDur="-9223372036854775808" fill="hold" display="0" afterEffect="1"/>
                                        <p:tgtEl>
                                          <p:spTgt spid="2147330">
                                            <p:txEl>
                                              <p:charRg st="96" end="171"/>
                                            </p:txEl>
                                          </p:spTgt>
                                        </p:tgtEl>
                                        <p:attrNameLst>
                                          <p:attrName>ppt_c</p:attrName>
                                        </p:attrNameLst>
                                      </p:cBhvr>
                                      <p:to>
                                        <a:schemeClr val="bg1"/>
                                      </p:to>
                                    </p:animClr>
                                  </p:sub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0" nodeType="clickEffect">
                                  <p:stCondLst>
                                    <p:cond delay="0"/>
                                  </p:stCondLst>
                                  <p:childTnLst>
                                    <p:set>
                                      <p:cBhvr additive="base">
                                        <p:cTn id="16" dur="1" fill="hold">
                                          <p:stCondLst>
                                            <p:cond delay="0"/>
                                          </p:stCondLst>
                                        </p:cTn>
                                        <p:tgtEl>
                                          <p:spTgt spid="2147330">
                                            <p:txEl>
                                              <p:pRg st="2" end="2"/>
                                            </p:txEl>
                                          </p:spTgt>
                                        </p:tgtEl>
                                        <p:attrNameLst>
                                          <p:attrName>style.visibility</p:attrName>
                                        </p:attrNameLst>
                                      </p:cBhvr>
                                      <p:to>
                                        <p:strVal val="visible"/>
                                      </p:to>
                                    </p:set>
                                    <p:animEffect transition="in" filter="wipe(left)">
                                      <p:cBhvr additive="base">
                                        <p:cTn id="17" dur="500"/>
                                        <p:tgtEl>
                                          <p:spTgt spid="214733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7330" grpId="0" uiExpand="1" build="p"/>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442" name=""/>
          <p:cNvSpPr/>
          <p:nvPr/>
        </p:nvSpPr>
        <p:spPr>
          <a:xfrm>
            <a:off x="0" y="1484312"/>
            <a:ext cx="9144000" cy="5373688"/>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109443" name=""/>
          <p:cNvSpPr/>
          <p:nvPr>
            <p:ph type="title"/>
          </p:nvPr>
        </p:nvSpPr>
        <p:spPr>
          <a:xfrm>
            <a:off x="1905000" y="260350"/>
            <a:ext cx="6781800" cy="11430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两个变量间的关系—矩阵散点图</a:t>
            </a:r>
            <a:br>
              <a:rPr sz="3600"/>
            </a:br>
            <a:r>
              <a:rPr sz="3200">
                <a:solidFill>
                  <a:srgbClr val="FE9B03"/>
                </a:solidFill>
              </a:rPr>
              <a:t>(Matrix Scatter)</a:t>
            </a:r>
            <a:endParaRPr sz="3200">
              <a:solidFill>
                <a:srgbClr val="FE9B03"/>
              </a:solidFill>
            </a:endParaRPr>
          </a:p>
        </p:txBody>
      </p:sp>
      <p:pic>
        <p:nvPicPr>
          <p:cNvPr id="2109451" name=""/>
          <p:cNvPicPr/>
          <p:nvPr/>
        </p:nvPicPr>
        <p:blipFill>
          <a:blip r:embed="rId3"/>
          <a:stretch>
            <a:fillRect/>
          </a:stretch>
        </p:blipFill>
        <p:spPr>
          <a:xfrm>
            <a:off x="1258888" y="1628775"/>
            <a:ext cx="6408738" cy="5127625"/>
          </a:xfrm>
          <a:prstGeom prst="rect">
            <a:avLst/>
          </a:prstGeom>
          <a:noFill/>
          <a:ln>
            <a:noFill/>
            <a:miter lim="800000"/>
          </a:ln>
          <a:effectLst/>
        </p:spPr>
      </p:pic>
      <p:sp>
        <p:nvSpPr>
          <p:cNvPr id="2109452" name="Date Placeholder 3"/>
          <p:cNvSpPr>
            <a:spLocks noGrp="1"/>
          </p:cNvSpPr>
          <p:nvPr>
            <p:ph type="dt" sz="half" idx="2"/>
          </p:nvPr>
        </p:nvSpPr>
        <p:spPr/>
        <p:txBody>
          <a:bodyPr/>
          <a:lstStyle/>
          <a:p>
            <a:pPr lvl="0" algn="r">
              <a:spcBef>
                <a:spcPct val="20000"/>
              </a:spcBef>
            </a:pPr>
            <a:r>
              <a:rPr sz="1600"/>
              <a:t>yyyy-M-</a:t>
            </a:r>
            <a:endParaRPr sz="1600"/>
          </a:p>
        </p:txBody>
      </p:sp>
      <p:sp>
        <p:nvSpPr>
          <p:cNvPr id="2109453" name="TextBox 2109452"/>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用图表展示数据2011年共74页，您现在浏览的是第33页!</a:t>
            </a:r>
          </a:p>
        </p:txBody>
      </p:sp>
    </p:spTree>
  </p:cSld>
  <p:clrMapOvr>
    <a:masterClrMapping/>
  </p:clrMapOvr>
  <p:transition>
    <p:wipe dir="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3785" name=""/>
          <p:cNvSpPr/>
          <p:nvPr>
            <p:ph type="title"/>
          </p:nvPr>
        </p:nvSpPr>
        <p:spPr>
          <a:xfrm>
            <a:off x="1905000" y="304800"/>
            <a:ext cx="6915150" cy="990600"/>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200"/>
              <a:t>多变量数据—雷达图</a:t>
            </a:r>
            <a:br>
              <a:rPr sz="3200"/>
            </a:br>
            <a:r>
              <a:rPr sz="3200">
                <a:solidFill>
                  <a:srgbClr val="FE9B03"/>
                </a:solidFill>
              </a:rPr>
              <a:t>(例题分析)</a:t>
            </a:r>
            <a:endParaRPr sz="3200">
              <a:solidFill>
                <a:srgbClr val="FE9B03"/>
              </a:solidFill>
            </a:endParaRPr>
          </a:p>
        </p:txBody>
      </p:sp>
      <p:sp>
        <p:nvSpPr>
          <p:cNvPr id="2123786" name=""/>
          <p:cNvSpPr/>
          <p:nvPr/>
        </p:nvSpPr>
        <p:spPr>
          <a:xfrm>
            <a:off x="373062" y="1700212"/>
            <a:ext cx="8375650" cy="4632325"/>
          </a:xfrm>
          <a:prstGeom prst="rect">
            <a:avLst/>
          </a:prstGeom>
          <a:noFill/>
          <a:ln w="12700">
            <a:solidFill>
              <a:srgbClr val="00F8E0"/>
            </a:solidFill>
            <a:miter lim="800000"/>
          </a:ln>
          <a:effectLst/>
        </p:spPr>
        <p:txBody>
          <a:bodyPr>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eaLnBrk="0" hangingPunct="0">
              <a:spcBef>
                <a:spcPct val="50000"/>
              </a:spcBef>
            </a:pPr>
            <a:r>
              <a:rPr kumimoji="1" sz="2200" b="1">
                <a:solidFill>
                  <a:srgbClr val="FFFFB1"/>
                </a:solidFill>
                <a:effectLst>
                  <a:outerShdw blurRad="38100" dist="38100" dir="2700000" algn="tl">
                    <a:schemeClr val="bg2"/>
                  </a:outerShdw>
                </a:effectLst>
              </a:rPr>
              <a:t>【例2-6】</a:t>
            </a:r>
            <a:r>
              <a:rPr kumimoji="1" sz="2200">
                <a:solidFill>
                  <a:schemeClr val="bg1"/>
                </a:solidFill>
                <a:effectLst>
                  <a:outerShdw blurRad="38100" dist="38100" dir="2700000" algn="tl">
                    <a:schemeClr val="bg2"/>
                  </a:outerShdw>
                </a:effectLst>
              </a:rPr>
              <a:t>2006年我国东部、中部、西部及东北地区城镇居民的生活消费支出数据如表2—8所示。绘制雷达图，比较不同地区的消费支出构成 </a:t>
            </a: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a:p>
            <a:pPr lvl="0" algn="just" eaLnBrk="0" hangingPunct="0">
              <a:spcBef>
                <a:spcPct val="50000"/>
              </a:spcBef>
            </a:pPr>
            <a:endParaRPr kumimoji="1" sz="2200">
              <a:solidFill>
                <a:schemeClr val="bg1"/>
              </a:solidFill>
              <a:effectLst>
                <a:outerShdw blurRad="38100" dist="38100" dir="2700000" algn="tl">
                  <a:schemeClr val="bg2"/>
                </a:outerShdw>
              </a:effectLst>
            </a:endParaRPr>
          </a:p>
        </p:txBody>
      </p:sp>
      <p:pic>
        <p:nvPicPr>
          <p:cNvPr id="2123805" name=""/>
          <p:cNvPicPr/>
          <p:nvPr/>
        </p:nvPicPr>
        <p:blipFill>
          <a:blip r:embed="rId3"/>
          <a:stretch>
            <a:fillRect/>
          </a:stretch>
        </p:blipFill>
        <p:spPr>
          <a:xfrm>
            <a:off x="539750" y="2781300"/>
            <a:ext cx="8064500" cy="3527425"/>
          </a:xfrm>
          <a:prstGeom prst="rect">
            <a:avLst/>
          </a:prstGeom>
          <a:noFill/>
          <a:ln>
            <a:noFill/>
            <a:miter lim="800000"/>
          </a:ln>
        </p:spPr>
      </p:pic>
      <p:sp>
        <p:nvSpPr>
          <p:cNvPr id="2123806" name="Date Placeholder 3"/>
          <p:cNvSpPr>
            <a:spLocks noGrp="1"/>
          </p:cNvSpPr>
          <p:nvPr>
            <p:ph type="dt" sz="half" idx="2"/>
          </p:nvPr>
        </p:nvSpPr>
        <p:spPr/>
        <p:txBody>
          <a:bodyPr/>
          <a:lstStyle/>
          <a:p>
            <a:pPr lvl="0" algn="r">
              <a:spcBef>
                <a:spcPct val="20000"/>
              </a:spcBef>
            </a:pPr>
            <a:r>
              <a:rPr sz="1600"/>
              <a:t>yyyy-M-</a:t>
            </a:r>
            <a:endParaRPr sz="1600"/>
          </a:p>
        </p:txBody>
      </p:sp>
      <p:sp>
        <p:nvSpPr>
          <p:cNvPr id="2123807" name="TextBox 2123806"/>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用图表展示数据2011年共74页，您现在浏览的是第34页!</a:t>
            </a:r>
          </a:p>
        </p:txBody>
      </p:sp>
    </p:spTree>
  </p:cSld>
  <p:clrMapOvr>
    <a:masterClrMapping/>
  </p:clrMapOvr>
  <p:transition>
    <p:wipe dir="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2146"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182147" name=""/>
          <p:cNvSpPr/>
          <p:nvPr>
            <p:ph type="title"/>
          </p:nvPr>
        </p:nvSpPr>
        <p:spPr>
          <a:xfrm>
            <a:off x="1979612" y="188912"/>
            <a:ext cx="6707188" cy="1076325"/>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多变量数据—雷达图</a:t>
            </a:r>
            <a:br>
              <a:rPr sz="3600">
                <a:solidFill>
                  <a:srgbClr val="FE9B03"/>
                </a:solidFill>
              </a:rPr>
            </a:br>
            <a:r>
              <a:rPr sz="3600">
                <a:solidFill>
                  <a:srgbClr val="FE9B03"/>
                </a:solidFill>
              </a:rPr>
              <a:t> </a:t>
            </a:r>
            <a:r>
              <a:rPr sz="3200">
                <a:solidFill>
                  <a:srgbClr val="FE9B03"/>
                </a:solidFill>
              </a:rPr>
              <a:t>(例题分析—标准化变换)</a:t>
            </a:r>
            <a:endParaRPr sz="3200">
              <a:solidFill>
                <a:srgbClr val="FE9B03"/>
              </a:solidFill>
            </a:endParaRPr>
          </a:p>
        </p:txBody>
      </p:sp>
      <p:sp>
        <p:nvSpPr>
          <p:cNvPr id="2182148" name=""/>
          <p:cNvSpPr/>
          <p:nvPr/>
        </p:nvSpPr>
        <p:spPr>
          <a:xfrm>
            <a:off x="179388" y="1628775"/>
            <a:ext cx="2087562" cy="4968875"/>
          </a:xfrm>
          <a:prstGeom prst="rect">
            <a:avLst/>
          </a:prstGeom>
          <a:noFill/>
          <a:ln w="12700">
            <a:no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marL="609600" lvl="0" indent="-609600" algn="just">
              <a:buFontTx/>
              <a:buAutoNum type="arabicPeriod"/>
            </a:pPr>
            <a:r>
              <a:rPr sz="1800"/>
              <a:t>更适宜分析多个样本在多个变量上的差异</a:t>
            </a:r>
            <a:endParaRPr sz="1800"/>
          </a:p>
          <a:p>
            <a:pPr marL="609600" lvl="0" indent="-609600" algn="just">
              <a:buFontTx/>
              <a:buAutoNum type="arabicPeriod"/>
            </a:pPr>
            <a:r>
              <a:rPr sz="1800"/>
              <a:t>东部地区城镇居民的各项支出额普遍高于其他三个地区，而中部、西部和东北地区的各项支出则相差不大</a:t>
            </a:r>
            <a:endParaRPr sz="1800"/>
          </a:p>
          <a:p>
            <a:pPr marL="609600" lvl="0" indent="-609600" algn="just">
              <a:buFontTx/>
              <a:buAutoNum type="arabicPeriod"/>
            </a:pPr>
            <a:r>
              <a:rPr sz="1800"/>
              <a:t>四个地区各项支出额的结构具有很大的相似性</a:t>
            </a:r>
            <a:endParaRPr sz="1800"/>
          </a:p>
        </p:txBody>
      </p:sp>
      <p:pic>
        <p:nvPicPr>
          <p:cNvPr id="2182149" name=""/>
          <p:cNvPicPr/>
          <p:nvPr/>
        </p:nvPicPr>
        <p:blipFill>
          <a:blip r:embed="rId2"/>
          <a:stretch>
            <a:fillRect/>
          </a:stretch>
        </p:blipFill>
        <p:spPr>
          <a:xfrm>
            <a:off x="2339975" y="1773238"/>
            <a:ext cx="6553200" cy="4895850"/>
          </a:xfrm>
          <a:prstGeom prst="rect">
            <a:avLst/>
          </a:prstGeom>
          <a:noFill/>
          <a:ln>
            <a:miter lim="800000"/>
          </a:ln>
        </p:spPr>
      </p:pic>
      <p:sp>
        <p:nvSpPr>
          <p:cNvPr id="2182150" name="Date Placeholder 3"/>
          <p:cNvSpPr>
            <a:spLocks noGrp="1"/>
          </p:cNvSpPr>
          <p:nvPr>
            <p:ph type="dt" sz="half" idx="2"/>
          </p:nvPr>
        </p:nvSpPr>
        <p:spPr/>
        <p:txBody>
          <a:bodyPr/>
          <a:lstStyle/>
          <a:p>
            <a:pPr lvl="0" algn="r">
              <a:spcBef>
                <a:spcPct val="20000"/>
              </a:spcBef>
            </a:pPr>
            <a:r>
              <a:rPr sz="1600"/>
              <a:t>yyyy-M-</a:t>
            </a:r>
            <a:endParaRPr sz="1600"/>
          </a:p>
        </p:txBody>
      </p:sp>
      <p:sp>
        <p:nvSpPr>
          <p:cNvPr id="2182151" name="TextBox 2182150"/>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用图表展示数据2011年共74页，您现在浏览的是第35页!</a:t>
            </a:r>
          </a:p>
        </p:txBody>
      </p:sp>
    </p:spTree>
  </p:cSld>
  <p:clrMapOvr>
    <a:masterClrMapping/>
  </p:clrMapOvr>
  <p:transition>
    <p:wipe dir="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3954" name=""/>
          <p:cNvSpPr/>
          <p:nvPr/>
        </p:nvSpPr>
        <p:spPr>
          <a:xfrm>
            <a:off x="0" y="1557338"/>
            <a:ext cx="9144000" cy="5300662"/>
          </a:xfrm>
          <a:prstGeom prst="rect">
            <a:avLst/>
          </a:prstGeom>
          <a:solidFill>
            <a:schemeClr val="tx1"/>
          </a:solidFill>
          <a:ln w="12700">
            <a:noFill/>
            <a:miter lim="800000"/>
          </a:ln>
          <a:effectLst/>
        </p:spPr>
        <p:txBody>
          <a:bodyPr lIns="90488" tIns="44450" rIns="90488" bIns="44450" anchor="ctr" anchorCtr="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endParaRPr kumimoji="1" sz="6000"/>
          </a:p>
        </p:txBody>
      </p:sp>
      <p:sp>
        <p:nvSpPr>
          <p:cNvPr id="2173955" name=""/>
          <p:cNvSpPr/>
          <p:nvPr>
            <p:ph type="title"/>
          </p:nvPr>
        </p:nvSpPr>
        <p:spPr>
          <a:xfrm>
            <a:off x="1979612" y="188912"/>
            <a:ext cx="6707188" cy="1076325"/>
          </a:xfrm>
          <a:prstGeom prst="rect">
            <a:avLst/>
          </a:prstGeom>
          <a:noFill/>
          <a:ln w="12700">
            <a:noFill/>
            <a:miter lim="800000"/>
          </a:ln>
          <a:effectLst/>
        </p:spPr>
        <p:txBody>
          <a:bodyPr rot="0" vert="horz" wrap="square" lIns="90488" tIns="44450" rIns="90488" bIns="44450"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stStyle>
          <a:p>
            <a:pPr lvl="0"/>
            <a:r>
              <a:rPr sz="3600"/>
              <a:t>多变量数据—轮廓线图</a:t>
            </a:r>
            <a:br>
              <a:rPr sz="3600">
                <a:solidFill>
                  <a:srgbClr val="FE9B03"/>
                </a:solidFill>
              </a:rPr>
            </a:br>
            <a:r>
              <a:rPr sz="3600">
                <a:solidFill>
                  <a:srgbClr val="FE9B03"/>
                </a:solidFill>
              </a:rPr>
              <a:t> </a:t>
            </a:r>
            <a:r>
              <a:rPr sz="3200">
                <a:solidFill>
                  <a:srgbClr val="FE9B03"/>
                </a:solidFill>
              </a:rPr>
              <a:t>(例题分析—比较样本：地区)</a:t>
            </a:r>
            <a:endParaRPr sz="3200">
              <a:solidFill>
                <a:srgbClr val="FE9B03"/>
              </a:solidFill>
            </a:endParaRPr>
          </a:p>
        </p:txBody>
      </p:sp>
      <p:sp>
        <p:nvSpPr>
          <p:cNvPr id="2173957" name=""/>
          <p:cNvSpPr/>
          <p:nvPr/>
        </p:nvSpPr>
        <p:spPr>
          <a:xfrm>
            <a:off x="323850" y="1700212"/>
            <a:ext cx="2087562" cy="4968875"/>
          </a:xfrm>
          <a:prstGeom prst="rect">
            <a:avLst/>
          </a:prstGeom>
          <a:noFill/>
          <a:ln w="12700">
            <a:no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342900" indent="-342900" algn="l" defTabSz="914400" rtl="0" eaLnBrk="1" fontAlgn="base" hangingPunct="1">
              <a:lnSpc>
                <a:spcPct val="100000"/>
              </a:lnSpc>
              <a:spcBef>
                <a:spcPct val="20000"/>
              </a:spcBef>
              <a:spcAft>
                <a:spcPct val="0"/>
              </a:spcAft>
              <a:buClrTx/>
              <a:buSzTx/>
              <a:buFontTx/>
              <a:buNone/>
              <a:defRPr kumimoji="0" lang="zh-CN" altLang="en-US" sz="3200" b="0" i="0" u="none" baseline="0">
                <a:solidFill>
                  <a:schemeClr val="bg1"/>
                </a:solidFill>
                <a:effectLst>
                  <a:outerShdw blurRad="38100" dist="38100" dir="2700000" algn="tl">
                    <a:schemeClr val="bg2"/>
                  </a:outerShdw>
                </a:effectLst>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rgbClr val="FE9B03"/>
              </a:buClr>
              <a:buSzTx/>
              <a:buFont typeface="Wingdings" pitchFamily="2" charset="2"/>
              <a:buChar char="n"/>
              <a:defRPr kumimoji="0" lang="zh-CN" altLang="en-US" sz="2800" b="0" i="0" u="none" baseline="0">
                <a:solidFill>
                  <a:schemeClr val="bg1"/>
                </a:solidFill>
                <a:effectLst>
                  <a:outerShdw blurRad="38100" dist="38100" dir="2700000" algn="tl">
                    <a:schemeClr val="bg2"/>
                  </a:outerShdw>
                </a:effectLst>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bg1"/>
                </a:solidFill>
                <a:effectLst>
                  <a:outerShdw blurRad="38100" dist="38100" dir="2700000" algn="tl">
                    <a:schemeClr val="bg2"/>
                  </a:outerShdw>
                </a:effectLst>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bg1"/>
                </a:solidFill>
                <a:effectLst>
                  <a:outerShdw blurRad="38100" dist="38100" dir="2700000" algn="tl">
                    <a:schemeClr val="bg2"/>
                  </a:outerShdw>
                </a:effectLst>
                <a:latin typeface="Arial"/>
                <a:ea typeface="宋体" pitchFamily="2" charset="-122"/>
              </a:defRPr>
            </a:lvl5pPr>
          </a:lstStyle>
          <a:p>
            <a:pPr marL="609600" lvl="0" indent="-609600" algn="just">
              <a:buFontTx/>
              <a:buAutoNum type="arabicPeriod"/>
            </a:pPr>
            <a:r>
              <a:rPr sz="1600"/>
              <a:t>四个地区城镇居民消费支出中，食品支出额都是最多的，杂项商品与服务支出额则是最少的</a:t>
            </a:r>
            <a:endParaRPr sz="1600"/>
          </a:p>
          <a:p>
            <a:pPr marL="609600" lvl="0" indent="-609600" algn="just">
              <a:buFontTx/>
              <a:buAutoNum type="arabicPeriod"/>
            </a:pPr>
            <a:r>
              <a:rPr sz="1600"/>
              <a:t>东部地区城镇居民的各项支出额普遍高于其他三个地区，而中部、西部和东北地区的各项支出则相差不大</a:t>
            </a:r>
            <a:endParaRPr sz="1600"/>
          </a:p>
          <a:p>
            <a:pPr marL="609600" lvl="0" indent="-609600" algn="just">
              <a:buFontTx/>
              <a:buAutoNum type="arabicPeriod"/>
            </a:pPr>
            <a:r>
              <a:rPr sz="1600"/>
              <a:t>四个地区各项支出额的结构具有很大的相似性</a:t>
            </a:r>
            <a:endParaRPr sz="1600"/>
          </a:p>
        </p:txBody>
      </p:sp>
      <p:pic>
        <p:nvPicPr>
          <p:cNvPr id="2173959" name=""/>
          <p:cNvPicPr/>
          <p:nvPr/>
        </p:nvPicPr>
        <p:blipFill>
          <a:blip r:embed="rId2"/>
          <a:stretch>
            <a:fillRect/>
          </a:stretch>
        </p:blipFill>
        <p:spPr>
          <a:xfrm>
            <a:off x="2555875" y="1773238"/>
            <a:ext cx="6408738" cy="4876800"/>
          </a:xfrm>
          <a:prstGeom prst="rect">
            <a:avLst/>
          </a:prstGeom>
          <a:noFill/>
          <a:ln>
            <a:miter lim="800000"/>
          </a:ln>
        </p:spPr>
      </p:pic>
      <p:sp>
        <p:nvSpPr>
          <p:cNvPr id="2173960" name="Date Placeholder 3"/>
          <p:cNvSpPr>
            <a:spLocks noGrp="1"/>
          </p:cNvSpPr>
          <p:nvPr>
            <p:ph type="dt" sz="half" idx="2"/>
          </p:nvPr>
        </p:nvSpPr>
        <p:spPr/>
        <p:txBody>
          <a:bodyPr/>
          <a:lstStyle/>
          <a:p>
            <a:pPr lvl="0" algn="r">
              <a:spcBef>
                <a:spcPct val="20000"/>
              </a:spcBef>
            </a:pPr>
            <a:r>
              <a:rPr sz="1600"/>
              <a:t>yyyy-M-</a:t>
            </a:r>
            <a:endParaRPr sz="1600"/>
          </a:p>
        </p:txBody>
      </p:sp>
      <p:sp>
        <p:nvSpPr>
          <p:cNvPr id="2173961" name="TextBox 2173960"/>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用图表展示数据2011年共74页，您现在浏览的是第36页!</a:t>
            </a:r>
          </a:p>
        </p:txBody>
      </p:sp>
    </p:spTree>
  </p:cSld>
  <p:clrMapOvr>
    <a:masterClrMapping/>
  </p:clrMapOvr>
  <p:transition>
    <p:wipe dir="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DC0081"/>
        </a:solidFill>
      </p:bgPr>
    </p:bg>
    <p:spTree>
      <p:nvGrpSpPr>
        <p:cNvPr id="1" name=""/>
        <p:cNvGrpSpPr/>
        <p:nvPr/>
      </p:nvGrpSpPr>
      <p:grpSpPr>
        <a:xfrm>
          <a:off x="0" y="0"/>
          <a:ext cx="0" cy="0"/>
        </a:xfrm>
      </p:grpSpPr>
      <p:sp>
        <p:nvSpPr>
          <p:cNvPr id="2157570" name=""/>
          <p:cNvSpPr/>
          <p:nvPr/>
        </p:nvSpPr>
        <p:spPr>
          <a:xfrm>
            <a:off x="2268538" y="2349500"/>
            <a:ext cx="5543550" cy="3671888"/>
          </a:xfrm>
          <a:prstGeom prst="rect">
            <a:avLst/>
          </a:prstGeom>
          <a:noFill/>
          <a:ln w="12700">
            <a:noFill/>
            <a:miter lim="800000"/>
          </a:ln>
          <a:effectLst/>
        </p:spPr>
        <p:txBody>
          <a:bodyPr lIns="90488" tIns="44450" rIns="90488" bIns="44450">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812800" lvl="0" indent="-812800">
              <a:spcBef>
                <a:spcPct val="20000"/>
              </a:spcBef>
            </a:pPr>
            <a:r>
              <a:rPr kumimoji="1" sz="3600" b="1">
                <a:solidFill>
                  <a:schemeClr val="bg1"/>
                </a:solidFill>
                <a:effectLst>
                  <a:outerShdw blurRad="38100" dist="38100" dir="2700000" algn="tl">
                    <a:schemeClr val="bg2"/>
                  </a:outerShdw>
                </a:effectLst>
              </a:rPr>
              <a:t>2.3   合理使用图表</a:t>
            </a:r>
            <a:endParaRPr kumimoji="1" sz="3600" b="1">
              <a:solidFill>
                <a:schemeClr val="bg1"/>
              </a:solidFill>
              <a:effectLst>
                <a:outerShdw blurRad="38100" dist="38100" dir="2700000" algn="tl">
                  <a:schemeClr val="bg2"/>
                </a:outerShdw>
              </a:effectLst>
            </a:endParaRPr>
          </a:p>
          <a:p>
            <a:pPr marL="812800" lvl="0" indent="-812800">
              <a:spcBef>
                <a:spcPct val="20000"/>
              </a:spcBef>
            </a:pPr>
            <a:endParaRPr kumimoji="1" sz="2000" b="1">
              <a:solidFill>
                <a:schemeClr val="bg1"/>
              </a:solidFill>
              <a:effectLst>
                <a:outerShdw blurRad="38100" dist="38100" dir="2700000" algn="tl">
                  <a:schemeClr val="bg2"/>
                </a:outerShdw>
              </a:effectLst>
            </a:endParaRPr>
          </a:p>
        </p:txBody>
      </p:sp>
      <p:sp>
        <p:nvSpPr>
          <p:cNvPr id="2157571" name=""/>
          <p:cNvSpPr/>
          <p:nvPr/>
        </p:nvSpPr>
        <p:spPr>
          <a:xfrm>
            <a:off x="611188" y="836612"/>
            <a:ext cx="7921625" cy="990600"/>
          </a:xfrm>
          <a:prstGeom prst="rect">
            <a:avLst/>
          </a:prstGeom>
          <a:noFill/>
          <a:ln w="12700">
            <a:noFill/>
            <a:miter lim="800000"/>
          </a:ln>
          <a:effectLst/>
        </p:spPr>
        <p:txBody>
          <a:bodyPr lIns="90488" tIns="44450" rIns="90488" bIns="44450" anchor="ctr" anchorCtr="1">
            <a:no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ctr" defTabSz="914400" rtl="0" eaLnBrk="1" fontAlgn="base" hangingPunct="1">
              <a:lnSpc>
                <a:spcPct val="100000"/>
              </a:lnSpc>
              <a:spcBef>
                <a:spcPct val="0"/>
              </a:spcBef>
              <a:spcAft>
                <a:spcPct val="0"/>
              </a:spcAft>
              <a:buClrTx/>
              <a:buSzTx/>
              <a:buFontTx/>
              <a:buNone/>
              <a:defRPr kumimoji="0" lang="zh-CN" altLang="en-US" sz="4000" b="1" i="0" u="none" baseline="0">
                <a:solidFill>
                  <a:schemeClr val="bg1"/>
                </a:solidFill>
                <a:effectLst>
                  <a:outerShdw blurRad="38100" dist="38100" dir="2700000" algn="tl">
                    <a:schemeClr val="bg2"/>
                  </a:outerShdw>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r>
              <a:rPr>
                <a:solidFill>
                  <a:srgbClr val="00FFFF"/>
                </a:solidFill>
              </a:rPr>
              <a:t>第 2 章   用图表展示数据</a:t>
            </a:r>
            <a:endParaRPr>
              <a:solidFill>
                <a:srgbClr val="00FFFF"/>
              </a:solidFill>
            </a:endParaRPr>
          </a:p>
        </p:txBody>
      </p:sp>
      <p:cxnSp>
        <p:nvCxnSpPr>
          <p:cNvPr id="2157572" name=""/>
          <p:cNvCxnSpPr/>
          <p:nvPr/>
        </p:nvCxnSpPr>
        <p:spPr>
          <a:xfrm>
            <a:off x="1836738" y="1700212"/>
            <a:ext cx="5472112" cy="0"/>
          </a:xfrm>
          <a:prstGeom prst="line">
            <a:avLst/>
          </a:prstGeom>
          <a:noFill/>
          <a:ln w="44450">
            <a:solidFill>
              <a:srgbClr val="00FFFF"/>
            </a:solidFill>
            <a:miter lim="800000"/>
          </a:ln>
          <a:effectLst>
            <a:outerShdw dist="35921" dir="2700000" algn="ctr">
              <a:schemeClr val="tx1"/>
            </a:outerShdw>
          </a:effectLst>
        </p:spPr>
      </p:cxnSp>
      <p:sp>
        <p:nvSpPr>
          <p:cNvPr id="2157573" name="Date Placeholder 3"/>
          <p:cNvSpPr>
            <a:spLocks noGrp="1"/>
          </p:cNvSpPr>
          <p:nvPr>
            <p:ph type="dt" sz="half" idx="2"/>
          </p:nvPr>
        </p:nvSpPr>
        <p:spPr/>
        <p:txBody>
          <a:bodyPr/>
          <a:lstStyle/>
          <a:p>
            <a:pPr lvl="0" algn="r">
              <a:spcBef>
                <a:spcPct val="20000"/>
              </a:spcBef>
            </a:pPr>
            <a:r>
              <a:rPr sz="1600"/>
              <a:t>yyyy-M-</a:t>
            </a:r>
            <a:endParaRPr sz="1600"/>
          </a:p>
        </p:txBody>
      </p:sp>
      <p:sp>
        <p:nvSpPr>
          <p:cNvPr id="2157574" name="TextBox 2157573"/>
          <p:cNvSpPr txBox="1"/>
          <p:nvPr/>
        </p:nvSpPr>
        <p:spPr>
          <a:xfrm flipH="1">
            <a:off x="0" y="0"/>
            <a:ext cx="0" cy="0"/>
          </a:xfrm>
          <a:prstGeom prst="rect">
            <a:avLst/>
          </a:prstGeom>
          <a:noFill/>
        </p:spPr>
        <p:txBody>
          <a:bodyPr wrap="none">
            <a:spAutoFit/>
          </a:bodyPr>
          <a:lstStyle>
            <a:defPPr algn="r" rtl="0" eaLnBrk="1" hangingPunct="1">
              <a:spcBef>
                <a:spcPct val="20000"/>
              </a:spcBef>
              <a:defRPr kumimoji="0" lang="zh-CN" altLang="en-US">
                <a:solidFill>
                  <a:schemeClr val="bg1"/>
                </a:solidFill>
                <a:effectLst>
                  <a:outerShdw blurRad="38100" dist="38100" dir="2700000" algn="tl">
                    <a:schemeClr val="bg2"/>
                  </a:outerShdw>
                </a:effectLst>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用图表展示数据2011年共74页，您现在浏览的是第37页!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https://d.book118.com/215123041303011044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256</Paragraphs>
  <Slides>38</Slides>
  <Notes>31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38</vt:i4>
      </vt:variant>
    </vt:vector>
  </HeadingPairs>
  <TitlesOfParts>
    <vt:vector baseType="lpstr" size="52">
      <vt:lpstr>Arial</vt:lpstr>
      <vt:lpstr>Calibri</vt:lpstr>
      <vt:lpstr>宋体</vt:lpstr>
      <vt:lpstr>Wingdings</vt:lpstr>
      <vt:lpstr>黑体</vt:lpstr>
      <vt:lpstr>隶书</vt:lpstr>
      <vt:lpstr>Symbol</vt:lpstr>
      <vt:lpstr>华文新魏</vt:lpstr>
      <vt:lpstr>Arial Black</vt:lpstr>
      <vt:lpstr>华文行楷</vt:lpstr>
      <vt:lpstr>Times New Roman</vt:lpstr>
      <vt:lpstr>Wingdings 3</vt:lpstr>
      <vt:lpstr>Wingdings 2</vt:lpstr>
      <vt:lpstr>Office Theme</vt:lpstr>
      <vt:lpstr>PowerPoint Presentation</vt:lpstr>
      <vt:lpstr>PowerPoint Presentation</vt:lpstr>
      <vt:lpstr>第 2 章   用图表展示数据</vt:lpstr>
      <vt:lpstr>用哪些图形展示奖牌？</vt:lpstr>
      <vt:lpstr>PowerPoint Presentation</vt:lpstr>
      <vt:lpstr>生成频数分布表(定性数据)</vt:lpstr>
      <vt:lpstr>生成频数分布表(定性数据)</vt:lpstr>
      <vt:lpstr>生成频数分布表(列联表—Excel)</vt:lpstr>
      <vt:lpstr>生成频数分布表(定性数据—SPSS)</vt:lpstr>
      <vt:lpstr>列联表的描述性分析(例题分析—SPSS)</vt:lpstr>
      <vt:lpstr>2.1.2   定性数据的图示</vt:lpstr>
      <vt:lpstr>复式条形图(bar Chart)</vt:lpstr>
      <vt:lpstr>用SPSS绘制饼图 (Pie)</vt:lpstr>
      <vt:lpstr>复式饼图 (pie Chart)</vt:lpstr>
      <vt:lpstr>环形图(doughnut chart)</vt:lpstr>
      <vt:lpstr>PowerPoint Presentation</vt:lpstr>
      <vt:lpstr>生成频数分布表(例题分析)</vt:lpstr>
      <vt:lpstr>分组中的几个概念</vt:lpstr>
      <vt:lpstr>使用Excel频数函数 (FREQUENCY)</vt:lpstr>
      <vt:lpstr>分组数据看分布—直方图(histogram)</vt:lpstr>
      <vt:lpstr>分组数据看分布—直方图(SPSS绘制的直方图)</vt:lpstr>
      <vt:lpstr>未分组数据看分布—茎叶图(stem-and-leaf plot)</vt:lpstr>
      <vt:lpstr>未分组数据看分布—茎叶图(例题分析)</vt:lpstr>
      <vt:lpstr>未分组数据看分布—箱线图(box plot)</vt:lpstr>
      <vt:lpstr>未分组数据看分布—箱线图(例题分析)</vt:lpstr>
      <vt:lpstr>未分组数据看分布—多批数据箱线图 (例题分析)</vt:lpstr>
      <vt:lpstr>未分组数据—多批数据箱线图(例题分析—Median/Quart./Range)</vt:lpstr>
      <vt:lpstr>未分组数据—垂线图(drop-line)</vt:lpstr>
      <vt:lpstr>未分组数据—误差图(error bar )</vt:lpstr>
      <vt:lpstr>两个变量间的关系—二维散点图(2D Scatter plots)</vt:lpstr>
      <vt:lpstr>用SPSS绘制重叠散点图 (Overlay Scatter)</vt:lpstr>
      <vt:lpstr>两个变量间的关系—重叠散点图(用SPSS绘制重叠散点图)</vt:lpstr>
      <vt:lpstr>两个变量间的关系—矩阵散点图(Matrix Scatter)</vt:lpstr>
      <vt:lpstr>多变量数据—雷达图(例题分析)</vt:lpstr>
      <vt:lpstr>多变量数据—雷达图 (例题分析—标准化变换)</vt:lpstr>
      <vt:lpstr>多变量数据—轮廓线图 (例题分析—比较样本：地区)</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2024-09-07T08:13:41.430</cp:lastPrinted>
  <dcterms:created xsi:type="dcterms:W3CDTF">2024-09-07T00:13:41Z</dcterms:created>
  <dcterms:modified xsi:type="dcterms:W3CDTF">2024-09-07T00:13:43Z</dcterms:modified>
</cp:coreProperties>
</file>