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UVICSD+MS-UIGothic"/>
      <p:regular r:id="rId18"/>
    </p:embeddedFont>
    <p:embeddedFont>
      <p:font typeface="QKIPUN+GTUBQU+ArialMT"/>
      <p:regular r:id="rId19"/>
    </p:embeddedFont>
    <p:embeddedFont>
      <p:font typeface="DIAQLA+PCOWDN+MicrosoftYaHei-Bold"/>
      <p:regular r:id="rId20"/>
    </p:embeddedFont>
    <p:embeddedFont>
      <p:font typeface="GOUILQ+WCJRFS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21455-4F09-4669-9C87-20DF83591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65DA4-3403-48AD-98CA-DC660DBD7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FB853-4307-45AE-908C-0C71D030B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ACCDE-6597-4818-BEC6-5A1039EFA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D5B2AD-8D6F-4CF7-AB67-7E68A7A41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966340-6530-4C7B-9761-1E9B7261A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A6EF81-FF24-4F50-AF61-BDF88535F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F612A9-7AB7-45C5-A1B8-ABFF6AE10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023344-9A62-47B0-88FC-84DA1FA5E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C34A9-9F74-4C55-A5F2-08967A700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7D08F-84DF-4BEB-96C7-9D6611F6E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13300410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52750" y="2009025"/>
            <a:ext cx="722947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9B67E"/>
                </a:solidFill>
                <a:latin typeface="UVICSD+MS-UIGothic"/>
                <a:cs typeface="UVICSD+MS-UIGothic"/>
              </a:rPr>
              <a:t>骨科常用特殊</a:t>
            </a: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试验讲义</a:t>
            </a:r>
          </a:p>
          <a:p>
            <a:pPr marL="251460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C9B67E"/>
                </a:solidFill>
                <a:latin typeface="UVICSD+MS-UIGothic"/>
                <a:cs typeface="UVICSD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87440" y="1914080"/>
            <a:ext cx="3738822" cy="19041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QKIPUN+GTUBQU+ArialMT"/>
                <a:cs typeface="QKIPUN+GTUBQU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UVICSD+MS-UIGothic"/>
                <a:cs typeface="UVICSD+MS-UIGothic"/>
              </a:rPr>
              <a:t>骨科常用特殊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试验</a:t>
            </a:r>
            <a:r>
              <a:rPr sz="2400">
                <a:solidFill>
                  <a:srgbClr val="C9B67E"/>
                </a:solidFill>
                <a:latin typeface="UVICSD+MS-UIGothic"/>
                <a:cs typeface="UVICSD+MS-UIGothic"/>
              </a:rPr>
              <a:t>概述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QKIPUN+GTUBQU+ArialMT"/>
                <a:cs typeface="QKIPUN+GTUBQU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UVICSD+MS-UIGothic"/>
                <a:cs typeface="UVICSD+MS-UIGothic"/>
              </a:rPr>
              <a:t>神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经</a:t>
            </a:r>
            <a:r>
              <a:rPr sz="2400">
                <a:solidFill>
                  <a:srgbClr val="C9B67E"/>
                </a:solidFill>
                <a:latin typeface="UVICSD+MS-UIGothic"/>
                <a:cs typeface="UVICSD+MS-UIGothic"/>
              </a:rPr>
              <a:t>根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牵</a:t>
            </a:r>
            <a:r>
              <a:rPr sz="2400">
                <a:solidFill>
                  <a:srgbClr val="C9B67E"/>
                </a:solidFill>
                <a:latin typeface="UVICSD+MS-UIGothic"/>
                <a:cs typeface="UVICSD+MS-UIGothic"/>
              </a:rPr>
              <a:t>拉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试验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QKIPUN+GTUBQU+ArialMT"/>
                <a:cs typeface="QKIPUN+GTUBQU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UVICSD+MS-UIGothic"/>
                <a:cs typeface="UVICSD+MS-UIGothic"/>
              </a:rPr>
              <a:t>霍夫曼征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87440" y="3593020"/>
            <a:ext cx="2490782" cy="134434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QKIPUN+GTUBQU+ArialMT"/>
                <a:cs typeface="QKIPUN+GTUBQU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UVICSD+MS-UIGothic"/>
                <a:cs typeface="UVICSD+MS-UIGothic"/>
              </a:rPr>
              <a:t>直腿抬高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试验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QKIPUN+GTUBQU+ArialMT"/>
                <a:cs typeface="QKIPUN+GTUBQU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UVICSD+MS-UIGothic"/>
                <a:cs typeface="UVICSD+MS-UIGothic"/>
              </a:rPr>
              <a:t>膝腱反射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DIAQLA+PCOWDN+MicrosoftYaHei-Bold"/>
                <a:cs typeface="DIAQLA+PCOWDN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DIAQLA+PCOWDN+MicrosoftYaHei-Bold"/>
                <a:cs typeface="DIAQLA+PCOWDN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238500" y="3877921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UVICSD+MS-UIGothic"/>
                <a:cs typeface="UVICSD+MS-UIGothic"/>
              </a:rPr>
              <a:t>骨科常用特殊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试验</a:t>
            </a:r>
            <a:r>
              <a:rPr sz="4500">
                <a:solidFill>
                  <a:srgbClr val="C9B67E"/>
                </a:solidFill>
                <a:latin typeface="UVICSD+MS-UIGothic"/>
                <a:cs typeface="UVICSD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UVICSD+MS-UIGothic"/>
                <a:cs typeface="UVICSD+MS-UIGothic"/>
              </a:rPr>
              <a:t>定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C9B67E"/>
                </a:solidFill>
                <a:latin typeface="UVICSD+MS-UIGothic"/>
                <a:cs typeface="UVICSD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UVICSD+MS-UIGothic"/>
                <a:cs typeface="UVICSD+MS-UIGothic"/>
              </a:rPr>
              <a:t>定</a:t>
            </a:r>
            <a:r>
              <a:rPr sz="1550">
                <a:solidFill>
                  <a:srgbClr val="C9B67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骨科常用特殊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试验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是指在骨科疾病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诊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断和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估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程中，医生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了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取更多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关于患者病情的信息，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行的一系列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具有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性的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测试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UVICSD+MS-UIGothic"/>
                <a:cs typeface="UVICSD+MS-UIGothic"/>
              </a:rPr>
              <a:t>目的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VICSD+MS-UIGothic"/>
                <a:cs typeface="UVICSD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过这</a:t>
            </a:r>
            <a:r>
              <a:rPr sz="1350">
                <a:solidFill>
                  <a:srgbClr val="FFFFFF"/>
                </a:solidFill>
                <a:latin typeface="UVICSD+MS-UIGothic"/>
                <a:cs typeface="UVICSD+MS-UIGothic"/>
              </a:rPr>
              <a:t>些特殊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试验</a:t>
            </a:r>
            <a:r>
              <a:rPr sz="1350">
                <a:solidFill>
                  <a:srgbClr val="FFFFFF"/>
                </a:solidFill>
                <a:latin typeface="UVICSD+MS-UIGothic"/>
                <a:cs typeface="UVICSD+MS-UIGothic"/>
              </a:rPr>
              <a:t>，医生可以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UVICSD+MS-UIGothic"/>
                <a:cs typeface="UVICSD+MS-UIGothic"/>
              </a:rPr>
              <a:t>患者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VICSD+MS-UIGothic"/>
                <a:cs typeface="UVICSD+MS-UIGothic"/>
              </a:rPr>
              <a:t>的骨骼、肌肉、神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UVICSD+MS-UIGothic"/>
                <a:cs typeface="UVICSD+MS-UIGothic"/>
              </a:rPr>
              <a:t>等方面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UVICSD+MS-UIGothic"/>
                <a:cs typeface="UVICSD+MS-UIGothic"/>
              </a:rPr>
              <a:t>行全面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VICSD+MS-UIGothic"/>
                <a:cs typeface="UVICSD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UVICSD+MS-UIGothic"/>
                <a:cs typeface="UVICSD+MS-UIGothic"/>
              </a:rPr>
              <a:t>，以明确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FFFFFF"/>
                </a:solidFill>
                <a:latin typeface="UVICSD+MS-UIGothic"/>
                <a:cs typeface="UVICSD+MS-UIGothic"/>
              </a:rPr>
              <a:t>断、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UVICSD+MS-UIGothic"/>
                <a:cs typeface="UVICSD+MS-UIGothic"/>
              </a:rPr>
              <a:t>估病情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UVICSD+MS-UIGothic"/>
                <a:cs typeface="UVICSD+MS-UIGothic"/>
              </a:rPr>
              <a:t>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VICSD+MS-UIGothic"/>
                <a:cs typeface="UVICSD+MS-UIGothic"/>
              </a:rPr>
              <a:t>程度、制定治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UVICSD+MS-UIGothic"/>
                <a:cs typeface="UVICSD+MS-UIGothic"/>
              </a:rPr>
              <a:t>方案等。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试验</a:t>
            </a:r>
            <a:r>
              <a:rPr sz="3000">
                <a:solidFill>
                  <a:srgbClr val="C9B67E"/>
                </a:solidFill>
                <a:latin typeface="UVICSD+MS-UIGothic"/>
                <a:cs typeface="UVICSD+MS-UIGothic"/>
              </a:rPr>
              <a:t>分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43694" y="20040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UVICSD+MS-UIGothic"/>
                <a:cs typeface="UVICSD+MS-UIGothic"/>
              </a:rPr>
              <a:t>按</a:t>
            </a:r>
            <a:r>
              <a:rPr sz="1550" spc="25">
                <a:solidFill>
                  <a:srgbClr val="C9B67E"/>
                </a:solidFill>
                <a:latin typeface="SimSun"/>
                <a:cs typeface="SimSun"/>
              </a:rPr>
              <a:t>检查</a:t>
            </a:r>
            <a:r>
              <a:rPr sz="1550" spc="25">
                <a:solidFill>
                  <a:srgbClr val="C9B67E"/>
                </a:solidFill>
                <a:latin typeface="UVICSD+MS-UIGothic"/>
                <a:cs typeface="UVICSD+MS-UIGothic"/>
              </a:rPr>
              <a:t>部位分</a:t>
            </a:r>
            <a:r>
              <a:rPr sz="1550">
                <a:solidFill>
                  <a:srgbClr val="C9B67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2787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可分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脊柱、四肢、关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等方面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的特殊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试验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43694" y="414781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UVICSD+MS-UIGothic"/>
                <a:cs typeface="UVICSD+MS-UIGothic"/>
              </a:rPr>
              <a:t>按</a:t>
            </a:r>
            <a:r>
              <a:rPr sz="1550" spc="25">
                <a:solidFill>
                  <a:srgbClr val="C9B67E"/>
                </a:solidFill>
                <a:latin typeface="SimSun"/>
                <a:cs typeface="SimSun"/>
              </a:rPr>
              <a:t>检查</a:t>
            </a:r>
            <a:r>
              <a:rPr sz="1550" spc="25">
                <a:solidFill>
                  <a:srgbClr val="C9B67E"/>
                </a:solidFill>
                <a:latin typeface="UVICSD+MS-UIGothic"/>
                <a:cs typeface="UVICSD+MS-UIGothic"/>
              </a:rPr>
              <a:t>方法分</a:t>
            </a:r>
            <a:r>
              <a:rPr sz="1550">
                <a:solidFill>
                  <a:srgbClr val="C9B67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可分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触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、被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活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、主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活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、特殊体位等方面的特殊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试验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试验</a:t>
            </a:r>
            <a:r>
              <a:rPr sz="3000">
                <a:solidFill>
                  <a:srgbClr val="C9B67E"/>
                </a:solidFill>
                <a:latin typeface="UVICSD+MS-UIGothic"/>
                <a:cs typeface="UVICSD+MS-UIGothic"/>
              </a:rPr>
              <a:t>注意事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C9B67E"/>
                </a:solidFill>
                <a:latin typeface="UVICSD+MS-UIGothic"/>
                <a:cs typeface="UVICSD+MS-UIGothic"/>
              </a:rPr>
              <a:t>患者准</a:t>
            </a:r>
            <a:r>
              <a:rPr sz="1600">
                <a:solidFill>
                  <a:srgbClr val="C9B67E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1982958"/>
            <a:ext cx="749082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在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行特殊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试验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前，患者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告知医生自己的身体状况、用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情况等，以便医生根据具体情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况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估。同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，患者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遵循医生的指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，做好相关准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工作。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317245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C9B67E"/>
                </a:solidFill>
                <a:latin typeface="UVICSD+MS-UIGothic"/>
                <a:cs typeface="UVICSD+MS-UIGothic"/>
              </a:rPr>
              <a:t>医生操作</a:t>
            </a:r>
            <a:r>
              <a:rPr sz="1600">
                <a:solidFill>
                  <a:srgbClr val="C9B67E"/>
                </a:solidFill>
                <a:latin typeface="SimSun"/>
                <a:cs typeface="SimSun"/>
              </a:rPr>
              <a:t>规</a:t>
            </a:r>
            <a:r>
              <a:rPr sz="1600">
                <a:solidFill>
                  <a:srgbClr val="C9B67E"/>
                </a:solidFill>
                <a:latin typeface="UVICSD+MS-UIGothic"/>
                <a:cs typeface="UVICSD+MS-UIGothic"/>
              </a:rPr>
              <a:t>范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30725" y="3703173"/>
            <a:ext cx="749082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医生在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行特殊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试验时应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遵循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范的操作流程，确保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检查结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果的准确性和可靠性。同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医生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关注患者的安全和舒适度，避免不必要的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和不适。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30725" y="48926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C9B67E"/>
                </a:solidFill>
                <a:latin typeface="SimSun"/>
                <a:cs typeface="SimSun"/>
              </a:rPr>
              <a:t>结</a:t>
            </a:r>
            <a:r>
              <a:rPr sz="1600">
                <a:solidFill>
                  <a:srgbClr val="C9B67E"/>
                </a:solidFill>
                <a:latin typeface="UVICSD+MS-UIGothic"/>
                <a:cs typeface="UVICSD+MS-UIGothic"/>
              </a:rPr>
              <a:t>果解</a:t>
            </a:r>
            <a:r>
              <a:rPr sz="1600">
                <a:solidFill>
                  <a:srgbClr val="C9B67E"/>
                </a:solidFill>
                <a:latin typeface="SimSun"/>
                <a:cs typeface="SimSun"/>
              </a:rPr>
              <a:t>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30725" y="5423387"/>
            <a:ext cx="755706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医生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特殊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试验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的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果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行准确解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合患者的具体情况和其他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检查结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果，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合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分析和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估，以便制定科学、合理的治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方案。同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，医生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向患者解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释检查结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果的意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和下一步的治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建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DIAQLA+PCOWDN+MicrosoftYaHei-Bold"/>
                <a:cs typeface="DIAQLA+PCOWDN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DIAQLA+PCOWDN+MicrosoftYaHei-Bold"/>
                <a:cs typeface="DIAQLA+PCOWDN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95750" y="3877921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UVICSD+MS-UIGothic"/>
                <a:cs typeface="UVICSD+MS-UIGothic"/>
              </a:rPr>
              <a:t>神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经</a:t>
            </a:r>
            <a:r>
              <a:rPr sz="4500">
                <a:solidFill>
                  <a:srgbClr val="C9B67E"/>
                </a:solidFill>
                <a:latin typeface="UVICSD+MS-UIGothic"/>
                <a:cs typeface="UVICSD+MS-UIGothic"/>
              </a:rPr>
              <a:t>根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牵</a:t>
            </a:r>
            <a:r>
              <a:rPr sz="4500">
                <a:solidFill>
                  <a:srgbClr val="C9B67E"/>
                </a:solidFill>
                <a:latin typeface="UVICSD+MS-UIGothic"/>
                <a:cs typeface="UVICSD+MS-UIGothic"/>
              </a:rPr>
              <a:t>拉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试验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UVICSD+MS-UIGothic"/>
                <a:cs typeface="UVICSD+MS-UIGothic"/>
              </a:rPr>
              <a:t>定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C9B67E"/>
                </a:solidFill>
                <a:latin typeface="UVICSD+MS-UIGothic"/>
                <a:cs typeface="UVICSD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C9B67E"/>
                </a:solidFill>
                <a:latin typeface="UVICSD+MS-UIGothic"/>
                <a:cs typeface="UVICSD+MS-UIGothic"/>
              </a:rPr>
              <a:t>定</a:t>
            </a:r>
            <a:r>
              <a:rPr sz="2000">
                <a:solidFill>
                  <a:srgbClr val="C9B67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25728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神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根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牵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拉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试验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是一种用于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神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根是否受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的特殊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试验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C9B67E"/>
                </a:solidFill>
                <a:latin typeface="UVICSD+MS-UIGothic"/>
                <a:cs typeface="UVICSD+MS-UIGothic"/>
              </a:rPr>
              <a:t>目的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通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过牵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拉神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根，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察患者是否出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相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的症状和体征，以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判断神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根是否受到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C9B44B"/>
                </a:solidFill>
                <a:latin typeface="UVICSD+MS-UIGothic"/>
                <a:cs typeface="UVICSD+MS-UIGothic"/>
              </a:rPr>
              <a:t>迫或炎症等影响。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试验</a:t>
            </a:r>
            <a:r>
              <a:rPr sz="3000">
                <a:solidFill>
                  <a:srgbClr val="C9B67E"/>
                </a:solidFill>
                <a:latin typeface="UVICSD+MS-UIGothic"/>
                <a:cs typeface="UVICSD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IAQLA+PCOWDN+MicrosoftYaHei-Bold"/>
                <a:cs typeface="DIAQLA+PCOWD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IAQLA+PCOWDN+MicrosoftYaHei-Bold"/>
                <a:cs typeface="DIAQLA+PCOWD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IAQLA+PCOWDN+MicrosoftYaHei-Bold"/>
                <a:cs typeface="DIAQLA+PCOWD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9B67E"/>
                </a:solidFill>
                <a:latin typeface="UVICSD+MS-UIGothic"/>
                <a:cs typeface="UVICSD+MS-UIGothic"/>
              </a:rPr>
              <a:t>患者体位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9B67E"/>
                </a:solidFill>
                <a:latin typeface="UVICSD+MS-UIGothic"/>
                <a:cs typeface="UVICSD+MS-UIGothic"/>
              </a:rPr>
              <a:t>操作步</a:t>
            </a:r>
            <a:r>
              <a:rPr sz="2000">
                <a:solidFill>
                  <a:srgbClr val="C9B67E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9B67E"/>
                </a:solidFill>
                <a:latin typeface="UVICSD+MS-UIGothic"/>
                <a:cs typeface="UVICSD+MS-UIGothic"/>
              </a:rPr>
              <a:t>注意事</a:t>
            </a:r>
            <a:r>
              <a:rPr sz="2000">
                <a:solidFill>
                  <a:srgbClr val="C9B67E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患者取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侧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卧位，患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侧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在上。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医生将患者的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部和腿部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向相反方向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牵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拉，使腰部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和神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根受到一定的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张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力。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牵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拉力度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适中，避免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度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牵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拉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致患者不适或加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重症状。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C9B67E"/>
                </a:solidFill>
                <a:latin typeface="UVICSD+MS-UIGothic"/>
                <a:cs typeface="UVICSD+MS-UIGothic"/>
              </a:rPr>
              <a:t>果解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UVICSD+MS-UIGothic"/>
                <a:cs typeface="UVICSD+MS-UIGothic"/>
              </a:rPr>
              <a:t>阳性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结</a:t>
            </a:r>
            <a:r>
              <a:rPr sz="2300">
                <a:solidFill>
                  <a:srgbClr val="C9B67E"/>
                </a:solidFill>
                <a:latin typeface="UVICSD+MS-UIGothic"/>
                <a:cs typeface="UVICSD+MS-UIGothic"/>
              </a:rPr>
              <a:t>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若患者在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牵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拉神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根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出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腰痛、下肢放射痛、感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异常或肌力下降等症状和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体征，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可判断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阳性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果，提示神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根可能受到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迫或炎症等影响。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UVICSD+MS-UIGothic"/>
                <a:cs typeface="UVICSD+MS-UIGothic"/>
              </a:rPr>
              <a:t>阴性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结</a:t>
            </a:r>
            <a:r>
              <a:rPr sz="2300">
                <a:solidFill>
                  <a:srgbClr val="C9B67E"/>
                </a:solidFill>
                <a:latin typeface="UVICSD+MS-UIGothic"/>
                <a:cs typeface="UVICSD+MS-UIGothic"/>
              </a:rPr>
              <a:t>果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若患者在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牵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拉神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根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未出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任何不适症状和体征，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可判断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阴性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果，提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示神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根未受明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影响。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DIAQLA+PCOWDN+MicrosoftYaHei-Bold"/>
                <a:cs typeface="DIAQLA+PCOWDN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DIAQLA+PCOWDN+MicrosoftYaHei-Bold"/>
                <a:cs typeface="DIAQLA+PCOWDN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3000" y="3877921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UVICSD+MS-UIGothic"/>
                <a:cs typeface="UVICSD+MS-UIGothic"/>
              </a:rPr>
              <a:t>霍夫曼征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UVICSD+MS-UIGothic"/>
                <a:cs typeface="UVICSD+MS-UIGothic"/>
              </a:rPr>
              <a:t>定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C9B67E"/>
                </a:solidFill>
                <a:latin typeface="UVICSD+MS-UIGothic"/>
                <a:cs typeface="UVICSD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UVICSD+MS-UIGothic"/>
                <a:cs typeface="UVICSD+MS-UIGothic"/>
              </a:rPr>
              <a:t>定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499388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VICSD+MS-UIGothic"/>
                <a:cs typeface="UVICSD+MS-UIGothic"/>
              </a:rPr>
              <a:t>霍夫曼征是一种神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UVICSD+MS-UIGothic"/>
                <a:cs typeface="UVICSD+MS-UIGothic"/>
              </a:rPr>
              <a:t>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统检查</a:t>
            </a:r>
            <a:r>
              <a:rPr sz="1350">
                <a:solidFill>
                  <a:srgbClr val="FFFFFF"/>
                </a:solidFill>
                <a:latin typeface="UVICSD+MS-UIGothic"/>
                <a:cs typeface="UVICSD+MS-UIGothic"/>
              </a:rPr>
              <a:t>，用于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UVICSD+MS-UIGothic"/>
                <a:cs typeface="UVICSD+MS-UIGothic"/>
              </a:rPr>
              <a:t>估脊髓和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FFFFFF"/>
                </a:solidFill>
                <a:latin typeface="UVICSD+MS-UIGothic"/>
                <a:cs typeface="UVICSD+MS-UIGothic"/>
              </a:rPr>
              <a:t>干功能。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UVICSD+MS-UIGothic"/>
                <a:cs typeface="UVICSD+MS-UIGothic"/>
              </a:rPr>
              <a:t>目的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VICSD+MS-UIGothic"/>
                <a:cs typeface="UVICSD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过检查</a:t>
            </a:r>
            <a:r>
              <a:rPr sz="1350">
                <a:solidFill>
                  <a:srgbClr val="FFFFFF"/>
                </a:solidFill>
                <a:latin typeface="UVICSD+MS-UIGothic"/>
                <a:cs typeface="UVICSD+MS-UIGothic"/>
              </a:rPr>
              <a:t>反射弧的完整性，判断是否存在上运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UVICSD+MS-UIGothic"/>
                <a:cs typeface="UVICSD+MS-UIGothic"/>
              </a:rPr>
              <a:t>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UVICSD+MS-UIGothic"/>
                <a:cs typeface="UVICSD+MS-UIGothic"/>
              </a:rPr>
              <a:t>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FFFFFF"/>
                </a:solidFill>
                <a:latin typeface="UVICSD+MS-UIGothic"/>
                <a:cs typeface="UVICSD+MS-UIGothic"/>
              </a:rPr>
              <a:t>，如脊髓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FFFFFF"/>
                </a:solidFill>
                <a:latin typeface="UVICSD+MS-UIGothic"/>
                <a:cs typeface="UVICSD+MS-UIGothic"/>
              </a:rPr>
              <a:t>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FFFFFF"/>
                </a:solidFill>
                <a:latin typeface="UVICSD+MS-UIGothic"/>
                <a:cs typeface="UVICSD+MS-UIGothic"/>
              </a:rPr>
              <a:t>干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VICSD+MS-UIGothic"/>
                <a:cs typeface="UVICSD+MS-UIGothic"/>
              </a:rPr>
              <a:t>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UVICSD+MS-UIGothic"/>
                <a:cs typeface="UVICS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试验</a:t>
            </a:r>
            <a:r>
              <a:rPr sz="3000">
                <a:solidFill>
                  <a:srgbClr val="C9B67E"/>
                </a:solidFill>
                <a:latin typeface="UVICSD+MS-UIGothic"/>
                <a:cs typeface="UVICSD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UVICSD+MS-UIGothic"/>
                <a:cs typeface="UVICSD+MS-UIGothic"/>
              </a:rPr>
              <a:t>操作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医生用右手和左手分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持患者左右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手腕部，使患者腕部背屈，左手拇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指置于患者中指指甲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施加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力刺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2572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UVICSD+MS-UIGothic"/>
                <a:cs typeface="UVICSD+MS-UIGothic"/>
              </a:rPr>
              <a:t>准</a:t>
            </a:r>
            <a:r>
              <a:rPr sz="2300">
                <a:solidFill>
                  <a:srgbClr val="C9B67E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0653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患者平躺，下肢伸直，放松肌肉。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UVICSD+MS-UIGothic"/>
                <a:cs typeface="UVICSD+MS-UIGothic"/>
              </a:rPr>
              <a:t>注意事</a:t>
            </a:r>
            <a:r>
              <a:rPr sz="2300">
                <a:solidFill>
                  <a:srgbClr val="C9B67E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刺激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要保持力度适中，避免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度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用力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C9B44B"/>
                </a:solidFill>
                <a:latin typeface="UVICSD+MS-UIGothic"/>
                <a:cs typeface="UVICSD+MS-UIGothic"/>
              </a:rPr>
              <a:t>致患者不适。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https://d.book118.com/215133004101011104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UVICSD+MS-UIGothic</vt:lpstr>
      <vt:lpstr>SimSun</vt:lpstr>
      <vt:lpstr>QKIPUN+GTUBQU+ArialMT</vt:lpstr>
      <vt:lpstr>Times New Roman</vt:lpstr>
      <vt:lpstr>DIAQLA+PCOWDN+MicrosoftYaHei-Bold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2024-09-13T22:46:47.673</cp:lastPrinted>
  <dcterms:created xsi:type="dcterms:W3CDTF">2024-09-13T14:46:47Z</dcterms:created>
  <dcterms:modified xsi:type="dcterms:W3CDTF">2024-09-13T14:46:48Z</dcterms:modified>
</cp:coreProperties>
</file>