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622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418320" cy="706374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061BE-CC98-44D4-B82D-7FEE16899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A8C82-6884-48CF-9701-C54BB9A3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CCAD3-B2A4-4B33-9731-6DB15D865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ACD53-93E9-476E-8B18-FDF61FED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A29AB-5CFE-430F-A962-557320F9E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BDA0B-EB61-4687-8EAD-3DAE00166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D9706-5242-4427-AA8C-B0BCCA12F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F8BBA-BBAA-4F60-8089-965E82EDA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465E6-4829-4ABE-B2BD-AB6E1209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EE615-59D5-4833-902F-0813D5E8D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5BD83-AFD0-4B69-8BD4-3DD61BC27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.xml" /><Relationship Id="rId11" Type="http://schemas.openxmlformats.org/officeDocument/2006/relationships/image" Target="../media/image4.jpeg" /><Relationship Id="rId12" Type="http://schemas.openxmlformats.org/officeDocument/2006/relationships/tags" Target="../tags/tag7.xml" /><Relationship Id="rId13" Type="http://schemas.openxmlformats.org/officeDocument/2006/relationships/image" Target="../media/image5.jpeg" /><Relationship Id="rId14" Type="http://schemas.openxmlformats.org/officeDocument/2006/relationships/tags" Target="../tags/tag8.xml" /><Relationship Id="rId15" Type="http://schemas.openxmlformats.org/officeDocument/2006/relationships/tags" Target="../tags/tag9.xml" /><Relationship Id="rId16" Type="http://schemas.openxmlformats.org/officeDocument/2006/relationships/image" Target="../media/image6.png" /><Relationship Id="rId17" Type="http://schemas.openxmlformats.org/officeDocument/2006/relationships/tags" Target="../tags/tag10.xml" /><Relationship Id="rId18" Type="http://schemas.openxmlformats.org/officeDocument/2006/relationships/image" Target="../media/image7.png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tags" Target="../tags/tag16.xml" /><Relationship Id="rId25" Type="http://schemas.openxmlformats.org/officeDocument/2006/relationships/theme" Target="../theme/theme2.xml" /><Relationship Id="rId3" Type="http://schemas.openxmlformats.org/officeDocument/2006/relationships/tags" Target="../tags/tag2.xml" /><Relationship Id="rId4" Type="http://schemas.openxmlformats.org/officeDocument/2006/relationships/image" Target="../media/image1.jpeg" /><Relationship Id="rId5" Type="http://schemas.openxmlformats.org/officeDocument/2006/relationships/tags" Target="../tags/tag3.xml" /><Relationship Id="rId6" Type="http://schemas.openxmlformats.org/officeDocument/2006/relationships/image" Target="../media/image2.jpe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image" Target="../media/image3.png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image" Target="../media/image1.jpeg" /><Relationship Id="rId6" Type="http://schemas.openxmlformats.org/officeDocument/2006/relationships/tags" Target="../tags/tag20.xml" /><Relationship Id="rId7" Type="http://schemas.openxmlformats.org/officeDocument/2006/relationships/image" Target="../media/image2.jpeg" /><Relationship Id="rId8" Type="http://schemas.openxmlformats.org/officeDocument/2006/relationships/tags" Target="../tags/tag21.xml" /><Relationship Id="rId9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959" name="Object 12" hidden="1"/>
          <p:cNvSpPr/>
          <p:nvPr>
            <p:custDataLst>
              <p:tags r:id="rId2"/>
            </p:custDataLst>
          </p:nvPr>
        </p:nvSpPr>
        <p:spPr>
          <a:xfrm>
            <a:off x="0" y="0"/>
            <a:ext cx="163512" cy="163512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0" name="Rectangle 11"/>
          <p:cNvSpPr/>
          <p:nvPr>
            <p:custDataLst>
              <p:tags r:id="rId3"/>
            </p:custDataLst>
          </p:nvPr>
        </p:nvSpPr>
        <p:spPr>
          <a:xfrm>
            <a:off x="0" y="0"/>
            <a:ext cx="9418320" cy="966359"/>
          </a:xfrm>
          <a:prstGeom prst="rect">
            <a:avLst/>
          </a:prstGeom>
          <a:gradFill rotWithShape="1">
            <a:gsLst>
              <a:gs pos="0">
                <a:srgbClr val="AD1130"/>
              </a:gs>
              <a:gs pos="50000">
                <a:srgbClr val="900827"/>
              </a:gs>
              <a:gs pos="100000">
                <a:srgbClr val="630218"/>
              </a:gs>
            </a:gsLst>
            <a:lin ang="0"/>
          </a:gradFill>
          <a:ln w="25400"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2700000" algn="tl">
              <a:srgbClr val="000000">
                <a:alpha val="39999"/>
              </a:srgbClr>
            </a:outerShdw>
          </a:effectLst>
        </p:spPr>
        <p:txBody>
          <a:bodyPr lIns="144000" rIns="144000" anchor="ctr" anchorCtr="0">
            <a:no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90000"/>
              </a:lnSpc>
            </a:pPr>
            <a:endParaRPr lang="en-GB" altLang="zh-CN" sz="2472">
              <a:solidFill>
                <a:srgbClr val="FFFFFF"/>
              </a:solidFill>
              <a:latin typeface="BISansCond" charset="0"/>
              <a:ea typeface="Geneva"/>
            </a:endParaRPr>
          </a:p>
        </p:txBody>
      </p:sp>
      <p:grpSp>
        <p:nvGrpSpPr>
          <p:cNvPr id="1961" name=""/>
          <p:cNvGrpSpPr/>
          <p:nvPr/>
        </p:nvGrpSpPr>
        <p:grpSpPr>
          <a:xfrm>
            <a:off x="7971231" y="6264164"/>
            <a:ext cx="1326087" cy="542862"/>
            <a:chOff x="7970651" y="6264736"/>
            <a:chExt cx="1325893" cy="542707"/>
          </a:xfrm>
        </p:grpSpPr>
        <p:pic>
          <p:nvPicPr>
            <p:cNvPr id="1962" name="Grafik 1"/>
            <p:cNvPicPr/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7972769" y="6680936"/>
              <a:ext cx="1323776" cy="126507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  <p:pic>
          <p:nvPicPr>
            <p:cNvPr id="1963" name="Grafik 8"/>
            <p:cNvPicPr/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7970651" y="6264736"/>
              <a:ext cx="1293663" cy="424708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</p:grpSp>
      <p:sp>
        <p:nvSpPr>
          <p:cNvPr id="1964" name="Object 11" hidden="1"/>
          <p:cNvSpPr/>
          <p:nvPr>
            <p:custDataLst>
              <p:tags r:id="rId8"/>
            </p:custDataLst>
          </p:nvPr>
        </p:nvSpPr>
        <p:spPr>
          <a:xfrm>
            <a:off x="0" y="0"/>
            <a:ext cx="163512" cy="163512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65" name="Picture 7"/>
          <p:cNvPicPr/>
          <p:nvPr>
            <p:custDataLst>
              <p:tags r:id="rId10"/>
            </p:custDataLst>
          </p:nvPr>
        </p:nvPicPr>
        <p:blipFill>
          <a:blip r:embed="rId9"/>
          <a:srcRect l="13533" t="22983" r="13539" b="27312"/>
          <a:stretch>
            <a:fillRect/>
          </a:stretch>
        </p:blipFill>
        <p:spPr>
          <a:xfrm>
            <a:off x="0" y="1311371"/>
            <a:ext cx="9418320" cy="40125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66" name="Grafik 6"/>
          <p:cNvPicPr/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140592" y="6684390"/>
            <a:ext cx="2277728" cy="220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67" name="Grafik 7"/>
          <p:cNvPicPr/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137321" y="5912612"/>
            <a:ext cx="2280999" cy="76033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1968" name="Rectangle 10"/>
          <p:cNvSpPr/>
          <p:nvPr>
            <p:custDataLst>
              <p:tags r:id="rId15"/>
            </p:custDataLst>
          </p:nvPr>
        </p:nvSpPr>
        <p:spPr>
          <a:xfrm>
            <a:off x="0" y="0"/>
            <a:ext cx="9418320" cy="1317911"/>
          </a:xfrm>
          <a:prstGeom prst="rect">
            <a:avLst/>
          </a:prstGeom>
          <a:solidFill>
            <a:srgbClr val="A21636"/>
          </a:solidFill>
          <a:ln w="25400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90000"/>
              </a:lnSpc>
            </a:pPr>
            <a:endParaRPr lang="en-GB" altLang="zh-CN" sz="2884" b="1">
              <a:solidFill>
                <a:srgbClr val="0668AF"/>
              </a:solidFill>
            </a:endParaRPr>
          </a:p>
        </p:txBody>
      </p:sp>
      <p:pic>
        <p:nvPicPr>
          <p:cNvPr id="1969" name="Picture 14"/>
          <p:cNvPicPr/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0" y="4684633"/>
            <a:ext cx="4972415" cy="23791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70" name="Grafik 12"/>
          <p:cNvPicPr/>
          <p:nvPr/>
        </p:nvPicPr>
        <p:blipFill>
          <a:blip r:embed="rId18"/>
          <a:stretch>
            <a:fillRect/>
          </a:stretch>
        </p:blipFill>
        <p:spPr>
          <a:xfrm>
            <a:off x="258350" y="6319758"/>
            <a:ext cx="1837880" cy="60826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71" name="Picture 7"/>
          <p:cNvPicPr/>
          <p:nvPr>
            <p:custDataLst>
              <p:tags r:id="rId19"/>
            </p:custDataLst>
          </p:nvPr>
        </p:nvPicPr>
        <p:blipFill>
          <a:blip r:embed="rId9"/>
          <a:srcRect l="13533" t="22983" r="13539" b="27312"/>
          <a:stretch>
            <a:fillRect/>
          </a:stretch>
        </p:blipFill>
        <p:spPr>
          <a:xfrm>
            <a:off x="0" y="1311371"/>
            <a:ext cx="9418320" cy="40125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72" name="Grafik 6"/>
          <p:cNvPicPr/>
          <p:nvPr>
            <p:custDataLst>
              <p:tags r:id="rId2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140592" y="6684390"/>
            <a:ext cx="2277728" cy="220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73" name="Grafik 7"/>
          <p:cNvPicPr/>
          <p:nvPr>
            <p:custDataLst>
              <p:tags r:id="rId21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137321" y="5912612"/>
            <a:ext cx="2280999" cy="76033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74" name="Picture 24"/>
          <p:cNvPicPr/>
          <p:nvPr>
            <p:custDataLst>
              <p:tags r:id="rId22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0" y="4684633"/>
            <a:ext cx="4972415" cy="23791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975" name="Grafik 12"/>
          <p:cNvPicPr/>
          <p:nvPr/>
        </p:nvPicPr>
        <p:blipFill>
          <a:blip r:embed="rId18"/>
          <a:stretch>
            <a:fillRect/>
          </a:stretch>
        </p:blipFill>
        <p:spPr>
          <a:xfrm>
            <a:off x="258350" y="6319758"/>
            <a:ext cx="1837880" cy="60826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1976" name="Rectangle 18"/>
          <p:cNvSpPr/>
          <p:nvPr>
            <p:custDataLst>
              <p:tags r:id="rId23"/>
            </p:custDataLst>
          </p:nvPr>
        </p:nvSpPr>
        <p:spPr>
          <a:xfrm>
            <a:off x="0" y="0"/>
            <a:ext cx="9418320" cy="1317911"/>
          </a:xfrm>
          <a:prstGeom prst="rect">
            <a:avLst/>
          </a:prstGeom>
          <a:solidFill>
            <a:srgbClr val="A21636"/>
          </a:solidFill>
          <a:ln w="25400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90000"/>
              </a:lnSpc>
            </a:pPr>
            <a:endParaRPr lang="en-GB" altLang="zh-CN" sz="2884" b="1">
              <a:solidFill>
                <a:srgbClr val="0668AF"/>
              </a:solidFill>
            </a:endParaRPr>
          </a:p>
        </p:txBody>
      </p:sp>
      <p:sp>
        <p:nvSpPr>
          <p:cNvPr id="1977" name="Text Placeholder 2"/>
          <p:cNvSpPr/>
          <p:nvPr>
            <p:ph type="body"/>
            <p:custDataLst>
              <p:tags r:id="rId24"/>
            </p:custDataLst>
          </p:nvPr>
        </p:nvSpPr>
        <p:spPr>
          <a:xfrm>
            <a:off x="377714" y="1842786"/>
            <a:ext cx="8795336" cy="43608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45720" rIns="4572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349917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591915" indent="-18149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820833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000696" indent="-179864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978" name="Title Placeholder 13"/>
          <p:cNvSpPr/>
          <p:nvPr>
            <p:ph type="title" idx="1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/>
            <a: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1pPr>
      <a:lvl2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2pPr>
      <a:lvl3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3pPr>
      <a:lvl4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4pPr>
      <a:lvl5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5pPr>
    </p:titleStyle>
    <p:bodyStyle>
      <a:lvl1pPr marL="0" indent="0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bg1"/>
        </a:buClr>
        <a:buSzPct val="25000"/>
        <a:buFont typeface="Arial" pitchFamily="34" charset="0"/>
        <a:buChar char="‏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1pPr>
      <a:lvl2pPr marL="349917" indent="-188039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2pPr>
      <a:lvl3pPr marL="591915" indent="-18149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Symbol" charset="2"/>
        <a:buChar char="-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3pPr>
      <a:lvl4pPr marL="820833" indent="-188039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4pPr>
      <a:lvl5pPr marL="1000696" indent="-179864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Symbol" charset="2"/>
        <a:buChar char="-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5pPr>
    </p:bodyStyle>
    <p:otherStyle>
      <a:lvl1pPr marL="0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1pPr>
      <a:lvl2pPr marL="470916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2pPr>
      <a:lvl3pPr marL="941832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3pPr>
      <a:lvl4pPr marL="1412748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4pPr>
      <a:lvl5pPr marL="1883664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950" name="Object 12" hidden="1"/>
          <p:cNvSpPr/>
          <p:nvPr>
            <p:custDataLst>
              <p:tags r:id="rId2"/>
            </p:custDataLst>
          </p:nvPr>
        </p:nvSpPr>
        <p:spPr>
          <a:xfrm>
            <a:off x="0" y="0"/>
            <a:ext cx="163512" cy="163512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1" name="Rectangle 11"/>
          <p:cNvSpPr/>
          <p:nvPr>
            <p:custDataLst>
              <p:tags r:id="rId3"/>
            </p:custDataLst>
          </p:nvPr>
        </p:nvSpPr>
        <p:spPr>
          <a:xfrm>
            <a:off x="0" y="0"/>
            <a:ext cx="9418320" cy="966359"/>
          </a:xfrm>
          <a:prstGeom prst="rect">
            <a:avLst/>
          </a:prstGeom>
          <a:gradFill rotWithShape="1">
            <a:gsLst>
              <a:gs pos="0">
                <a:srgbClr val="AD1130"/>
              </a:gs>
              <a:gs pos="50000">
                <a:srgbClr val="900827"/>
              </a:gs>
              <a:gs pos="100000">
                <a:srgbClr val="630218"/>
              </a:gs>
            </a:gsLst>
            <a:lin ang="0"/>
          </a:gradFill>
          <a:ln w="25400"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2700000" algn="tl">
              <a:srgbClr val="000000">
                <a:alpha val="39999"/>
              </a:srgbClr>
            </a:outerShdw>
          </a:effectLst>
        </p:spPr>
        <p:txBody>
          <a:bodyPr lIns="144000" rIns="144000" anchor="ctr" anchorCtr="0">
            <a:no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90000"/>
              </a:lnSpc>
            </a:pPr>
            <a:endParaRPr lang="en-GB" altLang="zh-CN" sz="2472">
              <a:solidFill>
                <a:srgbClr val="FFFFFF"/>
              </a:solidFill>
              <a:latin typeface="BISansCond" charset="0"/>
              <a:ea typeface="Geneva"/>
            </a:endParaRPr>
          </a:p>
        </p:txBody>
      </p:sp>
      <p:sp>
        <p:nvSpPr>
          <p:cNvPr id="1952" name="Text Placeholder 2"/>
          <p:cNvSpPr/>
          <p:nvPr>
            <p:ph type="body"/>
            <p:custDataLst>
              <p:tags r:id="rId4"/>
            </p:custDataLst>
          </p:nvPr>
        </p:nvSpPr>
        <p:spPr>
          <a:xfrm>
            <a:off x="377714" y="1842786"/>
            <a:ext cx="8795336" cy="43608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45720" rIns="4572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349917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591915" indent="-18149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820833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000696" indent="-179864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953" name="Title Placeholder 13"/>
          <p:cNvSpPr/>
          <p:nvPr>
            <p:ph type="title" idx="1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/>
            <a:r>
              <a:t>Click to edit Master title style</a:t>
            </a:r>
          </a:p>
        </p:txBody>
      </p:sp>
      <p:grpSp>
        <p:nvGrpSpPr>
          <p:cNvPr id="1954" name=""/>
          <p:cNvGrpSpPr/>
          <p:nvPr/>
        </p:nvGrpSpPr>
        <p:grpSpPr>
          <a:xfrm>
            <a:off x="7971231" y="6264164"/>
            <a:ext cx="1326087" cy="542862"/>
            <a:chOff x="7970651" y="6264736"/>
            <a:chExt cx="1325893" cy="542707"/>
          </a:xfrm>
        </p:grpSpPr>
        <p:pic>
          <p:nvPicPr>
            <p:cNvPr id="1955" name="Grafik 1"/>
            <p:cNvPicPr/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7972769" y="6680936"/>
              <a:ext cx="1323776" cy="126507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  <p:pic>
          <p:nvPicPr>
            <p:cNvPr id="1956" name="Grafik 8"/>
            <p:cNvPicPr/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7970651" y="6264736"/>
              <a:ext cx="1293663" cy="424708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1pPr>
      <a:lvl2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2pPr>
      <a:lvl3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3pPr>
      <a:lvl4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4pPr>
      <a:lvl5pPr marL="0" indent="0" algn="l" defTabSz="94183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472" b="1" i="0" u="none">
          <a:solidFill>
            <a:srgbClr val="FFFFFF"/>
          </a:solidFill>
          <a:latin typeface="Arial" pitchFamily="34" charset="0"/>
          <a:ea typeface="Geneva"/>
        </a:defRPr>
      </a:lvl5pPr>
    </p:titleStyle>
    <p:bodyStyle>
      <a:lvl1pPr marL="0" indent="0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bg1"/>
        </a:buClr>
        <a:buSzPct val="25000"/>
        <a:buFont typeface="Arial" pitchFamily="34" charset="0"/>
        <a:buChar char="‏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1pPr>
      <a:lvl2pPr marL="349917" indent="-188039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2pPr>
      <a:lvl3pPr marL="591915" indent="-181498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Symbol" charset="2"/>
        <a:buChar char="-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3pPr>
      <a:lvl4pPr marL="820833" indent="-188039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4pPr>
      <a:lvl5pPr marL="1000696" indent="-179864" algn="l" defTabSz="941832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Symbol" charset="2"/>
        <a:buChar char="-"/>
        <a:defRPr kumimoji="0" sz="2060" b="0" i="0" u="none">
          <a:solidFill>
            <a:schemeClr val="tx1"/>
          </a:solidFill>
          <a:latin typeface="Arial" pitchFamily="34" charset="0"/>
          <a:ea typeface="Arial" pitchFamily="34" charset="0"/>
        </a:defRPr>
      </a:lvl5pPr>
    </p:bodyStyle>
    <p:otherStyle>
      <a:lvl1pPr marL="0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1pPr>
      <a:lvl2pPr marL="470916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2pPr>
      <a:lvl3pPr marL="941832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3pPr>
      <a:lvl4pPr marL="1412748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4pPr>
      <a:lvl5pPr marL="1883664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4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122100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el 1"/>
          <p:cNvSpPr/>
          <p:nvPr>
            <p:ph type="ctrTitle" idx="4294967295"/>
          </p:nvPr>
        </p:nvSpPr>
        <p:spPr>
          <a:xfrm>
            <a:off x="297593" y="9811"/>
            <a:ext cx="8795338" cy="12868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</a:lstStyle>
          <a:p>
            <a:pPr lvl="0" algn="ctr" eaLnBrk="1" hangingPunct="1"/>
            <a:r>
              <a:rPr lang="zh-CN" altLang="en-US" sz="4432">
                <a:solidFill>
                  <a:srgbClr val="0001DF"/>
                </a:solidFill>
                <a:latin typeface="黑体"/>
                <a:ea typeface="黑体"/>
              </a:rPr>
              <a:t>凝血机制</a:t>
            </a:r>
            <a:endParaRPr lang="en-GB" altLang="en-US" sz="4532">
              <a:latin typeface="黑体"/>
              <a:ea typeface="黑体"/>
            </a:endParaRPr>
          </a:p>
        </p:txBody>
      </p:sp>
      <p:sp>
        <p:nvSpPr>
          <p:cNvPr id="2" name="Subtitle 7"/>
          <p:cNvSpPr/>
          <p:nvPr>
            <p:ph type="subTitle" idx="4294967295"/>
          </p:nvPr>
        </p:nvSpPr>
        <p:spPr>
          <a:xfrm>
            <a:off x="348282" y="5879909"/>
            <a:ext cx="4248055" cy="3809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47092" tIns="47092" rIns="47092" bIns="47092" anchor="b" anchorCtr="0">
            <a:noAutofit/>
          </a:bodyPr>
          <a:lstStyle>
            <a:lvl1pPr marL="0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None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161877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410416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None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632793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820833" indent="0" algn="ctr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None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marL="0" lvl="0" indent="0" algn="l" eaLnBrk="1" hangingPunct="1"/>
            <a:r>
              <a:rPr lang="en-GB" altLang="zh-CN">
                <a:solidFill>
                  <a:srgbClr val="000000"/>
                </a:solidFill>
                <a:ea typeface="宋体"/>
              </a:rPr>
              <a:t>BI  2022</a:t>
            </a:r>
            <a:endParaRPr lang="en-GB" altLang="zh-CN">
              <a:solidFill>
                <a:schemeClr val="bg1"/>
              </a:solidFill>
              <a:ea typeface="宋体"/>
            </a:endParaRPr>
          </a:p>
        </p:txBody>
      </p:sp>
      <p:sp>
        <p:nvSpPr>
          <p:cNvPr id="4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/>
          <p:nvPr/>
        </p:nvSpPr>
        <p:spPr>
          <a:xfrm>
            <a:off x="235458" y="1883664"/>
            <a:ext cx="9182862" cy="444754"/>
          </a:xfrm>
          <a:prstGeom prst="rect">
            <a:avLst/>
          </a:prstGeom>
          <a:gradFill rotWithShape="1">
            <a:gsLst>
              <a:gs pos="0">
                <a:srgbClr val="0046AD"/>
              </a:gs>
              <a:gs pos="100000">
                <a:srgbClr val="FFFFFF"/>
              </a:gs>
            </a:gsLst>
            <a:lin ang="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54">
              <a:latin typeface="Century Gothic"/>
              <a:ea typeface="幼圆" charset="-122"/>
            </a:endParaRPr>
          </a:p>
        </p:txBody>
      </p:sp>
      <p:sp>
        <p:nvSpPr>
          <p:cNvPr id="3" name="Tit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308">
                <a:solidFill>
                  <a:srgbClr val="0001DF"/>
                </a:solidFill>
                <a:ea typeface="黑体"/>
              </a:rPr>
              <a:t>目   录</a:t>
            </a:r>
            <a:endParaRPr lang="de-DE" altLang="zh-CN" sz="3708"/>
          </a:p>
        </p:txBody>
      </p:sp>
      <p:sp>
        <p:nvSpPr>
          <p:cNvPr id="4" name="矩形 4"/>
          <p:cNvSpPr/>
          <p:nvPr/>
        </p:nvSpPr>
        <p:spPr>
          <a:xfrm>
            <a:off x="1962150" y="1805178"/>
            <a:ext cx="6749796" cy="263898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凝血途径</a:t>
            </a:r>
            <a:br>
              <a:rPr lang="en-US" altLang="zh-CN" sz="21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抗凝机制</a:t>
            </a:r>
            <a:br>
              <a:rPr lang="en-US" altLang="zh-CN" sz="23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抗凝药物介绍</a:t>
            </a:r>
            <a:br>
              <a:rPr lang="en-US" altLang="zh-CN" sz="22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抗血小板治疗与抗凝治疗的差异</a:t>
            </a:r>
            <a:br>
              <a:rPr lang="en-US" altLang="zh-CN" sz="2072">
                <a:solidFill>
                  <a:srgbClr val="0001DF"/>
                </a:solidFill>
                <a:latin typeface="黑体"/>
                <a:ea typeface="黑体"/>
              </a:rPr>
            </a:br>
            <a:endParaRPr lang="en-US" altLang="en-US" sz="2472">
              <a:latin typeface="黑体"/>
              <a:ea typeface="黑体"/>
            </a:endParaRPr>
          </a:p>
        </p:txBody>
      </p:sp>
      <p:sp>
        <p:nvSpPr>
          <p:cNvPr id="5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508">
                <a:solidFill>
                  <a:srgbClr val="0001DF"/>
                </a:solidFill>
                <a:ea typeface="黑体"/>
              </a:rPr>
              <a:t>凝血过程</a:t>
            </a:r>
            <a:endParaRPr lang="de-DE" altLang="zh-CN" sz="3708"/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3296412" y="1672733"/>
            <a:ext cx="5650992" cy="42382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grpSp>
        <p:nvGrpSpPr>
          <p:cNvPr id="7" name=""/>
          <p:cNvGrpSpPr/>
          <p:nvPr/>
        </p:nvGrpSpPr>
        <p:grpSpPr>
          <a:xfrm>
            <a:off x="470916" y="1810084"/>
            <a:ext cx="2590038" cy="4002786"/>
            <a:chOff x="242316" y="1652921"/>
            <a:chExt cx="2590038" cy="4002786"/>
          </a:xfrm>
        </p:grpSpPr>
        <p:sp>
          <p:nvSpPr>
            <p:cNvPr id="8" name="AutoShape 5"/>
            <p:cNvSpPr/>
            <p:nvPr/>
          </p:nvSpPr>
          <p:spPr>
            <a:xfrm>
              <a:off x="242316" y="3065669"/>
              <a:ext cx="2590038" cy="1098804"/>
            </a:xfrm>
            <a:prstGeom prst="roundRect">
              <a:avLst>
                <a:gd name="adj" fmla="val 16667"/>
              </a:avLst>
            </a:prstGeom>
            <a:solidFill>
              <a:srgbClr val="99CCFF">
                <a:alpha val="20000"/>
              </a:srgbClr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 typeface="Wingdings" charset="2"/>
                <a:buNone/>
              </a:pPr>
              <a:r>
                <a:rPr lang="zh-CN" altLang="en-US" sz="1854">
                  <a:latin typeface="黑体"/>
                  <a:ea typeface="黑体"/>
                </a:rPr>
                <a:t>第二步 血小板聚集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 typeface="Wingdings" charset="2"/>
                <a:buNone/>
              </a:pPr>
              <a:r>
                <a:rPr lang="zh-CN" altLang="en-US" sz="1854" b="1">
                  <a:latin typeface="黑体"/>
                  <a:ea typeface="黑体"/>
                </a:rPr>
                <a:t>血小板</a:t>
              </a:r>
            </a:p>
          </p:txBody>
        </p:sp>
        <p:sp>
          <p:nvSpPr>
            <p:cNvPr id="9" name="AutoShape 4"/>
            <p:cNvSpPr/>
            <p:nvPr/>
          </p:nvSpPr>
          <p:spPr>
            <a:xfrm>
              <a:off x="242316" y="1652921"/>
              <a:ext cx="2590038" cy="1098804"/>
            </a:xfrm>
            <a:prstGeom prst="roundRect">
              <a:avLst>
                <a:gd name="adj" fmla="val 16667"/>
              </a:avLst>
            </a:prstGeom>
            <a:solidFill>
              <a:srgbClr val="99CCFF">
                <a:alpha val="20000"/>
              </a:srgbClr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 typeface="Wingdings" charset="2"/>
                <a:buNone/>
              </a:pPr>
              <a:r>
                <a:rPr lang="zh-CN" altLang="en-US" sz="1854">
                  <a:latin typeface="黑体"/>
                  <a:ea typeface="黑体"/>
                </a:rPr>
                <a:t>第一步 血管收缩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 typeface="Wingdings" charset="2"/>
                <a:buNone/>
              </a:pPr>
              <a:r>
                <a:rPr lang="zh-CN" altLang="en-US" sz="1854" b="1">
                  <a:latin typeface="黑体"/>
                  <a:ea typeface="黑体"/>
                </a:rPr>
                <a:t>内皮细胞</a:t>
              </a:r>
            </a:p>
          </p:txBody>
        </p:sp>
        <p:sp>
          <p:nvSpPr>
            <p:cNvPr id="10" name="AutoShape 6"/>
            <p:cNvSpPr/>
            <p:nvPr/>
          </p:nvSpPr>
          <p:spPr>
            <a:xfrm>
              <a:off x="242316" y="4478417"/>
              <a:ext cx="2590038" cy="1177290"/>
            </a:xfrm>
            <a:prstGeom prst="roundRect">
              <a:avLst>
                <a:gd name="adj" fmla="val 16667"/>
              </a:avLst>
            </a:prstGeom>
            <a:solidFill>
              <a:srgbClr val="99CCFF">
                <a:alpha val="20000"/>
              </a:srgbClr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 typeface="Wingdings" charset="2"/>
                <a:buNone/>
              </a:pPr>
              <a:r>
                <a:rPr lang="zh-CN" altLang="en-US" sz="1854">
                  <a:latin typeface="黑体"/>
                  <a:ea typeface="黑体"/>
                </a:rPr>
                <a:t>第三步 凝血因子参加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 typeface="Wingdings" charset="2"/>
                <a:buNone/>
              </a:pPr>
              <a:r>
                <a:rPr lang="zh-CN" altLang="en-US" sz="1854" b="1">
                  <a:latin typeface="黑体"/>
                  <a:ea typeface="黑体"/>
                </a:rPr>
                <a:t>凝血因子</a:t>
              </a:r>
            </a:p>
          </p:txBody>
        </p:sp>
      </p:grpSp>
      <p:sp>
        <p:nvSpPr>
          <p:cNvPr id="11" name="椭圆 1"/>
          <p:cNvSpPr/>
          <p:nvPr/>
        </p:nvSpPr>
        <p:spPr>
          <a:xfrm>
            <a:off x="235458" y="4787646"/>
            <a:ext cx="3060954" cy="941832"/>
          </a:xfrm>
          <a:prstGeom prst="ellipse">
            <a:avLst/>
          </a:prstGeom>
          <a:noFill/>
          <a:ln w="25400" cap="flat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>
              <a:srgbClr val="000000">
                <a:alpha val="39999"/>
              </a:srgbClr>
            </a:outerShdw>
          </a:effectLst>
        </p:spPr>
        <p:txBody>
          <a:bodyPr anchor="ctr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90000"/>
              </a:lnSpc>
            </a:pPr>
            <a:endParaRPr lang="zh-CN" altLang="en-US" sz="2884" b="1">
              <a:solidFill>
                <a:srgbClr val="0668AF"/>
              </a:solidFill>
            </a:endParaRPr>
          </a:p>
        </p:txBody>
      </p:sp>
      <p:sp>
        <p:nvSpPr>
          <p:cNvPr id="12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8" name="Tit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308">
                <a:solidFill>
                  <a:srgbClr val="0001DF"/>
                </a:solidFill>
                <a:ea typeface="黑体"/>
              </a:rPr>
              <a:t>机体凝血途径</a:t>
            </a:r>
            <a:endParaRPr lang="de-DE" altLang="en-US" sz="3708">
              <a:ea typeface="黑体"/>
            </a:endParaRPr>
          </a:p>
        </p:txBody>
      </p:sp>
      <p:grpSp>
        <p:nvGrpSpPr>
          <p:cNvPr id="12" name=""/>
          <p:cNvGrpSpPr/>
          <p:nvPr/>
        </p:nvGrpSpPr>
        <p:grpSpPr>
          <a:xfrm>
            <a:off x="549402" y="1316276"/>
            <a:ext cx="8005572" cy="5512007"/>
            <a:chOff x="555698" y="1164263"/>
            <a:chExt cx="8077721" cy="5567601"/>
          </a:xfrm>
        </p:grpSpPr>
        <p:sp>
          <p:nvSpPr>
            <p:cNvPr id="13" name="Text Box 2"/>
            <p:cNvSpPr/>
            <p:nvPr/>
          </p:nvSpPr>
          <p:spPr>
            <a:xfrm>
              <a:off x="2511511" y="1262370"/>
              <a:ext cx="6121908" cy="5469493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zh-CN" sz="1854">
                <a:ea typeface="幼圆" charset="-122"/>
              </a:endParaRP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zh-CN" sz="1854">
                <a:ea typeface="幼圆" charset="-122"/>
              </a:endParaRP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zh-CN" sz="1854">
                  <a:ea typeface="幼圆" charset="-122"/>
                </a:rPr>
                <a:t>Ⅻ       Ⅻ</a:t>
              </a:r>
              <a:r>
                <a:rPr lang="en-US" altLang="zh-CN" sz="1854">
                  <a:ea typeface="幼圆" charset="-122"/>
                </a:rPr>
                <a:t>a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           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                                                                 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Ⅺ         Ⅺa                       </a:t>
              </a:r>
              <a:endParaRPr lang="zh-CN" altLang="zh-CN" sz="2884">
                <a:ea typeface="楷体_GB2312"/>
              </a:endParaRP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zh-CN" sz="1854">
                  <a:ea typeface="幼圆" charset="-122"/>
                </a:rPr>
                <a:t>                                                                Ⅲ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zh-CN" sz="1854">
                  <a:ea typeface="幼圆" charset="-122"/>
                </a:rPr>
                <a:t>                                            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zh-CN" sz="1854">
                  <a:ea typeface="幼圆" charset="-122"/>
                </a:rPr>
                <a:t>           Ⅸ            Ⅸ</a:t>
              </a:r>
              <a:r>
                <a:rPr lang="en-US" altLang="zh-CN" sz="1854">
                  <a:ea typeface="幼圆" charset="-122"/>
                </a:rPr>
                <a:t>a             </a:t>
              </a:r>
              <a:r>
                <a:rPr lang="zh-CN" altLang="zh-CN" sz="1854">
                  <a:ea typeface="幼圆" charset="-122"/>
                </a:rPr>
                <a:t>     </a:t>
              </a:r>
              <a:r>
                <a:rPr lang="en-US" altLang="zh-CN" sz="1854">
                  <a:ea typeface="幼圆" charset="-122"/>
                </a:rPr>
                <a:t>Ⅶa            Ⅶ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zh-CN" sz="1854">
                <a:ea typeface="幼圆" charset="-122"/>
              </a:endParaRP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solidFill>
                    <a:schemeClr val="accent1"/>
                  </a:solidFill>
                  <a:ea typeface="幼圆" charset="-122"/>
                </a:rPr>
                <a:t>               </a:t>
              </a:r>
              <a:r>
                <a:rPr lang="en-US" altLang="zh-CN" sz="1648">
                  <a:solidFill>
                    <a:schemeClr val="accent1"/>
                  </a:solidFill>
                  <a:ea typeface="幼圆" charset="-122"/>
                </a:rPr>
                <a:t>Ca</a:t>
              </a:r>
              <a:r>
                <a:rPr lang="en-US" altLang="zh-CN" sz="1648" baseline="30000">
                  <a:solidFill>
                    <a:schemeClr val="accent1"/>
                  </a:solidFill>
                  <a:ea typeface="幼圆" charset="-122"/>
                </a:rPr>
                <a:t>2+</a:t>
              </a:r>
              <a:r>
                <a:rPr lang="en-US" altLang="zh-CN" sz="1648">
                  <a:solidFill>
                    <a:schemeClr val="accent1"/>
                  </a:solidFill>
                  <a:ea typeface="幼圆" charset="-122"/>
                </a:rPr>
                <a:t> Ⅷ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                Ⅹ          Ⅹa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               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                          </a:t>
              </a:r>
              <a:r>
                <a:rPr lang="zh-CN" altLang="zh-CN" sz="1854">
                  <a:ea typeface="幼圆" charset="-122"/>
                </a:rPr>
                <a:t>         </a:t>
              </a:r>
              <a:r>
                <a:rPr lang="en-US" altLang="zh-CN" sz="1854">
                  <a:solidFill>
                    <a:schemeClr val="accent1"/>
                  </a:solidFill>
                  <a:ea typeface="幼圆" charset="-122"/>
                </a:rPr>
                <a:t>Ⅴ </a:t>
              </a:r>
              <a:r>
                <a:rPr lang="en-US" altLang="zh-CN" sz="1648">
                  <a:solidFill>
                    <a:schemeClr val="accent1"/>
                  </a:solidFill>
                  <a:ea typeface="幼圆" charset="-122"/>
                </a:rPr>
                <a:t>Ca</a:t>
              </a:r>
              <a:r>
                <a:rPr lang="en-US" altLang="zh-CN" sz="1648" baseline="30000">
                  <a:solidFill>
                    <a:schemeClr val="accent1"/>
                  </a:solidFill>
                  <a:ea typeface="幼圆" charset="-122"/>
                </a:rPr>
                <a:t>2+</a:t>
              </a:r>
              <a:r>
                <a:rPr lang="en-US" altLang="zh-CN" sz="1854">
                  <a:solidFill>
                    <a:schemeClr val="accent1"/>
                  </a:solidFill>
                  <a:ea typeface="幼圆" charset="-122"/>
                </a:rPr>
                <a:t>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          </a:t>
              </a:r>
              <a:r>
                <a:rPr lang="zh-CN" altLang="zh-CN" sz="1854">
                  <a:ea typeface="幼圆" charset="-122"/>
                </a:rPr>
                <a:t>       </a:t>
              </a:r>
              <a:r>
                <a:rPr lang="en-US" altLang="zh-CN" sz="1854">
                  <a:ea typeface="幼圆" charset="-122"/>
                </a:rPr>
                <a:t>     Ⅱ               Ⅱa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         </a:t>
              </a:r>
              <a:r>
                <a:rPr lang="zh-CN" altLang="zh-CN" sz="1854">
                  <a:ea typeface="幼圆" charset="-122"/>
                </a:rPr>
                <a:t>         </a:t>
              </a:r>
              <a:r>
                <a:rPr lang="en-US" altLang="zh-CN" sz="1854">
                  <a:ea typeface="幼圆" charset="-122"/>
                </a:rPr>
                <a:t>  (</a:t>
              </a:r>
              <a:r>
                <a:rPr lang="zh-CN" altLang="en-US" sz="1854">
                  <a:ea typeface="幼圆" charset="-122"/>
                </a:rPr>
                <a:t>凝血酶原</a:t>
              </a:r>
              <a:r>
                <a:rPr lang="zh-CN" altLang="zh-CN" sz="1854">
                  <a:ea typeface="幼圆" charset="-122"/>
                </a:rPr>
                <a:t>)    (</a:t>
              </a:r>
              <a:r>
                <a:rPr lang="zh-CN" altLang="en-US" sz="1854">
                  <a:ea typeface="幼圆" charset="-122"/>
                </a:rPr>
                <a:t>凝血酶</a:t>
              </a:r>
              <a:r>
                <a:rPr lang="zh-CN" altLang="zh-CN" sz="1854">
                  <a:ea typeface="幼圆" charset="-122"/>
                </a:rPr>
                <a:t>)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zh-CN" sz="1854">
                  <a:ea typeface="幼圆" charset="-122"/>
                </a:rPr>
                <a:t>                             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zh-CN" altLang="zh-CN" sz="1854">
                <a:ea typeface="幼圆" charset="-122"/>
              </a:endParaRP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zh-CN" sz="1854">
                  <a:ea typeface="幼圆" charset="-122"/>
                </a:rPr>
                <a:t>                      </a:t>
              </a:r>
              <a:r>
                <a:rPr lang="zh-CN" altLang="en-US" sz="1854">
                  <a:ea typeface="幼圆" charset="-122"/>
                </a:rPr>
                <a:t>纤维蛋白原                 纤维蛋白</a:t>
              </a:r>
            </a:p>
          </p:txBody>
        </p:sp>
        <p:cxnSp>
          <p:nvCxnSpPr>
            <p:cNvPr id="14" name="Line 3"/>
            <p:cNvCxnSpPr/>
            <p:nvPr/>
          </p:nvCxnSpPr>
          <p:spPr>
            <a:xfrm>
              <a:off x="2903942" y="1967109"/>
              <a:ext cx="313944" cy="0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15" name="Line 5"/>
            <p:cNvCxnSpPr/>
            <p:nvPr/>
          </p:nvCxnSpPr>
          <p:spPr>
            <a:xfrm>
              <a:off x="3217886" y="2830455"/>
              <a:ext cx="549402" cy="0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16" name="Line 6"/>
            <p:cNvCxnSpPr/>
            <p:nvPr/>
          </p:nvCxnSpPr>
          <p:spPr>
            <a:xfrm flipH="1">
              <a:off x="3531830" y="2202567"/>
              <a:ext cx="0" cy="549402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17" name="Line 7"/>
            <p:cNvCxnSpPr/>
            <p:nvPr/>
          </p:nvCxnSpPr>
          <p:spPr>
            <a:xfrm>
              <a:off x="3688802" y="3693801"/>
              <a:ext cx="588645" cy="0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18" name="Line 8"/>
            <p:cNvCxnSpPr/>
            <p:nvPr/>
          </p:nvCxnSpPr>
          <p:spPr>
            <a:xfrm flipH="1">
              <a:off x="3924259" y="3065912"/>
              <a:ext cx="0" cy="549402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19" name="Line 9"/>
            <p:cNvCxnSpPr/>
            <p:nvPr/>
          </p:nvCxnSpPr>
          <p:spPr>
            <a:xfrm>
              <a:off x="4316690" y="4557147"/>
              <a:ext cx="588645" cy="0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077" name="Line 10"/>
            <p:cNvCxnSpPr/>
            <p:nvPr/>
          </p:nvCxnSpPr>
          <p:spPr>
            <a:xfrm flipH="1">
              <a:off x="4552148" y="3850773"/>
              <a:ext cx="0" cy="627888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078" name="Line 11"/>
            <p:cNvCxnSpPr/>
            <p:nvPr/>
          </p:nvCxnSpPr>
          <p:spPr>
            <a:xfrm>
              <a:off x="4709120" y="5420493"/>
              <a:ext cx="824103" cy="0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0" name="Line 12"/>
            <p:cNvCxnSpPr/>
            <p:nvPr/>
          </p:nvCxnSpPr>
          <p:spPr>
            <a:xfrm flipH="1">
              <a:off x="5023063" y="4714119"/>
              <a:ext cx="0" cy="627888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1" name="Line 13"/>
            <p:cNvCxnSpPr/>
            <p:nvPr/>
          </p:nvCxnSpPr>
          <p:spPr>
            <a:xfrm flipH="1">
              <a:off x="5729437" y="5891408"/>
              <a:ext cx="0" cy="549402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2" name="Line 14"/>
            <p:cNvCxnSpPr/>
            <p:nvPr/>
          </p:nvCxnSpPr>
          <p:spPr>
            <a:xfrm>
              <a:off x="5337007" y="6519297"/>
              <a:ext cx="941832" cy="0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3" name="Line 15"/>
            <p:cNvCxnSpPr/>
            <p:nvPr/>
          </p:nvCxnSpPr>
          <p:spPr>
            <a:xfrm>
              <a:off x="6671270" y="2908941"/>
              <a:ext cx="1636" cy="627888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4" name="Line 16"/>
            <p:cNvCxnSpPr/>
            <p:nvPr/>
          </p:nvCxnSpPr>
          <p:spPr>
            <a:xfrm flipH="1">
              <a:off x="6357326" y="3693801"/>
              <a:ext cx="588645" cy="0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cxnSp>
          <p:nvCxnSpPr>
            <p:cNvPr id="2084" name="Line 17"/>
            <p:cNvCxnSpPr/>
            <p:nvPr/>
          </p:nvCxnSpPr>
          <p:spPr>
            <a:xfrm flipH="1">
              <a:off x="4709120" y="3850773"/>
              <a:ext cx="1098804" cy="627888"/>
            </a:xfrm>
            <a:prstGeom prst="line">
              <a:avLst/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med" len="med"/>
            </a:ln>
          </p:spPr>
        </p:cxnSp>
        <p:sp>
          <p:nvSpPr>
            <p:cNvPr id="2085" name="Rectangle 21"/>
            <p:cNvSpPr/>
            <p:nvPr/>
          </p:nvSpPr>
          <p:spPr>
            <a:xfrm>
              <a:off x="1965378" y="1164263"/>
              <a:ext cx="2866759" cy="544352"/>
            </a:xfrm>
            <a:prstGeom prst="rect">
              <a:avLst/>
            </a:prstGeom>
            <a:solidFill>
              <a:srgbClr val="0046AD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2884">
                  <a:solidFill>
                    <a:schemeClr val="bg1"/>
                  </a:solidFill>
                  <a:ea typeface="黑体"/>
                </a:rPr>
                <a:t>内源性凝血途径</a:t>
              </a:r>
            </a:p>
          </p:txBody>
        </p:sp>
        <p:sp>
          <p:nvSpPr>
            <p:cNvPr id="25" name="Text Box 19"/>
            <p:cNvSpPr/>
            <p:nvPr/>
          </p:nvSpPr>
          <p:spPr>
            <a:xfrm>
              <a:off x="5415494" y="2281053"/>
              <a:ext cx="3059540" cy="544352"/>
            </a:xfrm>
            <a:prstGeom prst="rect">
              <a:avLst/>
            </a:prstGeom>
            <a:solidFill>
              <a:srgbClr val="0046AD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2884">
                  <a:solidFill>
                    <a:schemeClr val="bg1"/>
                  </a:solidFill>
                  <a:ea typeface="黑体"/>
                </a:rPr>
                <a:t>外源性凝血途径</a:t>
              </a:r>
            </a:p>
          </p:txBody>
        </p:sp>
        <p:sp>
          <p:nvSpPr>
            <p:cNvPr id="26" name="Text Box 19"/>
            <p:cNvSpPr/>
            <p:nvPr/>
          </p:nvSpPr>
          <p:spPr>
            <a:xfrm>
              <a:off x="555698" y="5391035"/>
              <a:ext cx="2557335" cy="538917"/>
            </a:xfrm>
            <a:prstGeom prst="rect">
              <a:avLst/>
            </a:prstGeom>
            <a:solidFill>
              <a:srgbClr val="0046AD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2884">
                  <a:solidFill>
                    <a:schemeClr val="bg1"/>
                  </a:solidFill>
                  <a:ea typeface="黑体"/>
                </a:rPr>
                <a:t>共同凝血途径</a:t>
              </a:r>
            </a:p>
          </p:txBody>
        </p:sp>
        <p:sp>
          <p:nvSpPr>
            <p:cNvPr id="27" name="Rectangle 20"/>
            <p:cNvSpPr/>
            <p:nvPr/>
          </p:nvSpPr>
          <p:spPr>
            <a:xfrm>
              <a:off x="2377145" y="4455103"/>
              <a:ext cx="1339368" cy="294819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(</a:t>
              </a:r>
              <a:r>
                <a:rPr lang="zh-CN" altLang="en-US" sz="1854">
                  <a:ea typeface="幼圆" charset="-122"/>
                </a:rPr>
                <a:t>促凝血酶原</a:t>
              </a:r>
              <a:r>
                <a:rPr lang="zh-CN" altLang="zh-CN" sz="1854">
                  <a:ea typeface="幼圆" charset="-122"/>
                </a:rPr>
                <a:t>) </a:t>
              </a:r>
              <a:endParaRPr lang="en-US" altLang="zh-CN" sz="1854">
                <a:latin typeface="Century Gothic"/>
                <a:ea typeface="幼圆" charset="-122"/>
              </a:endParaRPr>
            </a:p>
          </p:txBody>
        </p:sp>
        <p:sp>
          <p:nvSpPr>
            <p:cNvPr id="28" name="Rectangle 21"/>
            <p:cNvSpPr/>
            <p:nvPr/>
          </p:nvSpPr>
          <p:spPr>
            <a:xfrm>
              <a:off x="5151781" y="4426848"/>
              <a:ext cx="2079057" cy="294819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854">
                  <a:ea typeface="幼圆" charset="-122"/>
                </a:rPr>
                <a:t> (</a:t>
              </a:r>
              <a:r>
                <a:rPr lang="zh-CN" altLang="en-US" sz="1854">
                  <a:ea typeface="幼圆" charset="-122"/>
                </a:rPr>
                <a:t>促凝血酶，凝血活酶</a:t>
              </a:r>
              <a:r>
                <a:rPr lang="zh-CN" altLang="zh-CN" sz="1854">
                  <a:ea typeface="幼圆" charset="-122"/>
                </a:rPr>
                <a:t>) </a:t>
              </a:r>
              <a:endParaRPr lang="en-US" altLang="zh-CN" sz="1854">
                <a:latin typeface="Century Gothic"/>
                <a:ea typeface="幼圆" charset="-122"/>
              </a:endParaRPr>
            </a:p>
          </p:txBody>
        </p:sp>
      </p:grpSp>
      <p:sp>
        <p:nvSpPr>
          <p:cNvPr id="29" name="五角星 1"/>
          <p:cNvSpPr/>
          <p:nvPr/>
        </p:nvSpPr>
        <p:spPr>
          <a:xfrm>
            <a:off x="8398002" y="1255776"/>
            <a:ext cx="706374" cy="600091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rgbClr val="FF0000"/>
          </a:solidFill>
          <a:ln w="25400" cap="flat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>
              <a:srgbClr val="000000">
                <a:alpha val="39999"/>
              </a:srgbClr>
            </a:outerShdw>
          </a:effectLst>
        </p:spPr>
        <p:txBody>
          <a:bodyPr anchor="ctr" anchorCtr="0"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1832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884" b="1" u="none" baseline="0">
              <a:solidFill>
                <a:srgbClr val="0668AF"/>
              </a:solidFill>
              <a:latin typeface="Arial" pitchFamily="34" charset="0"/>
              <a:ea typeface="Arial" pitchFamily="34" charset="0"/>
            </a:endParaRPr>
          </a:p>
        </p:txBody>
      </p:sp>
      <p:sp>
        <p:nvSpPr>
          <p:cNvPr id="2086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Rectangle 2"/>
          <p:cNvSpPr/>
          <p:nvPr/>
        </p:nvSpPr>
        <p:spPr>
          <a:xfrm>
            <a:off x="235458" y="2537714"/>
            <a:ext cx="9182862" cy="444754"/>
          </a:xfrm>
          <a:prstGeom prst="rect">
            <a:avLst/>
          </a:prstGeom>
          <a:gradFill rotWithShape="1">
            <a:gsLst>
              <a:gs pos="0">
                <a:srgbClr val="0046AD"/>
              </a:gs>
              <a:gs pos="100000">
                <a:srgbClr val="FFFFFF"/>
              </a:gs>
            </a:gsLst>
            <a:lin ang="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54">
              <a:latin typeface="Century Gothic"/>
              <a:ea typeface="幼圆" charset="-122"/>
            </a:endParaRPr>
          </a:p>
        </p:txBody>
      </p:sp>
      <p:sp>
        <p:nvSpPr>
          <p:cNvPr id="31" name="Tit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408">
                <a:solidFill>
                  <a:srgbClr val="0001DF"/>
                </a:solidFill>
                <a:ea typeface="黑体"/>
              </a:rPr>
              <a:t>目   录</a:t>
            </a:r>
            <a:endParaRPr lang="de-DE" altLang="zh-CN" sz="3708"/>
          </a:p>
        </p:txBody>
      </p:sp>
      <p:sp>
        <p:nvSpPr>
          <p:cNvPr id="32" name="矩形 4"/>
          <p:cNvSpPr/>
          <p:nvPr/>
        </p:nvSpPr>
        <p:spPr>
          <a:xfrm>
            <a:off x="1962150" y="1805178"/>
            <a:ext cx="6749796" cy="27761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凝血途径</a:t>
            </a:r>
            <a:br>
              <a:rPr lang="en-US" altLang="zh-CN" sz="20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抗凝机制</a:t>
            </a:r>
            <a:br>
              <a:rPr lang="en-US" altLang="zh-CN" sz="21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抗凝药物介绍</a:t>
            </a:r>
            <a:br>
              <a:rPr lang="en-US" altLang="zh-CN" sz="21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抗血小板治疗与抗凝治疗的差异</a:t>
            </a:r>
            <a:br>
              <a:rPr lang="en-US" altLang="zh-CN" sz="2072">
                <a:solidFill>
                  <a:srgbClr val="0001DF"/>
                </a:solidFill>
                <a:latin typeface="黑体"/>
                <a:ea typeface="黑体"/>
              </a:rPr>
            </a:br>
            <a:endParaRPr lang="en-US" altLang="en-US" sz="2472">
              <a:latin typeface="黑体"/>
              <a:ea typeface="黑体"/>
            </a:endParaRPr>
          </a:p>
        </p:txBody>
      </p:sp>
      <p:sp>
        <p:nvSpPr>
          <p:cNvPr id="33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508">
                <a:solidFill>
                  <a:srgbClr val="0001DF"/>
                </a:solidFill>
                <a:latin typeface="黑体"/>
                <a:ea typeface="黑体"/>
              </a:rPr>
              <a:t>凝血和抗凝需要平衡</a:t>
            </a:r>
            <a:endParaRPr lang="zh-CN" altLang="en-US" sz="3708">
              <a:latin typeface="黑体"/>
              <a:ea typeface="黑体"/>
            </a:endParaRPr>
          </a:p>
        </p:txBody>
      </p:sp>
      <p:sp>
        <p:nvSpPr>
          <p:cNvPr id="34" name="Rectangle 3"/>
          <p:cNvSpPr/>
          <p:nvPr>
            <p:ph type="body" idx="4294967295"/>
          </p:nvPr>
        </p:nvSpPr>
        <p:spPr>
          <a:xfrm>
            <a:off x="622983" y="1842786"/>
            <a:ext cx="8795336" cy="43608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47092" tIns="47092" rIns="47092" bIns="47092" anchor="t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349917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591915" indent="-18149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820833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000696" indent="-179864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 eaLnBrk="1" hangingPunct="1">
              <a:lnSpc>
                <a:spcPct val="200000"/>
              </a:lnSpc>
              <a:buClr>
                <a:srgbClr val="002060"/>
              </a:buClr>
              <a:buFont typeface="Wingdings" charset="2"/>
              <a:buChar char="Ø"/>
            </a:pP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正常人在日常活动中常有轻微的血管损伤发生，体内也常有低水平的凝血系统激活，但循环血液并不凝固？？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lnSpc>
                <a:spcPct val="200000"/>
              </a:lnSpc>
              <a:buClr>
                <a:srgbClr val="002060"/>
              </a:buClr>
              <a:buFont typeface="Wingdings" charset="2"/>
              <a:buChar char="Ø"/>
            </a:pP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是什么因素不至引起全循环的血液凝固？？</a:t>
            </a:r>
            <a:endParaRPr lang="zh-CN" altLang="en-US" sz="2472">
              <a:latin typeface="黑体"/>
              <a:ea typeface="黑体"/>
            </a:endParaRPr>
          </a:p>
        </p:txBody>
      </p:sp>
      <p:sp>
        <p:nvSpPr>
          <p:cNvPr id="35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608">
                <a:solidFill>
                  <a:srgbClr val="0001DF"/>
                </a:solidFill>
                <a:latin typeface="黑体"/>
                <a:ea typeface="黑体"/>
              </a:rPr>
              <a:t>抗凝的重要因素</a:t>
            </a:r>
            <a:endParaRPr lang="zh-CN" altLang="en-US" sz="3708">
              <a:latin typeface="黑体"/>
              <a:ea typeface="黑体"/>
            </a:endParaRPr>
          </a:p>
        </p:txBody>
      </p:sp>
      <p:sp>
        <p:nvSpPr>
          <p:cNvPr id="36" name="Rectangle 3"/>
          <p:cNvSpPr/>
          <p:nvPr>
            <p:ph type="body" idx="4294967295"/>
          </p:nvPr>
        </p:nvSpPr>
        <p:spPr>
          <a:xfrm>
            <a:off x="622983" y="1918002"/>
            <a:ext cx="8795336" cy="43608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47092" tIns="47092" rIns="47092" bIns="47092" anchor="t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349917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591915" indent="-18149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820833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000696" indent="-179864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 eaLnBrk="1" hangingPunct="1">
              <a:lnSpc>
                <a:spcPct val="200000"/>
              </a:lnSpc>
              <a:buClr>
                <a:srgbClr val="002060"/>
              </a:buClr>
              <a:buFont typeface="Wingdings" charset="2"/>
              <a:buChar char="Ø"/>
            </a:pP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 血管内皮的抗凝作用 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lnSpc>
                <a:spcPct val="200000"/>
              </a:lnSpc>
              <a:buClr>
                <a:srgbClr val="002060"/>
              </a:buClr>
              <a:buFont typeface="Wingdings" charset="2"/>
              <a:buChar char="Ø"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 纤维蛋白的吸附、血液的稀释及单核巨嗜细胞的吞噬作用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lnSpc>
                <a:spcPct val="200000"/>
              </a:lnSpc>
              <a:buClr>
                <a:srgbClr val="002060"/>
              </a:buClr>
              <a:buFont typeface="Wingdings" charset="2"/>
              <a:buChar char="Ø"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 生理性抗凝物质</a:t>
            </a:r>
            <a:endParaRPr lang="en-US" altLang="zh-CN" sz="2472">
              <a:latin typeface="黑体"/>
              <a:ea typeface="黑体"/>
            </a:endParaRPr>
          </a:p>
          <a:p>
            <a:pPr lvl="0" eaLnBrk="1" hangingPunct="1">
              <a:lnSpc>
                <a:spcPct val="200000"/>
              </a:lnSpc>
              <a:buClr>
                <a:srgbClr val="002060"/>
              </a:buClr>
              <a:buFont typeface="Wingdings" charset="2"/>
              <a:buChar char="Ø"/>
            </a:pP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 抗凝药物 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lnSpc>
                <a:spcPct val="200000"/>
              </a:lnSpc>
              <a:buClr>
                <a:srgbClr val="002060"/>
              </a:buClr>
              <a:buFont typeface="Wingdings" charset="2"/>
              <a:buChar char="Ø"/>
            </a:pPr>
            <a:endParaRPr lang="zh-CN" altLang="en-US" sz="2472">
              <a:latin typeface="黑体"/>
              <a:ea typeface="黑体"/>
            </a:endParaRPr>
          </a:p>
        </p:txBody>
      </p:sp>
      <p:sp>
        <p:nvSpPr>
          <p:cNvPr id="37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508">
                <a:solidFill>
                  <a:srgbClr val="0001DF"/>
                </a:solidFill>
                <a:ea typeface="黑体"/>
              </a:rPr>
              <a:t>血管内皮的抗凝作用</a:t>
            </a:r>
            <a:endParaRPr lang="zh-CN" altLang="en-US" sz="3708">
              <a:ea typeface="黑体"/>
            </a:endParaRPr>
          </a:p>
        </p:txBody>
      </p:sp>
      <p:sp>
        <p:nvSpPr>
          <p:cNvPr id="38" name="Rectangle 3"/>
          <p:cNvSpPr/>
          <p:nvPr>
            <p:ph type="body" idx="4294967295"/>
          </p:nvPr>
        </p:nvSpPr>
        <p:spPr>
          <a:xfrm>
            <a:off x="392430" y="1491234"/>
            <a:ext cx="7770114" cy="18836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47092" tIns="47092" rIns="47092" bIns="47092" anchor="t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349917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591915" indent="-181498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820833" indent="-188039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000696" indent="-179864" algn="l" defTabSz="941832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 eaLnBrk="1" hangingPunct="1">
              <a:buFont typeface="Wingdings" charset="2"/>
              <a:buChar char="Ø"/>
            </a:pP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  屏障作用：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防止凝血因子、血小板与内皮下的成分接触，从而防止凝血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系统和血小板的活化。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 抗血小板聚集作用：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合成前列环素PGI2、一氧化氮NO，从而抑制血小板的聚集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 灭活凝血因子作用：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可灭活Ⅱa、Ⅹa等多种活化的凝血因子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 降解纤维蛋白作用：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组织型纤溶酶原激活物〔tissue plasminogen activator ,t-PA〕激活</a:t>
            </a:r>
            <a:endParaRPr lang="zh-CN" altLang="en-US" sz="2472">
              <a:latin typeface="黑体"/>
              <a:ea typeface="黑体"/>
            </a:endParaRPr>
          </a:p>
          <a:p>
            <a:pPr lvl="0" eaLnBrk="1" hangingPunct="1">
              <a:buFont typeface="Wingdings" charset="2"/>
              <a:buChar char="Ø"/>
            </a:pP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纤维蛋白溶解酶而降解已形成的纤维蛋白，保证血管的通畅。 </a:t>
            </a:r>
            <a:endParaRPr lang="zh-CN" altLang="en-US" sz="2472">
              <a:latin typeface="黑体"/>
              <a:ea typeface="黑体"/>
            </a:endParaRPr>
          </a:p>
        </p:txBody>
      </p:sp>
      <p:sp>
        <p:nvSpPr>
          <p:cNvPr id="39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>
                <a:solidFill>
                  <a:srgbClr val="0001DF"/>
                </a:solidFill>
                <a:latin typeface="黑体"/>
                <a:ea typeface="黑体"/>
              </a:rPr>
              <a:t>纤维蛋白的吸附、血液的稀释及单核巨嗜细胞的吞噬作用</a:t>
            </a:r>
            <a:endParaRPr lang="zh-CN" altLang="en-US">
              <a:latin typeface="黑体"/>
              <a:ea typeface="黑体"/>
            </a:endParaRPr>
          </a:p>
        </p:txBody>
      </p:sp>
      <p:sp>
        <p:nvSpPr>
          <p:cNvPr id="40" name="Text Box 4"/>
          <p:cNvSpPr/>
          <p:nvPr/>
        </p:nvSpPr>
        <p:spPr>
          <a:xfrm>
            <a:off x="470916" y="1726692"/>
            <a:ext cx="8563150" cy="22312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buClr>
                <a:srgbClr val="002060"/>
              </a:buClr>
              <a:buSzPct val="80000"/>
              <a:buFont typeface="Wingdings" charset="2"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纤维蛋白与凝血酶有高度的亲和力，在凝血过程中所形成的凝血酶，85%-90%可被纤维蛋白吸附，这不仅有助于加速局部凝血反响的进行，也可防止凝血酶向周围扩散。</a:t>
            </a:r>
            <a:endParaRPr lang="zh-CN" altLang="en-US" sz="2472">
              <a:latin typeface="黑体"/>
              <a:ea typeface="黑体"/>
            </a:endParaRPr>
          </a:p>
          <a:p>
            <a:pPr marL="0" lvl="0" indent="0" eaLnBrk="1" hangingPunct="1">
              <a:buClr>
                <a:srgbClr val="002060"/>
              </a:buClr>
              <a:buSzPct val="80000"/>
              <a:buFont typeface="Wingdings" charset="2"/>
            </a:pPr>
            <a:endParaRPr lang="zh-CN" altLang="en-US" sz="2472">
              <a:latin typeface="黑体"/>
              <a:ea typeface="黑体"/>
            </a:endParaRPr>
          </a:p>
          <a:p>
            <a:pPr marL="0" lvl="0" indent="0" eaLnBrk="1" hangingPunct="1">
              <a:buClr>
                <a:srgbClr val="002060"/>
              </a:buClr>
              <a:buSzPct val="80000"/>
              <a:buFont typeface="Wingdings" charset="2"/>
            </a:pP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进入循环的活化凝血因子可被血液稀释，并被血液中的抗凝物质灭活并单核巨嗜细胞吞噬。</a:t>
            </a:r>
            <a:endParaRPr lang="zh-CN" altLang="en-US" sz="2472">
              <a:latin typeface="黑体"/>
              <a:ea typeface="黑体"/>
            </a:endParaRPr>
          </a:p>
        </p:txBody>
      </p:sp>
      <p:sp>
        <p:nvSpPr>
          <p:cNvPr id="41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608">
                <a:solidFill>
                  <a:srgbClr val="0001DF"/>
                </a:solidFill>
                <a:latin typeface="黑体"/>
                <a:ea typeface="黑体"/>
              </a:rPr>
              <a:t>生理性抗凝物质</a:t>
            </a:r>
            <a:r>
              <a:rPr lang="en-US" altLang="zh-CN" sz="3508">
                <a:solidFill>
                  <a:srgbClr val="0001DF"/>
                </a:solidFill>
                <a:latin typeface="黑体"/>
                <a:ea typeface="黑体"/>
              </a:rPr>
              <a:t>-</a:t>
            </a:r>
            <a:r>
              <a:rPr lang="zh-CN" altLang="en-US" sz="3408">
                <a:solidFill>
                  <a:srgbClr val="0001DF"/>
                </a:solidFill>
                <a:latin typeface="黑体"/>
                <a:ea typeface="黑体"/>
              </a:rPr>
              <a:t>抗凝血酶</a:t>
            </a:r>
            <a:r>
              <a:rPr lang="zh-CN" altLang="zh-CN" sz="3508">
                <a:solidFill>
                  <a:srgbClr val="0001DF"/>
                </a:solidFill>
                <a:latin typeface="黑体"/>
                <a:ea typeface="黑体"/>
              </a:rPr>
              <a:t>Ⅲ</a:t>
            </a:r>
            <a:r>
              <a:rPr lang="zh-CN" altLang="en-US" sz="3608">
                <a:solidFill>
                  <a:srgbClr val="0001DF"/>
                </a:solidFill>
                <a:latin typeface="黑体"/>
                <a:ea typeface="黑体"/>
              </a:rPr>
              <a:t> </a:t>
            </a:r>
            <a:endParaRPr lang="zh-CN" altLang="en-US" sz="3708">
              <a:latin typeface="黑体"/>
              <a:ea typeface="黑体"/>
            </a:endParaRPr>
          </a:p>
        </p:txBody>
      </p:sp>
      <p:sp>
        <p:nvSpPr>
          <p:cNvPr id="42" name="Text Box 2"/>
          <p:cNvSpPr/>
          <p:nvPr/>
        </p:nvSpPr>
        <p:spPr>
          <a:xfrm>
            <a:off x="1162574" y="1677638"/>
            <a:ext cx="6535594" cy="254568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>
                <a:srgbClr val="002060"/>
              </a:buClr>
              <a:buSzTx/>
              <a:buFont typeface="Wingdings" charset="2"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抗凝血酶Ⅲ〔AntithrombinⅢ,ATⅢ〕</a:t>
            </a:r>
            <a:endParaRPr lang="zh-CN" altLang="en-US" sz="2472">
              <a:latin typeface="黑体"/>
              <a:ea typeface="黑体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002060"/>
              </a:buClr>
              <a:buSzTx/>
              <a:buFont typeface="Wingdings" charset="2"/>
            </a:pP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    ATⅢ由肝细胞合成，为丝氨酸蛋白酶抑制剂，作用于以丝氨酸为活性中心的凝血因子Ⅱa、Ⅶa、Ⅸa、Ⅹa和Ⅻa，与活性中心的丝氨酸残基以1:1形式结合为复合物，使其失活，产生抗凝</a:t>
            </a:r>
            <a:endParaRPr lang="zh-CN" altLang="en-US" sz="2472">
              <a:latin typeface="黑体"/>
              <a:ea typeface="黑体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002060"/>
              </a:buClr>
              <a:buSzTx/>
              <a:buFont typeface="Wingdings" charset="2"/>
            </a:pPr>
            <a:endParaRPr lang="zh-CN" altLang="en-US" sz="2472">
              <a:latin typeface="黑体"/>
              <a:ea typeface="黑体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002060"/>
              </a:buClr>
              <a:buSzTx/>
              <a:buFont typeface="Wingdings" charset="2"/>
            </a:pP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   </a:t>
            </a:r>
            <a:endParaRPr lang="zh-CN" altLang="en-US" sz="2472">
              <a:latin typeface="黑体"/>
              <a:ea typeface="黑体"/>
            </a:endParaRPr>
          </a:p>
        </p:txBody>
      </p:sp>
      <p:sp>
        <p:nvSpPr>
          <p:cNvPr id="43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608">
                <a:solidFill>
                  <a:srgbClr val="0001DF"/>
                </a:solidFill>
                <a:latin typeface="黑体"/>
                <a:ea typeface="黑体"/>
              </a:rPr>
              <a:t>生理性抗凝物质</a:t>
            </a:r>
            <a:r>
              <a:rPr lang="en-US" altLang="zh-CN" sz="3508">
                <a:solidFill>
                  <a:srgbClr val="0001DF"/>
                </a:solidFill>
                <a:latin typeface="黑体"/>
                <a:ea typeface="黑体"/>
              </a:rPr>
              <a:t>-</a:t>
            </a:r>
            <a:r>
              <a:rPr lang="zh-CN" altLang="en-US" sz="3608">
                <a:solidFill>
                  <a:srgbClr val="0001DF"/>
                </a:solidFill>
                <a:latin typeface="黑体"/>
                <a:ea typeface="黑体"/>
              </a:rPr>
              <a:t>蛋白质</a:t>
            </a:r>
            <a:r>
              <a:rPr lang="en-US" altLang="zh-CN" sz="3608">
                <a:solidFill>
                  <a:srgbClr val="0001DF"/>
                </a:solidFill>
                <a:latin typeface="黑体"/>
                <a:ea typeface="黑体"/>
              </a:rPr>
              <a:t>C</a:t>
            </a:r>
            <a:r>
              <a:rPr lang="zh-CN" altLang="en-US" sz="3608">
                <a:solidFill>
                  <a:srgbClr val="0001DF"/>
                </a:solidFill>
                <a:latin typeface="黑体"/>
                <a:ea typeface="黑体"/>
              </a:rPr>
              <a:t>系统 </a:t>
            </a:r>
            <a:endParaRPr lang="zh-CN" altLang="en-US" sz="3708">
              <a:latin typeface="黑体"/>
              <a:ea typeface="黑体"/>
            </a:endParaRPr>
          </a:p>
        </p:txBody>
      </p:sp>
      <p:sp>
        <p:nvSpPr>
          <p:cNvPr id="44" name="Text Box 4"/>
          <p:cNvSpPr/>
          <p:nvPr/>
        </p:nvSpPr>
        <p:spPr>
          <a:xfrm>
            <a:off x="549402" y="1962150"/>
            <a:ext cx="8084058" cy="20491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主要包括</a:t>
            </a:r>
            <a:r>
              <a:rPr lang="zh-CN" altLang="en-US" sz="2172">
                <a:solidFill>
                  <a:srgbClr val="FF01DF"/>
                </a:solidFill>
                <a:latin typeface="黑体"/>
                <a:ea typeface="黑体"/>
              </a:rPr>
              <a:t>蛋白质</a:t>
            </a:r>
            <a:r>
              <a:rPr lang="en-US" altLang="zh-CN" sz="2272">
                <a:solidFill>
                  <a:srgbClr val="FF01DF"/>
                </a:solidFill>
                <a:latin typeface="黑体"/>
                <a:ea typeface="黑体"/>
              </a:rPr>
              <a:t>C</a:t>
            </a:r>
            <a:r>
              <a:rPr lang="zh-CN" altLang="en-US" sz="2172">
                <a:solidFill>
                  <a:srgbClr val="FF01DF"/>
                </a:solidFill>
                <a:latin typeface="黑体"/>
                <a:ea typeface="黑体"/>
              </a:rPr>
              <a:t>，凝血酶调节蛋白，蛋白质</a:t>
            </a:r>
            <a:r>
              <a:rPr lang="en-US" altLang="zh-CN" sz="2072">
                <a:solidFill>
                  <a:srgbClr val="FF01DF"/>
                </a:solidFill>
                <a:latin typeface="黑体"/>
                <a:ea typeface="黑体"/>
              </a:rPr>
              <a:t>S</a:t>
            </a: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和蛋白质</a:t>
            </a:r>
            <a:r>
              <a:rPr lang="en-US" altLang="zh-CN" sz="2072">
                <a:solidFill>
                  <a:srgbClr val="0001DF"/>
                </a:solidFill>
                <a:latin typeface="黑体"/>
                <a:ea typeface="黑体"/>
              </a:rPr>
              <a:t>C</a:t>
            </a: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抑制物。</a:t>
            </a:r>
            <a:endParaRPr lang="zh-CN" altLang="en-US" sz="2472">
              <a:latin typeface="黑体"/>
              <a:ea typeface="黑体"/>
            </a:endParaRPr>
          </a:p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在凝血过程中，</a:t>
            </a:r>
            <a:r>
              <a:rPr lang="en-US" altLang="zh-CN" sz="2372">
                <a:solidFill>
                  <a:srgbClr val="0001DF"/>
                </a:solidFill>
                <a:latin typeface="仿宋" charset="-122"/>
                <a:ea typeface="仿宋" charset="-122"/>
              </a:rPr>
              <a:t>Ⅷa</a:t>
            </a:r>
            <a:r>
              <a:rPr lang="zh-CN" altLang="en-US" sz="2072">
                <a:solidFill>
                  <a:srgbClr val="0001DF"/>
                </a:solidFill>
                <a:latin typeface="仿宋" charset="-122"/>
                <a:ea typeface="仿宋" charset="-122"/>
              </a:rPr>
              <a:t>和</a:t>
            </a:r>
            <a:r>
              <a:rPr lang="en-US" altLang="zh-CN" sz="2272">
                <a:solidFill>
                  <a:srgbClr val="0001DF"/>
                </a:solidFill>
                <a:latin typeface="仿宋" charset="-122"/>
                <a:ea typeface="仿宋" charset="-122"/>
              </a:rPr>
              <a:t>Ⅴa</a:t>
            </a: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是</a:t>
            </a:r>
            <a:r>
              <a:rPr lang="en-US" altLang="zh-CN" sz="2272">
                <a:solidFill>
                  <a:srgbClr val="0001DF"/>
                </a:solidFill>
                <a:latin typeface="仿宋" charset="-122"/>
                <a:ea typeface="仿宋" charset="-122"/>
              </a:rPr>
              <a:t>Ⅹ</a:t>
            </a:r>
            <a:r>
              <a:rPr lang="en-US" altLang="zh-CN" sz="2172">
                <a:solidFill>
                  <a:srgbClr val="0001DF"/>
                </a:solidFill>
                <a:latin typeface="黑体"/>
                <a:ea typeface="黑体"/>
              </a:rPr>
              <a:t>a</a:t>
            </a: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和凝血酶激活的限速因子</a:t>
            </a:r>
            <a:r>
              <a:rPr lang="en-US" altLang="zh-CN" sz="2372">
                <a:solidFill>
                  <a:srgbClr val="0001DF"/>
                </a:solidFill>
                <a:latin typeface="黑体"/>
                <a:ea typeface="黑体"/>
              </a:rPr>
              <a:t>,</a:t>
            </a:r>
            <a:r>
              <a:rPr lang="zh-CN" altLang="en-US" sz="2272">
                <a:solidFill>
                  <a:srgbClr val="0001DF"/>
                </a:solidFill>
                <a:latin typeface="黑体"/>
                <a:ea typeface="黑体"/>
              </a:rPr>
              <a:t>当凝血酶与血管内皮细胞上的凝血酶调节蛋白结合后，可以激活蛋白质</a:t>
            </a:r>
            <a:r>
              <a:rPr lang="en-US" altLang="zh-CN" sz="2172">
                <a:solidFill>
                  <a:srgbClr val="0001DF"/>
                </a:solidFill>
                <a:latin typeface="黑体"/>
                <a:ea typeface="黑体"/>
              </a:rPr>
              <a:t>C,</a:t>
            </a: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而后者可以水解灭活</a:t>
            </a:r>
            <a:r>
              <a:rPr lang="en-US" altLang="zh-CN" sz="2272">
                <a:solidFill>
                  <a:srgbClr val="0001DF"/>
                </a:solidFill>
                <a:latin typeface="仿宋" charset="-122"/>
                <a:ea typeface="仿宋" charset="-122"/>
              </a:rPr>
              <a:t>Ⅷa</a:t>
            </a:r>
            <a:r>
              <a:rPr lang="zh-CN" altLang="en-US" sz="2272">
                <a:solidFill>
                  <a:srgbClr val="0001DF"/>
                </a:solidFill>
                <a:latin typeface="仿宋" charset="-122"/>
                <a:ea typeface="仿宋" charset="-122"/>
              </a:rPr>
              <a:t>和</a:t>
            </a:r>
            <a:r>
              <a:rPr lang="en-US" altLang="zh-CN" sz="2172">
                <a:solidFill>
                  <a:srgbClr val="0001DF"/>
                </a:solidFill>
                <a:latin typeface="仿宋" charset="-122"/>
                <a:ea typeface="仿宋" charset="-122"/>
              </a:rPr>
              <a:t>Ⅴa </a:t>
            </a: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，从而抑制</a:t>
            </a:r>
            <a:r>
              <a:rPr lang="en-US" altLang="zh-CN" sz="2072">
                <a:solidFill>
                  <a:srgbClr val="0001DF"/>
                </a:solidFill>
                <a:latin typeface="仿宋" charset="-122"/>
                <a:ea typeface="仿宋" charset="-122"/>
              </a:rPr>
              <a:t>Ⅹ</a:t>
            </a: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因子和凝血酶原激活。 </a:t>
            </a:r>
            <a:endParaRPr lang="zh-CN" altLang="en-US" sz="2472">
              <a:latin typeface="黑体"/>
              <a:ea typeface="黑体"/>
            </a:endParaRPr>
          </a:p>
        </p:txBody>
      </p:sp>
      <p:sp>
        <p:nvSpPr>
          <p:cNvPr id="45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308">
                <a:solidFill>
                  <a:srgbClr val="0001DF"/>
                </a:solidFill>
                <a:latin typeface="黑体"/>
                <a:ea typeface="黑体"/>
              </a:rPr>
              <a:t>抗凝药物在凝血瀑布中的作用靶点</a:t>
            </a:r>
            <a:r>
              <a:rPr lang="en-GB" altLang="zh-CN" sz="3408" baseline="30000">
                <a:solidFill>
                  <a:srgbClr val="0001DF"/>
                </a:solidFill>
                <a:latin typeface="黑体"/>
                <a:ea typeface="黑体"/>
              </a:rPr>
              <a:t>1</a:t>
            </a:r>
            <a:endParaRPr lang="en-GB" altLang="zh-CN" sz="3708">
              <a:latin typeface="黑体"/>
              <a:ea typeface="黑体"/>
            </a:endParaRPr>
          </a:p>
        </p:txBody>
      </p:sp>
      <p:sp>
        <p:nvSpPr>
          <p:cNvPr id="46" name="Text Placeholder 52"/>
          <p:cNvSpPr/>
          <p:nvPr/>
        </p:nvSpPr>
        <p:spPr>
          <a:xfrm>
            <a:off x="156972" y="5752369"/>
            <a:ext cx="8227949" cy="123288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70916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41832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412748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83664" indent="0" algn="l" defTabSz="941832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822" lvl="0" indent="-233822" eaLnBrk="1" hangingPunct="1">
              <a:lnSpc>
                <a:spcPct val="90000"/>
              </a:lnSpc>
              <a:spcBef>
                <a:spcPct val="50000"/>
              </a:spcBef>
              <a:buFont typeface="Arial" pitchFamily="34" charset="0"/>
            </a:pPr>
            <a:r>
              <a:rPr lang="en-US" altLang="zh-CN" sz="630">
                <a:solidFill>
                  <a:srgbClr val="0001DF"/>
                </a:solidFill>
                <a:ea typeface="Arial" pitchFamily="34" charset="0"/>
              </a:rPr>
              <a:t>AT= 抗凝血酶; </a:t>
            </a:r>
            <a:endParaRPr lang="en-US" altLang="zh-CN" sz="1030">
              <a:ea typeface="Arial" pitchFamily="34" charset="0"/>
            </a:endParaRPr>
          </a:p>
          <a:p>
            <a:pPr marL="233822" lvl="0" indent="-233822" eaLnBrk="1" hangingPunct="1">
              <a:lnSpc>
                <a:spcPct val="90000"/>
              </a:lnSpc>
              <a:spcBef>
                <a:spcPct val="50000"/>
              </a:spcBef>
              <a:buFont typeface="Arial" pitchFamily="34" charset="0"/>
            </a:pPr>
            <a:r>
              <a:rPr lang="en-US" altLang="zh-CN" sz="730">
                <a:solidFill>
                  <a:srgbClr val="0001DF"/>
                </a:solidFill>
                <a:ea typeface="Arial" pitchFamily="34" charset="0"/>
              </a:rPr>
              <a:t>1. Adapted from Turpie AG. Eur Heart J 2022;29:155–65; 2. Ellis DJ et al. Circulation 2022; 120:1029–35; 3. Bousser MG et al. </a:t>
            </a:r>
            <a:br>
              <a:rPr lang="en-US" altLang="zh-CN" sz="730">
                <a:solidFill>
                  <a:srgbClr val="0001DF"/>
                </a:solidFill>
                <a:ea typeface="Arial" pitchFamily="34" charset="0"/>
              </a:rPr>
            </a:br>
            <a:r>
              <a:rPr lang="en-US" altLang="zh-CN" sz="730">
                <a:solidFill>
                  <a:srgbClr val="0001DF"/>
                </a:solidFill>
                <a:ea typeface="Arial" pitchFamily="34" charset="0"/>
              </a:rPr>
              <a:t>Lancet 2022;371:315–21; 4. NCT00580216; available at     ClinicalTrials.gov; accessed Sept 09; 5. Connolly SJ et al. N Engl J Med 2022;364:806–17; 6. Granger CB et al. N Engl J Med 2022;365:981–92; 7. Patel MR et al. N Engl J Med 2022;365:</a:t>
            </a:r>
            <a:br>
              <a:rPr lang="en-US" altLang="zh-CN" sz="730">
                <a:solidFill>
                  <a:srgbClr val="0001DF"/>
                </a:solidFill>
                <a:ea typeface="Arial" pitchFamily="34" charset="0"/>
              </a:rPr>
            </a:br>
            <a:r>
              <a:rPr lang="en-US" altLang="zh-CN" sz="730">
                <a:solidFill>
                  <a:srgbClr val="0001DF"/>
                </a:solidFill>
                <a:ea typeface="Arial" pitchFamily="34" charset="0"/>
              </a:rPr>
              <a:t>883–91; 8. NCT00781391; available at     ClinicalTrials.gov; accessed Sept 09; 9. NCT00742859; available at     ClinicalTrials.gov; accessed Sept 09; 10. Connolly SJ et al. N Engl J Med 2022;361:1139–51; 11. Olsson SB et al. Lancet 2003;362:1691–8; 12. Albers GW et al. JAMA 2005;293:690–8; 13. Lip GY et al. Eur Heart J 2022;30:2897–907</a:t>
            </a:r>
            <a:endParaRPr lang="en-US" altLang="zh-CN" sz="1030">
              <a:ea typeface="Arial" pitchFamily="34" charset="0"/>
            </a:endParaRPr>
          </a:p>
        </p:txBody>
      </p:sp>
      <p:grpSp>
        <p:nvGrpSpPr>
          <p:cNvPr id="47" name=""/>
          <p:cNvGrpSpPr/>
          <p:nvPr/>
        </p:nvGrpSpPr>
        <p:grpSpPr>
          <a:xfrm>
            <a:off x="477457" y="1316276"/>
            <a:ext cx="8149463" cy="4390310"/>
            <a:chOff x="477456" y="1316274"/>
            <a:chExt cx="8149463" cy="4390310"/>
          </a:xfrm>
        </p:grpSpPr>
        <p:sp>
          <p:nvSpPr>
            <p:cNvPr id="48" name="AutoShape 4"/>
            <p:cNvSpPr/>
            <p:nvPr/>
          </p:nvSpPr>
          <p:spPr>
            <a:xfrm>
              <a:off x="4929620" y="5371384"/>
              <a:ext cx="793379" cy="335200"/>
            </a:xfrm>
            <a:prstGeom prst="roundRect">
              <a:avLst>
                <a:gd name="adj" fmla="val 16667"/>
              </a:avLst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236">
                  <a:solidFill>
                    <a:srgbClr val="FFFFFF"/>
                  </a:solidFill>
                  <a:latin typeface="黑体"/>
                  <a:ea typeface="黑体"/>
                </a:rPr>
                <a:t>纤维蛋白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cxnSp>
          <p:nvCxnSpPr>
            <p:cNvPr id="49" name="Line 8"/>
            <p:cNvCxnSpPr/>
            <p:nvPr/>
          </p:nvCxnSpPr>
          <p:spPr>
            <a:xfrm>
              <a:off x="4459756" y="1782284"/>
              <a:ext cx="687081" cy="1028493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cxnSp>
          <p:nvCxnSpPr>
            <p:cNvPr id="50" name="Line 9"/>
            <p:cNvCxnSpPr/>
            <p:nvPr/>
          </p:nvCxnSpPr>
          <p:spPr>
            <a:xfrm flipH="1">
              <a:off x="5022053" y="2622739"/>
              <a:ext cx="301947" cy="469280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sp>
          <p:nvSpPr>
            <p:cNvPr id="51" name="Oval 11"/>
            <p:cNvSpPr/>
            <p:nvPr/>
          </p:nvSpPr>
          <p:spPr>
            <a:xfrm>
              <a:off x="5248512" y="2212322"/>
              <a:ext cx="332757" cy="353187"/>
            </a:xfrm>
            <a:prstGeom prst="ellipse">
              <a:avLst/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Ⅸ</a:t>
              </a:r>
            </a:p>
          </p:txBody>
        </p:sp>
        <p:cxnSp>
          <p:nvCxnSpPr>
            <p:cNvPr id="52" name="Line 13"/>
            <p:cNvCxnSpPr/>
            <p:nvPr/>
          </p:nvCxnSpPr>
          <p:spPr>
            <a:xfrm>
              <a:off x="3450701" y="2565510"/>
              <a:ext cx="739460" cy="900953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sp>
          <p:nvSpPr>
            <p:cNvPr id="53" name="Oval 15"/>
            <p:cNvSpPr/>
            <p:nvPr/>
          </p:nvSpPr>
          <p:spPr>
            <a:xfrm>
              <a:off x="4747837" y="3092020"/>
              <a:ext cx="332757" cy="353187"/>
            </a:xfrm>
            <a:prstGeom prst="ellipse">
              <a:avLst/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Ⅸ</a:t>
              </a:r>
              <a:r>
                <a:rPr lang="en-GB" altLang="zh-CN" sz="1236">
                  <a:solidFill>
                    <a:srgbClr val="FFFFFF"/>
                  </a:solidFill>
                  <a:latin typeface="黑体"/>
                  <a:ea typeface="黑体"/>
                </a:rPr>
                <a:t>a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sp>
          <p:nvSpPr>
            <p:cNvPr id="54" name="Oval 18"/>
            <p:cNvSpPr/>
            <p:nvPr/>
          </p:nvSpPr>
          <p:spPr>
            <a:xfrm>
              <a:off x="3133349" y="2212322"/>
              <a:ext cx="332757" cy="353187"/>
            </a:xfrm>
            <a:prstGeom prst="ellipse">
              <a:avLst/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Ⅹ</a:t>
              </a:r>
            </a:p>
          </p:txBody>
        </p:sp>
        <p:cxnSp>
          <p:nvCxnSpPr>
            <p:cNvPr id="2132" name="Line 20"/>
            <p:cNvCxnSpPr/>
            <p:nvPr/>
          </p:nvCxnSpPr>
          <p:spPr>
            <a:xfrm flipH="1">
              <a:off x="3694106" y="1782284"/>
              <a:ext cx="627000" cy="1021953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cxnSp>
          <p:nvCxnSpPr>
            <p:cNvPr id="2133" name="Line 21"/>
            <p:cNvCxnSpPr/>
            <p:nvPr/>
          </p:nvCxnSpPr>
          <p:spPr>
            <a:xfrm flipH="1">
              <a:off x="4068458" y="3262073"/>
              <a:ext cx="645487" cy="0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sp>
          <p:nvSpPr>
            <p:cNvPr id="2134" name="Oval 23"/>
            <p:cNvSpPr/>
            <p:nvPr/>
          </p:nvSpPr>
          <p:spPr>
            <a:xfrm>
              <a:off x="4080782" y="2825494"/>
              <a:ext cx="513000" cy="410416"/>
            </a:xfrm>
            <a:prstGeom prst="ellipse">
              <a:avLst/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Ⅵ Ⅱ</a:t>
              </a:r>
              <a:r>
                <a:rPr lang="en-GB" altLang="zh-CN" sz="1236">
                  <a:solidFill>
                    <a:srgbClr val="FFFFFF"/>
                  </a:solidFill>
                  <a:latin typeface="黑体"/>
                  <a:ea typeface="黑体"/>
                </a:rPr>
                <a:t>a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cxnSp>
          <p:nvCxnSpPr>
            <p:cNvPr id="2135" name="Line 25"/>
            <p:cNvCxnSpPr/>
            <p:nvPr/>
          </p:nvCxnSpPr>
          <p:spPr>
            <a:xfrm flipH="1">
              <a:off x="4322647" y="4145040"/>
              <a:ext cx="0" cy="564118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sp>
          <p:nvSpPr>
            <p:cNvPr id="2136" name="AutoShape 27"/>
            <p:cNvSpPr/>
            <p:nvPr/>
          </p:nvSpPr>
          <p:spPr>
            <a:xfrm>
              <a:off x="4929620" y="4573443"/>
              <a:ext cx="793379" cy="336836"/>
            </a:xfrm>
            <a:prstGeom prst="roundRect">
              <a:avLst>
                <a:gd name="adj" fmla="val 16667"/>
              </a:avLst>
            </a:prstGeom>
            <a:solidFill>
              <a:srgbClr val="0046AD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236">
                  <a:solidFill>
                    <a:srgbClr val="FFFFFF"/>
                  </a:solidFill>
                  <a:latin typeface="黑体"/>
                  <a:ea typeface="黑体"/>
                </a:rPr>
                <a:t>凝血酶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cxnSp>
          <p:nvCxnSpPr>
            <p:cNvPr id="2137" name="Line 29"/>
            <p:cNvCxnSpPr/>
            <p:nvPr/>
          </p:nvCxnSpPr>
          <p:spPr>
            <a:xfrm>
              <a:off x="3758809" y="4746766"/>
              <a:ext cx="1143082" cy="0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sp>
          <p:nvSpPr>
            <p:cNvPr id="2138" name="AutoShape 31"/>
            <p:cNvSpPr/>
            <p:nvPr/>
          </p:nvSpPr>
          <p:spPr>
            <a:xfrm>
              <a:off x="3117944" y="5371382"/>
              <a:ext cx="793379" cy="335200"/>
            </a:xfrm>
            <a:prstGeom prst="roundRect">
              <a:avLst>
                <a:gd name="adj" fmla="val 16667"/>
              </a:avLst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236">
                  <a:solidFill>
                    <a:srgbClr val="FFFFFF"/>
                  </a:solidFill>
                  <a:latin typeface="黑体"/>
                  <a:ea typeface="黑体"/>
                </a:rPr>
                <a:t>纤维蛋白原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cxnSp>
          <p:nvCxnSpPr>
            <p:cNvPr id="2139" name="Line 34"/>
            <p:cNvCxnSpPr/>
            <p:nvPr/>
          </p:nvCxnSpPr>
          <p:spPr>
            <a:xfrm>
              <a:off x="3949837" y="5538167"/>
              <a:ext cx="939730" cy="0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cxnSp>
          <p:nvCxnSpPr>
            <p:cNvPr id="2140" name="Line 35"/>
            <p:cNvCxnSpPr/>
            <p:nvPr/>
          </p:nvCxnSpPr>
          <p:spPr>
            <a:xfrm flipH="1">
              <a:off x="4322647" y="4856319"/>
              <a:ext cx="579243" cy="634428"/>
            </a:xfrm>
            <a:prstGeom prst="line">
              <a:avLst/>
            </a:prstGeom>
            <a:noFill/>
            <a:ln w="1905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triangle" w="lg" len="med"/>
            </a:ln>
          </p:spPr>
        </p:cxnSp>
        <p:sp>
          <p:nvSpPr>
            <p:cNvPr id="2141" name="Text Box 37"/>
            <p:cNvSpPr/>
            <p:nvPr/>
          </p:nvSpPr>
          <p:spPr>
            <a:xfrm>
              <a:off x="477456" y="3473004"/>
              <a:ext cx="2662056" cy="918940"/>
            </a:xfrm>
            <a:prstGeom prst="rect">
              <a:avLst/>
            </a:prstGeom>
            <a:solidFill>
              <a:srgbClr val="FFFFFF"/>
            </a:solidFill>
            <a:ln w="28575" cap="flat">
              <a:solidFill>
                <a:srgbClr val="0046AD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339" b="1">
                  <a:solidFill>
                    <a:srgbClr val="00498B"/>
                  </a:solidFill>
                  <a:latin typeface="黑体"/>
                  <a:ea typeface="黑体"/>
                </a:rPr>
                <a:t>直接</a:t>
              </a:r>
              <a:r>
                <a:rPr lang="en-US" altLang="zh-CN" sz="1339" b="1">
                  <a:solidFill>
                    <a:srgbClr val="00498B"/>
                  </a:solidFill>
                  <a:latin typeface="仿宋" charset="-122"/>
                  <a:ea typeface="仿宋" charset="-122"/>
                </a:rPr>
                <a:t>Ⅹ</a:t>
              </a:r>
              <a:r>
                <a:rPr lang="en-US" altLang="zh-CN" sz="1339" b="1">
                  <a:solidFill>
                    <a:srgbClr val="00498B"/>
                  </a:solidFill>
                  <a:latin typeface="黑体"/>
                  <a:ea typeface="黑体"/>
                </a:rPr>
                <a:t>a</a:t>
              </a:r>
              <a:r>
                <a:rPr lang="zh-CN" altLang="en-US" sz="1339" b="1">
                  <a:solidFill>
                    <a:srgbClr val="00498B"/>
                  </a:solidFill>
                  <a:latin typeface="黑体"/>
                  <a:ea typeface="黑体"/>
                </a:rPr>
                <a:t>因子抑制剂 </a:t>
              </a:r>
              <a:r>
                <a:rPr lang="en-GB" altLang="zh-CN" sz="1339" b="1">
                  <a:solidFill>
                    <a:srgbClr val="00498B"/>
                  </a:solidFill>
                  <a:latin typeface="黑体"/>
                  <a:ea typeface="黑体"/>
                </a:rPr>
                <a:t>:</a:t>
              </a:r>
            </a:p>
            <a:p>
              <a:pPr marL="0" lvl="0" indent="0" eaLnBrk="1" hangingPunct="1">
                <a:spcBef>
                  <a:spcPct val="0"/>
                </a:spcBef>
                <a:buClr>
                  <a:srgbClr val="CD1543"/>
                </a:buClr>
                <a:buSzTx/>
                <a:buFontTx/>
                <a:buNone/>
              </a:pPr>
              <a:r>
                <a:rPr lang="zh-CN" altLang="en-US" sz="1339">
                  <a:solidFill>
                    <a:srgbClr val="00498B"/>
                  </a:solidFill>
                  <a:latin typeface="黑体"/>
                  <a:ea typeface="黑体"/>
                </a:rPr>
                <a:t>阿哌沙班</a:t>
              </a:r>
              <a:r>
                <a:rPr lang="en-GB" altLang="zh-CN" sz="1339" baseline="30000">
                  <a:solidFill>
                    <a:srgbClr val="00498B"/>
                  </a:solidFill>
                  <a:latin typeface="黑体"/>
                  <a:ea typeface="黑体"/>
                </a:rPr>
                <a:t>5,6</a:t>
              </a:r>
            </a:p>
            <a:p>
              <a:pPr marL="0" lvl="0" indent="0" eaLnBrk="1" hangingPunct="1">
                <a:spcBef>
                  <a:spcPct val="0"/>
                </a:spcBef>
                <a:buClr>
                  <a:srgbClr val="CD1543"/>
                </a:buClr>
                <a:buSzTx/>
                <a:buFontTx/>
                <a:buNone/>
              </a:pPr>
              <a:r>
                <a:rPr lang="zh-CN" altLang="en-US" sz="1339">
                  <a:solidFill>
                    <a:srgbClr val="00498B"/>
                  </a:solidFill>
                  <a:latin typeface="黑体"/>
                  <a:ea typeface="黑体"/>
                </a:rPr>
                <a:t>利伐沙班</a:t>
              </a:r>
              <a:r>
                <a:rPr lang="en-GB" altLang="zh-CN" sz="1339" baseline="30000">
                  <a:solidFill>
                    <a:srgbClr val="00498B"/>
                  </a:solidFill>
                  <a:latin typeface="黑体"/>
                  <a:ea typeface="黑体"/>
                </a:rPr>
                <a:t>7</a:t>
              </a:r>
            </a:p>
            <a:p>
              <a:pPr marL="0" lvl="0" indent="0" eaLnBrk="1" hangingPunct="1">
                <a:spcBef>
                  <a:spcPct val="0"/>
                </a:spcBef>
                <a:buClr>
                  <a:srgbClr val="CD1543"/>
                </a:buClr>
                <a:buSzTx/>
                <a:buFontTx/>
                <a:buNone/>
              </a:pPr>
              <a:r>
                <a:rPr lang="zh-CN" altLang="en-US" sz="1339">
                  <a:solidFill>
                    <a:srgbClr val="00498B"/>
                  </a:solidFill>
                  <a:latin typeface="黑体"/>
                  <a:ea typeface="黑体"/>
                </a:rPr>
                <a:t>依度沙班</a:t>
              </a:r>
              <a:r>
                <a:rPr lang="en-GB" altLang="zh-CN" sz="1339" baseline="30000">
                  <a:solidFill>
                    <a:srgbClr val="00498B"/>
                  </a:solidFill>
                  <a:latin typeface="黑体"/>
                  <a:ea typeface="黑体"/>
                </a:rPr>
                <a:t>8</a:t>
              </a:r>
            </a:p>
          </p:txBody>
        </p:sp>
        <p:sp>
          <p:nvSpPr>
            <p:cNvPr id="2142" name="Oval 43"/>
            <p:cNvSpPr/>
            <p:nvPr/>
          </p:nvSpPr>
          <p:spPr>
            <a:xfrm>
              <a:off x="4147026" y="3425585"/>
              <a:ext cx="332757" cy="353187"/>
            </a:xfrm>
            <a:prstGeom prst="ellipse">
              <a:avLst/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Ⅴ</a:t>
              </a:r>
              <a:r>
                <a:rPr lang="en-GB" altLang="zh-CN" sz="1236">
                  <a:solidFill>
                    <a:srgbClr val="FFFFFF"/>
                  </a:solidFill>
                  <a:latin typeface="黑体"/>
                  <a:ea typeface="黑体"/>
                </a:rPr>
                <a:t>a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sp>
          <p:nvSpPr>
            <p:cNvPr id="2143" name="Oval 45"/>
            <p:cNvSpPr/>
            <p:nvPr/>
          </p:nvSpPr>
          <p:spPr>
            <a:xfrm>
              <a:off x="4147026" y="3777137"/>
              <a:ext cx="332757" cy="353187"/>
            </a:xfrm>
            <a:prstGeom prst="ellipse">
              <a:avLst/>
            </a:prstGeom>
            <a:solidFill>
              <a:srgbClr val="0000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Ⅹ</a:t>
              </a:r>
              <a:r>
                <a:rPr lang="en-GB" altLang="zh-CN" sz="1236">
                  <a:solidFill>
                    <a:srgbClr val="FFFFFF"/>
                  </a:solidFill>
                  <a:latin typeface="黑体"/>
                  <a:ea typeface="黑体"/>
                </a:rPr>
                <a:t>a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sp>
          <p:nvSpPr>
            <p:cNvPr id="2144" name="Oval 48"/>
            <p:cNvSpPr/>
            <p:nvPr/>
          </p:nvSpPr>
          <p:spPr>
            <a:xfrm>
              <a:off x="3347484" y="4568537"/>
              <a:ext cx="332757" cy="353187"/>
            </a:xfrm>
            <a:prstGeom prst="ellipse">
              <a:avLst/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Ⅱ</a:t>
              </a:r>
              <a:endParaRPr lang="en-US" altLang="zh-CN" sz="1236">
                <a:solidFill>
                  <a:srgbClr val="FFFFFF"/>
                </a:solidFill>
                <a:latin typeface="仿宋" charset="-122"/>
                <a:ea typeface="仿宋" charset="-122"/>
              </a:endParaRPr>
            </a:p>
          </p:txBody>
        </p:sp>
        <p:grpSp>
          <p:nvGrpSpPr>
            <p:cNvPr id="2145" name=""/>
            <p:cNvGrpSpPr/>
            <p:nvPr/>
          </p:nvGrpSpPr>
          <p:grpSpPr>
            <a:xfrm>
              <a:off x="3133349" y="3414139"/>
              <a:ext cx="1095325" cy="309038"/>
              <a:chOff x="1843" y="2271"/>
              <a:chExt cx="667" cy="195"/>
            </a:xfrm>
          </p:grpSpPr>
          <p:cxnSp>
            <p:nvCxnSpPr>
              <p:cNvPr id="2146" name="Line 36"/>
              <p:cNvCxnSpPr/>
              <p:nvPr/>
            </p:nvCxnSpPr>
            <p:spPr>
              <a:xfrm>
                <a:off x="1843" y="2363"/>
                <a:ext cx="596" cy="0"/>
              </a:xfrm>
              <a:prstGeom prst="line">
                <a:avLst/>
              </a:prstGeom>
              <a:noFill/>
              <a:ln w="19050" cap="flat">
                <a:solidFill>
                  <a:srgbClr val="0046AD"/>
                </a:solidFill>
                <a:prstDash val="solid"/>
                <a:miter lim="800000"/>
                <a:headEnd type="none" w="med" len="med"/>
                <a:tailEnd type="none" w="med" len="med"/>
              </a:ln>
            </p:spPr>
          </p:cxnSp>
          <p:sp>
            <p:nvSpPr>
              <p:cNvPr id="2147" name="Arc 50"/>
              <p:cNvSpPr/>
              <p:nvPr/>
            </p:nvSpPr>
            <p:spPr bwMode="auto">
              <a:xfrm rot="10800000">
                <a:off x="2436" y="2367"/>
                <a:ext cx="74" cy="98"/>
              </a:xfrm>
              <a:custGeom>
                <a:rect l="l" t="t" r="r" b="b"/>
                <a:pathLst>
                  <a:path w="21600" h="21306" fill="none">
                    <a:moveTo>
                      <a:pt x="3551" y="-1"/>
                    </a:moveTo>
                    <a:cubicBezTo>
                      <a:pt x="13966" y="1735"/>
                      <a:pt x="21600" y="10747"/>
                      <a:pt x="21600" y="21306"/>
                    </a:cubicBezTo>
                  </a:path>
                  <a:path w="21600" h="21306" stroke="0">
                    <a:moveTo>
                      <a:pt x="3551" y="-1"/>
                    </a:moveTo>
                    <a:cubicBezTo>
                      <a:pt x="13966" y="1735"/>
                      <a:pt x="21600" y="10747"/>
                      <a:pt x="21600" y="21306"/>
                    </a:cubicBezTo>
                    <a:lnTo>
                      <a:pt x="0" y="21306"/>
                    </a:lnTo>
                    <a:lnTo>
                      <a:pt x="3551" y="-1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46AD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sz="1854"/>
              </a:p>
            </p:txBody>
          </p:sp>
          <p:sp>
            <p:nvSpPr>
              <p:cNvPr id="2148" name="Arc 51"/>
              <p:cNvSpPr/>
              <p:nvPr/>
            </p:nvSpPr>
            <p:spPr bwMode="auto">
              <a:xfrm rot="10800000" flipV="1">
                <a:off x="2436" y="2271"/>
                <a:ext cx="74" cy="98"/>
              </a:xfrm>
              <a:custGeom>
                <a:rect l="l" t="t" r="r" b="b"/>
                <a:pathLst>
                  <a:path w="21600" h="21306" fill="none">
                    <a:moveTo>
                      <a:pt x="3551" y="-1"/>
                    </a:moveTo>
                    <a:cubicBezTo>
                      <a:pt x="13966" y="1735"/>
                      <a:pt x="21600" y="10747"/>
                      <a:pt x="21600" y="21306"/>
                    </a:cubicBezTo>
                  </a:path>
                  <a:path w="21600" h="21306" stroke="0">
                    <a:moveTo>
                      <a:pt x="3551" y="-1"/>
                    </a:moveTo>
                    <a:cubicBezTo>
                      <a:pt x="13966" y="1735"/>
                      <a:pt x="21600" y="10747"/>
                      <a:pt x="21600" y="21306"/>
                    </a:cubicBezTo>
                    <a:lnTo>
                      <a:pt x="0" y="21306"/>
                    </a:lnTo>
                    <a:lnTo>
                      <a:pt x="3551" y="-1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46AD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sz="1854"/>
              </a:p>
            </p:txBody>
          </p:sp>
        </p:grpSp>
        <p:grpSp>
          <p:nvGrpSpPr>
            <p:cNvPr id="2149" name=""/>
            <p:cNvGrpSpPr/>
            <p:nvPr/>
          </p:nvGrpSpPr>
          <p:grpSpPr>
            <a:xfrm>
              <a:off x="5682945" y="4135229"/>
              <a:ext cx="480649" cy="362204"/>
              <a:chOff x="3396" y="2709"/>
              <a:chExt cx="294" cy="228"/>
            </a:xfrm>
          </p:grpSpPr>
          <p:cxnSp>
            <p:nvCxnSpPr>
              <p:cNvPr id="2150" name="Line 38"/>
              <p:cNvCxnSpPr/>
              <p:nvPr/>
            </p:nvCxnSpPr>
            <p:spPr>
              <a:xfrm>
                <a:off x="3448" y="2819"/>
                <a:ext cx="242" cy="0"/>
              </a:xfrm>
              <a:prstGeom prst="line">
                <a:avLst/>
              </a:prstGeom>
              <a:noFill/>
              <a:ln w="19050" cap="flat">
                <a:solidFill>
                  <a:srgbClr val="0046AD"/>
                </a:solidFill>
                <a:prstDash val="solid"/>
                <a:miter lim="800000"/>
                <a:headEnd type="none" w="med" len="med"/>
                <a:tailEnd type="none" w="med" len="med"/>
              </a:ln>
            </p:spPr>
          </p:cxnSp>
          <p:cxnSp>
            <p:nvCxnSpPr>
              <p:cNvPr id="2151" name="Line 39"/>
              <p:cNvCxnSpPr/>
              <p:nvPr/>
            </p:nvCxnSpPr>
            <p:spPr>
              <a:xfrm flipH="1">
                <a:off x="3448" y="2759"/>
                <a:ext cx="0" cy="132"/>
              </a:xfrm>
              <a:prstGeom prst="line">
                <a:avLst/>
              </a:prstGeom>
              <a:noFill/>
              <a:ln w="19050" cap="flat">
                <a:solidFill>
                  <a:srgbClr val="0046AD"/>
                </a:solidFill>
                <a:prstDash val="solid"/>
                <a:miter lim="800000"/>
                <a:headEnd type="none" w="med" len="med"/>
                <a:tailEnd type="none" w="med" len="med"/>
              </a:ln>
            </p:spPr>
          </p:cxnSp>
          <p:sp>
            <p:nvSpPr>
              <p:cNvPr id="2152" name="Arc 52"/>
              <p:cNvSpPr/>
              <p:nvPr/>
            </p:nvSpPr>
            <p:spPr bwMode="auto">
              <a:xfrm>
                <a:off x="3396" y="2709"/>
                <a:ext cx="51" cy="53"/>
              </a:xfrm>
              <a:custGeom>
                <a:rect l="l" t="t" r="r" b="b"/>
                <a:pathLst>
                  <a:path w="21600" h="21570" fill="none">
                    <a:moveTo>
                      <a:pt x="1146" y="0"/>
                    </a:moveTo>
                    <a:cubicBezTo>
                      <a:pt x="12614" y="610"/>
                      <a:pt x="21600" y="10086"/>
                      <a:pt x="21600" y="21570"/>
                    </a:cubicBezTo>
                  </a:path>
                  <a:path w="21600" h="21570" stroke="0">
                    <a:moveTo>
                      <a:pt x="1146" y="0"/>
                    </a:moveTo>
                    <a:cubicBezTo>
                      <a:pt x="12614" y="610"/>
                      <a:pt x="21600" y="10086"/>
                      <a:pt x="21600" y="21570"/>
                    </a:cubicBezTo>
                    <a:lnTo>
                      <a:pt x="0" y="21570"/>
                    </a:lnTo>
                    <a:lnTo>
                      <a:pt x="1146" y="0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46AD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sz="1854"/>
              </a:p>
            </p:txBody>
          </p:sp>
          <p:sp>
            <p:nvSpPr>
              <p:cNvPr id="2153" name="Arc 53"/>
              <p:cNvSpPr/>
              <p:nvPr/>
            </p:nvSpPr>
            <p:spPr bwMode="auto">
              <a:xfrm flipV="1">
                <a:off x="3396" y="2886"/>
                <a:ext cx="51" cy="53"/>
              </a:xfrm>
              <a:custGeom>
                <a:rect l="l" t="t" r="r" b="b"/>
                <a:pathLst>
                  <a:path w="21600" h="21570" fill="none">
                    <a:moveTo>
                      <a:pt x="1146" y="0"/>
                    </a:moveTo>
                    <a:cubicBezTo>
                      <a:pt x="12614" y="610"/>
                      <a:pt x="21600" y="10086"/>
                      <a:pt x="21600" y="21570"/>
                    </a:cubicBezTo>
                  </a:path>
                  <a:path w="21600" h="21570" stroke="0">
                    <a:moveTo>
                      <a:pt x="1146" y="0"/>
                    </a:moveTo>
                    <a:cubicBezTo>
                      <a:pt x="12614" y="610"/>
                      <a:pt x="21600" y="10086"/>
                      <a:pt x="21600" y="21570"/>
                    </a:cubicBezTo>
                    <a:lnTo>
                      <a:pt x="0" y="21570"/>
                    </a:lnTo>
                    <a:lnTo>
                      <a:pt x="1146" y="0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46AD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sz="1854"/>
              </a:p>
            </p:txBody>
          </p:sp>
        </p:grpSp>
        <p:sp>
          <p:nvSpPr>
            <p:cNvPr id="2154" name="Oval 64"/>
            <p:cNvSpPr/>
            <p:nvPr/>
          </p:nvSpPr>
          <p:spPr bwMode="auto">
            <a:xfrm>
              <a:off x="5237305" y="3788583"/>
              <a:ext cx="340106" cy="353187"/>
            </a:xfrm>
            <a:prstGeom prst="ellipse">
              <a:avLst/>
            </a:prstGeom>
            <a:solidFill>
              <a:srgbClr val="0084CB"/>
            </a:solidFill>
            <a:ln w="19050"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/>
              <a:r>
                <a:rPr lang="en-GB" altLang="zh-CN" sz="1236">
                  <a:solidFill>
                    <a:srgbClr val="FFFFFF"/>
                  </a:solidFill>
                  <a:latin typeface="黑体"/>
                  <a:ea typeface="黑体"/>
                </a:rPr>
                <a:t>AT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grpSp>
          <p:nvGrpSpPr>
            <p:cNvPr id="2155" name=""/>
            <p:cNvGrpSpPr/>
            <p:nvPr/>
          </p:nvGrpSpPr>
          <p:grpSpPr>
            <a:xfrm>
              <a:off x="4562970" y="3919395"/>
              <a:ext cx="645487" cy="161877"/>
              <a:chOff x="2714" y="2328"/>
              <a:chExt cx="393" cy="102"/>
            </a:xfrm>
          </p:grpSpPr>
          <p:cxnSp>
            <p:nvCxnSpPr>
              <p:cNvPr id="2156" name="Line 65"/>
              <p:cNvCxnSpPr/>
              <p:nvPr/>
            </p:nvCxnSpPr>
            <p:spPr>
              <a:xfrm flipH="1">
                <a:off x="2714" y="2377"/>
                <a:ext cx="393" cy="0"/>
              </a:xfrm>
              <a:prstGeom prst="line">
                <a:avLst/>
              </a:prstGeom>
              <a:noFill/>
              <a:ln w="19050" cap="flat">
                <a:solidFill>
                  <a:srgbClr val="0046AD"/>
                </a:solidFill>
                <a:prstDash val="solid"/>
                <a:miter lim="800000"/>
                <a:headEnd type="none" w="med" len="med"/>
                <a:tailEnd type="none" w="lg" len="med"/>
              </a:ln>
            </p:spPr>
          </p:cxnSp>
          <p:cxnSp>
            <p:nvCxnSpPr>
              <p:cNvPr id="2157" name="Line 66"/>
              <p:cNvCxnSpPr/>
              <p:nvPr/>
            </p:nvCxnSpPr>
            <p:spPr>
              <a:xfrm flipH="1">
                <a:off x="2714" y="2328"/>
                <a:ext cx="0" cy="102"/>
              </a:xfrm>
              <a:prstGeom prst="line">
                <a:avLst/>
              </a:prstGeom>
              <a:noFill/>
              <a:ln w="19050" cap="flat">
                <a:solidFill>
                  <a:srgbClr val="0046AD"/>
                </a:solidFill>
                <a:prstDash val="solid"/>
                <a:miter lim="800000"/>
                <a:headEnd type="none" w="med" len="med"/>
                <a:tailEnd type="none" w="med" len="med"/>
              </a:ln>
            </p:spPr>
          </p:cxnSp>
        </p:grpSp>
        <p:grpSp>
          <p:nvGrpSpPr>
            <p:cNvPr id="2158" name=""/>
            <p:cNvGrpSpPr/>
            <p:nvPr/>
          </p:nvGrpSpPr>
          <p:grpSpPr>
            <a:xfrm>
              <a:off x="5427216" y="3149249"/>
              <a:ext cx="684001" cy="837183"/>
              <a:chOff x="3247" y="1915"/>
              <a:chExt cx="418" cy="481"/>
            </a:xfrm>
          </p:grpSpPr>
          <p:sp>
            <p:nvSpPr>
              <p:cNvPr id="2159" name="Arc 71"/>
              <p:cNvSpPr/>
              <p:nvPr/>
            </p:nvSpPr>
            <p:spPr bwMode="auto">
              <a:xfrm>
                <a:off x="3247" y="2245"/>
                <a:ext cx="121" cy="150"/>
              </a:xfrm>
              <a:custGeom>
                <a:rect l="l" t="t" r="r" b="b"/>
                <a:pathLst>
                  <a:path w="21600" h="21600" fill="none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lnTo>
                      <a:pt x="-1" y="0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46AD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1pPr>
                <a:lvl2pPr marL="470916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2pPr>
                <a:lvl3pPr marL="941832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3pPr>
                <a:lvl4pPr marL="1412748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4pPr>
                <a:lvl5pPr marL="1883664" indent="0" algn="l" defTabSz="941832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54" b="0" i="0" u="none" kern="1200">
                    <a:solidFill>
                      <a:schemeClr val="tx1"/>
                    </a:solidFill>
                    <a:latin typeface="Arial" pitchFamily="34" charset="0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sz="1854"/>
              </a:p>
            </p:txBody>
          </p:sp>
          <p:cxnSp>
            <p:nvCxnSpPr>
              <p:cNvPr id="2160" name="Line 72"/>
              <p:cNvCxnSpPr/>
              <p:nvPr/>
            </p:nvCxnSpPr>
            <p:spPr>
              <a:xfrm rot="660000" flipV="1">
                <a:off x="3360" y="1915"/>
                <a:ext cx="305" cy="400"/>
              </a:xfrm>
              <a:prstGeom prst="line">
                <a:avLst/>
              </a:prstGeom>
              <a:noFill/>
              <a:ln w="19050" cap="flat">
                <a:solidFill>
                  <a:srgbClr val="0046AD"/>
                </a:solidFill>
                <a:prstDash val="solid"/>
                <a:miter lim="800000"/>
                <a:headEnd type="none" w="med" len="med"/>
                <a:tailEnd type="none" w="med" len="med"/>
              </a:ln>
            </p:spPr>
          </p:cxnSp>
        </p:grpSp>
        <p:sp>
          <p:nvSpPr>
            <p:cNvPr id="2161" name="Oval 76"/>
            <p:cNvSpPr/>
            <p:nvPr/>
          </p:nvSpPr>
          <p:spPr>
            <a:xfrm>
              <a:off x="3079430" y="2155093"/>
              <a:ext cx="439054" cy="466010"/>
            </a:xfrm>
            <a:prstGeom prst="ellipse">
              <a:avLst/>
            </a:prstGeom>
            <a:noFill/>
            <a:ln w="28575" cap="flat">
              <a:solidFill>
                <a:srgbClr val="00CC66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sp>
          <p:nvSpPr>
            <p:cNvPr id="2162" name="Oval 77"/>
            <p:cNvSpPr/>
            <p:nvPr/>
          </p:nvSpPr>
          <p:spPr>
            <a:xfrm>
              <a:off x="3293566" y="4511307"/>
              <a:ext cx="439054" cy="466010"/>
            </a:xfrm>
            <a:prstGeom prst="ellipse">
              <a:avLst/>
            </a:prstGeom>
            <a:noFill/>
            <a:ln w="28575" cap="flat">
              <a:solidFill>
                <a:srgbClr val="00CC66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sp>
          <p:nvSpPr>
            <p:cNvPr id="2163" name="Oval 78"/>
            <p:cNvSpPr/>
            <p:nvPr/>
          </p:nvSpPr>
          <p:spPr>
            <a:xfrm>
              <a:off x="5194593" y="2155093"/>
              <a:ext cx="439054" cy="466010"/>
            </a:xfrm>
            <a:prstGeom prst="ellipse">
              <a:avLst/>
            </a:prstGeom>
            <a:noFill/>
            <a:ln w="28575" cap="flat">
              <a:solidFill>
                <a:srgbClr val="00CC66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sp>
          <p:nvSpPr>
            <p:cNvPr id="2164" name="Oval 79"/>
            <p:cNvSpPr/>
            <p:nvPr/>
          </p:nvSpPr>
          <p:spPr>
            <a:xfrm>
              <a:off x="5753810" y="1530475"/>
              <a:ext cx="314271" cy="330295"/>
            </a:xfrm>
            <a:prstGeom prst="ellipse">
              <a:avLst/>
            </a:prstGeom>
            <a:noFill/>
            <a:ln w="28575" cap="flat">
              <a:solidFill>
                <a:srgbClr val="00CC66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  <p:sp>
          <p:nvSpPr>
            <p:cNvPr id="2165" name="Text Box 40"/>
            <p:cNvSpPr/>
            <p:nvPr/>
          </p:nvSpPr>
          <p:spPr>
            <a:xfrm>
              <a:off x="6137404" y="4599441"/>
              <a:ext cx="2489514" cy="507216"/>
            </a:xfrm>
            <a:prstGeom prst="rect">
              <a:avLst/>
            </a:prstGeom>
            <a:solidFill>
              <a:srgbClr val="FFFFFF"/>
            </a:solidFill>
            <a:ln w="28575" cap="flat">
              <a:solidFill>
                <a:srgbClr val="0046AD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339" b="1">
                  <a:solidFill>
                    <a:srgbClr val="00498B"/>
                  </a:solidFill>
                  <a:latin typeface="黑体"/>
                  <a:ea typeface="黑体"/>
                </a:rPr>
                <a:t>直接凝血酶抑制剂</a:t>
              </a:r>
              <a:r>
                <a:rPr lang="en-GB" altLang="zh-CN" sz="1339" b="1">
                  <a:solidFill>
                    <a:srgbClr val="00498B"/>
                  </a:solidFill>
                  <a:latin typeface="黑体"/>
                  <a:ea typeface="黑体"/>
                </a:rPr>
                <a:t>: </a:t>
              </a:r>
            </a:p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339">
                  <a:solidFill>
                    <a:srgbClr val="00498B"/>
                  </a:solidFill>
                  <a:latin typeface="黑体"/>
                  <a:ea typeface="黑体"/>
                </a:rPr>
                <a:t>达比加群酯</a:t>
              </a:r>
              <a:r>
                <a:rPr lang="en-GB" altLang="zh-CN" sz="1339" baseline="30000">
                  <a:solidFill>
                    <a:srgbClr val="00498B"/>
                  </a:solidFill>
                  <a:latin typeface="黑体"/>
                  <a:ea typeface="黑体"/>
                </a:rPr>
                <a:t>10</a:t>
              </a:r>
            </a:p>
          </p:txBody>
        </p:sp>
        <p:sp>
          <p:nvSpPr>
            <p:cNvPr id="2166" name="Text Box 73"/>
            <p:cNvSpPr/>
            <p:nvPr/>
          </p:nvSpPr>
          <p:spPr>
            <a:xfrm>
              <a:off x="6143566" y="3018438"/>
              <a:ext cx="2483353" cy="506889"/>
            </a:xfrm>
            <a:prstGeom prst="rect">
              <a:avLst/>
            </a:prstGeom>
            <a:solidFill>
              <a:srgbClr val="FFFFFF"/>
            </a:solidFill>
            <a:ln w="28575" cap="flat">
              <a:solidFill>
                <a:srgbClr val="0046AD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339" b="1">
                  <a:solidFill>
                    <a:srgbClr val="00498B"/>
                  </a:solidFill>
                  <a:latin typeface="黑体"/>
                  <a:ea typeface="黑体"/>
                </a:rPr>
                <a:t>间接</a:t>
              </a:r>
              <a:r>
                <a:rPr lang="en-US" altLang="zh-CN" sz="1339" b="1">
                  <a:solidFill>
                    <a:srgbClr val="00498B"/>
                  </a:solidFill>
                  <a:latin typeface="仿宋" charset="-122"/>
                  <a:ea typeface="仿宋" charset="-122"/>
                </a:rPr>
                <a:t>Ⅹ</a:t>
              </a:r>
              <a:r>
                <a:rPr lang="en-US" altLang="zh-CN" sz="1339" b="1">
                  <a:solidFill>
                    <a:srgbClr val="00498B"/>
                  </a:solidFill>
                  <a:latin typeface="黑体"/>
                  <a:ea typeface="黑体"/>
                </a:rPr>
                <a:t>a</a:t>
              </a:r>
              <a:r>
                <a:rPr lang="zh-CN" altLang="en-US" sz="1339" b="1">
                  <a:solidFill>
                    <a:srgbClr val="00498B"/>
                  </a:solidFill>
                  <a:latin typeface="黑体"/>
                  <a:ea typeface="黑体"/>
                </a:rPr>
                <a:t>因子抑制剂 </a:t>
              </a:r>
              <a:r>
                <a:rPr lang="en-GB" altLang="zh-CN" sz="1339" b="1">
                  <a:solidFill>
                    <a:srgbClr val="00498B"/>
                  </a:solidFill>
                  <a:latin typeface="黑体"/>
                  <a:ea typeface="黑体"/>
                </a:rPr>
                <a:t>:</a:t>
              </a:r>
              <a:r>
                <a:rPr lang="en-GB" altLang="zh-CN" sz="1339">
                  <a:solidFill>
                    <a:srgbClr val="00498B"/>
                  </a:solidFill>
                  <a:latin typeface="黑体"/>
                  <a:ea typeface="黑体"/>
                </a:rPr>
                <a:t> </a:t>
              </a:r>
            </a:p>
            <a:p>
              <a:pPr marL="0" lvl="0" indent="0" eaLnBrk="1" hangingPunct="1">
                <a:spcBef>
                  <a:spcPct val="0"/>
                </a:spcBef>
                <a:buClr>
                  <a:srgbClr val="CD1543"/>
                </a:buClr>
                <a:buSzTx/>
                <a:buFontTx/>
                <a:buNone/>
              </a:pPr>
              <a:r>
                <a:rPr lang="zh-CN" altLang="en-US" sz="1339">
                  <a:solidFill>
                    <a:srgbClr val="00498B"/>
                  </a:solidFill>
                  <a:latin typeface="黑体"/>
                  <a:ea typeface="黑体"/>
                </a:rPr>
                <a:t>磺达肝癸钠</a:t>
              </a:r>
              <a:r>
                <a:rPr lang="en-GB" altLang="zh-CN" sz="1339" baseline="30000">
                  <a:solidFill>
                    <a:srgbClr val="00498B"/>
                  </a:solidFill>
                  <a:latin typeface="黑体"/>
                  <a:ea typeface="黑体"/>
                </a:rPr>
                <a:t>3</a:t>
              </a:r>
            </a:p>
          </p:txBody>
        </p:sp>
        <p:sp>
          <p:nvSpPr>
            <p:cNvPr id="2167" name="Text Box 80"/>
            <p:cNvSpPr/>
            <p:nvPr/>
          </p:nvSpPr>
          <p:spPr>
            <a:xfrm>
              <a:off x="6137404" y="1316274"/>
              <a:ext cx="2489514" cy="761968"/>
            </a:xfrm>
            <a:prstGeom prst="rect">
              <a:avLst/>
            </a:prstGeom>
            <a:solidFill>
              <a:srgbClr val="FFFFFF"/>
            </a:solidFill>
            <a:ln w="28575" cap="flat">
              <a:solidFill>
                <a:srgbClr val="0046AD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339" b="1">
                  <a:solidFill>
                    <a:srgbClr val="00498B"/>
                  </a:solidFill>
                  <a:latin typeface="黑体"/>
                  <a:ea typeface="黑体"/>
                </a:rPr>
                <a:t>维生素</a:t>
              </a:r>
              <a:r>
                <a:rPr lang="en-US" altLang="zh-CN" sz="1339" b="1">
                  <a:solidFill>
                    <a:srgbClr val="00498B"/>
                  </a:solidFill>
                  <a:latin typeface="黑体"/>
                  <a:ea typeface="黑体"/>
                </a:rPr>
                <a:t>K</a:t>
              </a:r>
              <a:r>
                <a:rPr lang="zh-CN" altLang="en-US" sz="1339" b="1">
                  <a:solidFill>
                    <a:srgbClr val="00498B"/>
                  </a:solidFill>
                  <a:latin typeface="黑体"/>
                  <a:ea typeface="黑体"/>
                </a:rPr>
                <a:t>拮抗剂</a:t>
              </a:r>
              <a:endParaRPr lang="en-GB" altLang="zh-CN" sz="1339" b="1">
                <a:solidFill>
                  <a:srgbClr val="00498B"/>
                </a:solidFill>
                <a:latin typeface="黑体"/>
                <a:ea typeface="黑体"/>
              </a:endParaRPr>
            </a:p>
          </p:txBody>
        </p:sp>
        <p:sp>
          <p:nvSpPr>
            <p:cNvPr id="2168" name="AutoShape 6"/>
            <p:cNvSpPr/>
            <p:nvPr/>
          </p:nvSpPr>
          <p:spPr>
            <a:xfrm>
              <a:off x="3654051" y="1476516"/>
              <a:ext cx="1460433" cy="335200"/>
            </a:xfrm>
            <a:prstGeom prst="roundRect">
              <a:avLst>
                <a:gd name="adj" fmla="val 16667"/>
              </a:avLst>
            </a:prstGeom>
            <a:solidFill>
              <a:srgbClr val="A21636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bg1"/>
                </a:buClr>
                <a:buSzPct val="25000"/>
                <a:buFont typeface="Arial" pitchFamily="34" charset="0"/>
                <a:buChar char="‏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1pPr>
              <a:lvl2pPr marL="349917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2pPr>
              <a:lvl3pPr marL="591915" indent="-181498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3pPr>
              <a:lvl4pPr marL="820833" indent="-188039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Char char="•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4pPr>
              <a:lvl5pPr marL="1000696" indent="-179864" algn="l" defTabSz="941832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Symbol" charset="2"/>
                <a:buChar char="-"/>
                <a:defRPr kumimoji="0" lang="zh-CN" altLang="en-US" sz="2060" b="0" i="0" u="none" kern="120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zh-CN" altLang="en-US" sz="1236">
                  <a:solidFill>
                    <a:srgbClr val="FFFFFF"/>
                  </a:solidFill>
                  <a:latin typeface="黑体"/>
                  <a:ea typeface="黑体"/>
                </a:rPr>
                <a:t>组织因子</a:t>
              </a:r>
              <a:r>
                <a:rPr lang="en-GB" altLang="zh-CN" sz="1236">
                  <a:solidFill>
                    <a:srgbClr val="FFFFFF"/>
                  </a:solidFill>
                  <a:latin typeface="黑体"/>
                  <a:ea typeface="黑体"/>
                </a:rPr>
                <a:t>/ </a:t>
              </a:r>
              <a:r>
                <a:rPr lang="en-GB" altLang="zh-CN" sz="1236">
                  <a:solidFill>
                    <a:srgbClr val="FFFFFF"/>
                  </a:solidFill>
                  <a:latin typeface="仿宋" charset="-122"/>
                  <a:ea typeface="仿宋" charset="-122"/>
                </a:rPr>
                <a:t>Ⅶ</a:t>
              </a:r>
              <a:r>
                <a:rPr lang="en-GB" altLang="zh-CN" sz="1236">
                  <a:solidFill>
                    <a:srgbClr val="FFFFFF"/>
                  </a:solidFill>
                  <a:latin typeface="黑体"/>
                  <a:ea typeface="黑体"/>
                </a:rPr>
                <a:t>a</a:t>
              </a:r>
              <a:endParaRPr lang="en-US" altLang="zh-CN" sz="1236">
                <a:solidFill>
                  <a:srgbClr val="FFFFFF"/>
                </a:solidFill>
                <a:latin typeface="黑体"/>
                <a:ea typeface="黑体"/>
              </a:endParaRPr>
            </a:p>
          </p:txBody>
        </p:sp>
      </p:grpSp>
      <p:sp>
        <p:nvSpPr>
          <p:cNvPr id="2169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1" name="Rectangle 2"/>
          <p:cNvSpPr/>
          <p:nvPr/>
        </p:nvSpPr>
        <p:spPr>
          <a:xfrm>
            <a:off x="235458" y="3087116"/>
            <a:ext cx="9182862" cy="444754"/>
          </a:xfrm>
          <a:prstGeom prst="rect">
            <a:avLst/>
          </a:prstGeom>
          <a:gradFill rotWithShape="1">
            <a:gsLst>
              <a:gs pos="0">
                <a:srgbClr val="0046AD"/>
              </a:gs>
              <a:gs pos="100000">
                <a:srgbClr val="FFFFFF"/>
              </a:gs>
            </a:gsLst>
            <a:lin ang="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54">
              <a:latin typeface="Century Gothic"/>
              <a:ea typeface="幼圆" charset="-122"/>
            </a:endParaRPr>
          </a:p>
        </p:txBody>
      </p:sp>
      <p:sp>
        <p:nvSpPr>
          <p:cNvPr id="2172" name="Tit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608">
                <a:solidFill>
                  <a:srgbClr val="0001DF"/>
                </a:solidFill>
                <a:ea typeface="黑体"/>
              </a:rPr>
              <a:t>目   录</a:t>
            </a:r>
            <a:endParaRPr lang="de-DE" altLang="zh-CN" sz="3708"/>
          </a:p>
        </p:txBody>
      </p:sp>
      <p:sp>
        <p:nvSpPr>
          <p:cNvPr id="2173" name="矩形 4"/>
          <p:cNvSpPr/>
          <p:nvPr/>
        </p:nvSpPr>
        <p:spPr>
          <a:xfrm>
            <a:off x="1962150" y="1805178"/>
            <a:ext cx="6749796" cy="26161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凝血途径</a:t>
            </a:r>
            <a:br>
              <a:rPr lang="en-US" altLang="zh-CN" sz="23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072">
                <a:solidFill>
                  <a:srgbClr val="0001DF"/>
                </a:solidFill>
                <a:latin typeface="黑体"/>
                <a:ea typeface="黑体"/>
              </a:rPr>
              <a:t>抗凝机制</a:t>
            </a:r>
            <a:br>
              <a:rPr lang="en-US" altLang="zh-CN" sz="23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372">
                <a:solidFill>
                  <a:srgbClr val="0001DF"/>
                </a:solidFill>
                <a:latin typeface="黑体"/>
                <a:ea typeface="黑体"/>
              </a:rPr>
              <a:t>抗凝药物介绍</a:t>
            </a:r>
            <a:br>
              <a:rPr lang="en-US" altLang="zh-CN" sz="2272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2172">
                <a:solidFill>
                  <a:srgbClr val="0001DF"/>
                </a:solidFill>
                <a:latin typeface="黑体"/>
                <a:ea typeface="黑体"/>
              </a:rPr>
              <a:t>抗血小板治疗与抗凝治疗的差异</a:t>
            </a:r>
            <a:br>
              <a:rPr lang="en-US" altLang="zh-CN" sz="2372">
                <a:solidFill>
                  <a:srgbClr val="0001DF"/>
                </a:solidFill>
                <a:latin typeface="黑体"/>
                <a:ea typeface="黑体"/>
              </a:rPr>
            </a:br>
            <a:endParaRPr lang="en-US" altLang="en-US" sz="2472">
              <a:latin typeface="黑体"/>
              <a:ea typeface="黑体"/>
            </a:endParaRPr>
          </a:p>
        </p:txBody>
      </p:sp>
      <p:sp>
        <p:nvSpPr>
          <p:cNvPr id="2174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6" name="Tit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608">
                <a:solidFill>
                  <a:srgbClr val="0001DF"/>
                </a:solidFill>
                <a:ea typeface="黑体"/>
              </a:rPr>
              <a:t>抗凝药物分类</a:t>
            </a:r>
            <a:endParaRPr lang="de-DE" altLang="zh-CN" sz="3708"/>
          </a:p>
        </p:txBody>
      </p:sp>
      <p:graphicFrame>
        <p:nvGraphicFramePr>
          <p:cNvPr id="2177" name="Group 69"/>
          <p:cNvGraphicFramePr>
            <a:graphicFrameLocks noGrp="1"/>
          </p:cNvGraphicFramePr>
          <p:nvPr/>
        </p:nvGraphicFramePr>
        <p:xfrm>
          <a:off x="1743043" y="1530477"/>
          <a:ext cx="6184042" cy="5166582"/>
        </p:xfrm>
        <a:graphic>
          <a:graphicData uri="http://schemas.openxmlformats.org/drawingml/2006/table">
            <a:tbl>
              <a:tblPr/>
              <a:tblGrid>
                <a:gridCol w="1330992"/>
                <a:gridCol w="2426525"/>
                <a:gridCol w="2426525"/>
              </a:tblGrid>
              <a:tr h="531416"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分类</a:t>
                      </a:r>
                      <a:endParaRPr lang="zh-CN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药物名称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作用靶点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34428">
                <a:tc rowSpan="4"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en-US" sz="2472">
                          <a:latin typeface="黑体"/>
                          <a:ea typeface="黑体"/>
                        </a:rPr>
                        <a:t>传统抗凝药物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普通肝素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en-US" altLang="zh-CN" sz="2472">
                          <a:latin typeface="黑体"/>
                          <a:ea typeface="黑体"/>
                        </a:rPr>
                        <a:t>Ⅱa</a:t>
                      </a:r>
                      <a:r>
                        <a:rPr lang="zh-CN" altLang="en-US" sz="2472">
                          <a:latin typeface="黑体"/>
                          <a:ea typeface="黑体"/>
                        </a:rPr>
                        <a:t>、</a:t>
                      </a:r>
                      <a:r>
                        <a:rPr lang="en-US" altLang="zh-CN" sz="2472">
                          <a:latin typeface="黑体"/>
                          <a:ea typeface="黑体"/>
                        </a:rPr>
                        <a:t>Ⅹa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22210">
                <a:tc vMerge="1">
                  <a:txBody>
                    <a:bodyPr vert="horz" wrap="square"/>
                    <a:lstStyle/>
                    <a:p/>
                  </a:txBody>
                  <a:tcPr marL="94183" marR="94183" marT="47092" marB="4709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低分子肝素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endParaRPr lang="zh-CN" altLang="en-US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en-US" altLang="zh-CN" sz="2472">
                          <a:latin typeface="黑体"/>
                          <a:ea typeface="黑体"/>
                        </a:rPr>
                        <a:t>Ⅱa</a:t>
                      </a:r>
                      <a:r>
                        <a:rPr lang="zh-CN" altLang="en-US" sz="2472">
                          <a:latin typeface="黑体"/>
                          <a:ea typeface="黑体"/>
                        </a:rPr>
                        <a:t>、</a:t>
                      </a:r>
                      <a:r>
                        <a:rPr lang="en-US" altLang="zh-CN" sz="2472">
                          <a:latin typeface="黑体"/>
                          <a:ea typeface="黑体"/>
                        </a:rPr>
                        <a:t>Ⅹa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endParaRPr lang="zh-CN" altLang="en-US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46995">
                <a:tc vMerge="1">
                  <a:txBody>
                    <a:bodyPr vert="horz" wrap="square"/>
                    <a:lstStyle/>
                    <a:p/>
                  </a:txBody>
                  <a:tcPr marL="94183" marR="94183" marT="47092" marB="4709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华法林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en-US" altLang="zh-CN" sz="2472">
                          <a:latin typeface="黑体"/>
                          <a:ea typeface="黑体"/>
                        </a:rPr>
                        <a:t>Ⅱa</a:t>
                      </a:r>
                      <a:r>
                        <a:rPr lang="zh-CN" altLang="en-US" sz="2472">
                          <a:latin typeface="黑体"/>
                          <a:ea typeface="黑体"/>
                        </a:rPr>
                        <a:t>、</a:t>
                      </a:r>
                      <a:r>
                        <a:rPr lang="en-US" altLang="zh-CN" sz="2472">
                          <a:latin typeface="黑体"/>
                          <a:ea typeface="黑体"/>
                        </a:rPr>
                        <a:t>Ⅶa</a:t>
                      </a:r>
                      <a:r>
                        <a:rPr lang="zh-CN" altLang="en-US" sz="2472">
                          <a:latin typeface="黑体"/>
                          <a:ea typeface="黑体"/>
                        </a:rPr>
                        <a:t>、</a:t>
                      </a:r>
                      <a:r>
                        <a:rPr lang="en-US" altLang="zh-CN" sz="2472">
                          <a:latin typeface="黑体"/>
                          <a:ea typeface="黑体"/>
                        </a:rPr>
                        <a:t>Ⅸa</a:t>
                      </a:r>
                      <a:r>
                        <a:rPr lang="zh-CN" altLang="en-US" sz="2472">
                          <a:latin typeface="黑体"/>
                          <a:ea typeface="黑体"/>
                        </a:rPr>
                        <a:t>、</a:t>
                      </a:r>
                      <a:r>
                        <a:rPr lang="en-US" altLang="zh-CN" sz="2472">
                          <a:latin typeface="黑体"/>
                          <a:ea typeface="黑体"/>
                        </a:rPr>
                        <a:t>Ⅹa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2983">
                <a:tc vMerge="1">
                  <a:txBody>
                    <a:bodyPr vert="horz" wrap="square"/>
                    <a:lstStyle/>
                    <a:p/>
                  </a:txBody>
                  <a:tcPr marL="94183" marR="94183" marT="47092" marB="4709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磺达肝素钠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en-US" altLang="zh-CN" sz="2472">
                          <a:latin typeface="黑体"/>
                          <a:ea typeface="黑体"/>
                        </a:rPr>
                        <a:t>Ⅹa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46995">
                <a:tc rowSpan="2"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新型抗凝药物</a:t>
                      </a:r>
                      <a:endParaRPr lang="zh-CN" altLang="en-US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defTabSz="470916" eaLnBrk="1" hangingPunct="1"/>
                      <a:r>
                        <a:rPr lang="zh-CN" altLang="en-US" sz="2472">
                          <a:latin typeface="黑体"/>
                          <a:ea typeface="黑体"/>
                        </a:rPr>
                        <a:t>利伐沙班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  <a:p>
                      <a:pPr marL="0" lvl="0" indent="0" algn="ctr" defTabSz="470916" eaLnBrk="1" hangingPunct="1"/>
                      <a:r>
                        <a:rPr lang="zh-CN" altLang="en-US" sz="2472">
                          <a:latin typeface="黑体"/>
                          <a:ea typeface="黑体"/>
                        </a:rPr>
                        <a:t>阿哌沙班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en-US" altLang="zh-CN" sz="2472">
                          <a:latin typeface="黑体"/>
                          <a:ea typeface="黑体"/>
                        </a:rPr>
                        <a:t>Ⅹa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0334">
                <a:tc vMerge="1">
                  <a:txBody>
                    <a:bodyPr vert="horz" wrap="square"/>
                    <a:lstStyle/>
                    <a:p/>
                  </a:txBody>
                  <a:tcPr marL="94183" marR="94183" marT="47092" marB="4709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>
                      <a:miter lim="800000"/>
                    </a:lnB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zh-CN" altLang="en-US" sz="2472">
                          <a:latin typeface="黑体"/>
                          <a:ea typeface="黑体"/>
                        </a:rPr>
                        <a:t>达比加群</a:t>
                      </a:r>
                      <a:endParaRPr lang="en-US" altLang="zh-CN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179" tIns="47070" rIns="94179" bIns="47070"/>
                    <a:lstStyle>
                      <a:defPPr>
                        <a:defRPr lang="zh-CN"/>
                      </a:defPPr>
                      <a:lvl1pPr marL="0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1pPr>
                      <a:lvl2pPr marL="470916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2pPr>
                      <a:lvl3pPr marL="941832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3pPr>
                      <a:lvl4pPr marL="1412748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4pPr>
                      <a:lvl5pPr marL="1883664" indent="0" algn="l" defTabSz="941832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5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charset="2"/>
                      </a:pPr>
                      <a:r>
                        <a:rPr lang="en-US" altLang="zh-CN" sz="2472">
                          <a:latin typeface="黑体"/>
                          <a:ea typeface="黑体"/>
                        </a:rPr>
                        <a:t>Ⅱa</a:t>
                      </a:r>
                      <a:endParaRPr lang="zh-CN" altLang="en-US" sz="2400">
                        <a:latin typeface="黑体"/>
                        <a:ea typeface="黑体"/>
                      </a:endParaRPr>
                    </a:p>
                  </a:txBody>
                  <a:tcPr marL="94179" marR="94179" marT="47070" marB="470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178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9" name="Rectang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GB" sz="3608">
                <a:solidFill>
                  <a:srgbClr val="0001DF"/>
                </a:solidFill>
                <a:latin typeface="黑体"/>
                <a:ea typeface="黑体"/>
              </a:rPr>
              <a:t>抗凝药物的开展简史</a:t>
            </a:r>
            <a:endParaRPr lang="zh-CN" altLang="en-GB" sz="3708">
              <a:latin typeface="黑体"/>
              <a:ea typeface="黑体"/>
            </a:endParaRPr>
          </a:p>
        </p:txBody>
      </p:sp>
      <p:sp>
        <p:nvSpPr>
          <p:cNvPr id="2210" name="Text Box 3"/>
          <p:cNvSpPr/>
          <p:nvPr/>
        </p:nvSpPr>
        <p:spPr>
          <a:xfrm>
            <a:off x="305769" y="6690932"/>
            <a:ext cx="8110220" cy="207660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630">
                <a:solidFill>
                  <a:srgbClr val="0001DF"/>
                </a:solidFill>
                <a:ea typeface="幼圆" charset="-122"/>
              </a:rPr>
              <a:t>Alban. </a:t>
            </a:r>
            <a:r>
              <a:rPr lang="en-US" altLang="zh-CN" sz="730" i="1">
                <a:solidFill>
                  <a:srgbClr val="0001DF"/>
                </a:solidFill>
                <a:ea typeface="幼圆" charset="-122"/>
              </a:rPr>
              <a:t>Eur J Clin Invest</a:t>
            </a:r>
            <a:r>
              <a:rPr lang="en-US" altLang="zh-CN" sz="730">
                <a:solidFill>
                  <a:srgbClr val="0001DF"/>
                </a:solidFill>
                <a:ea typeface="幼圆" charset="-122"/>
              </a:rPr>
              <a:t> 2005</a:t>
            </a:r>
            <a:endParaRPr lang="en-US" altLang="zh-CN" sz="1030">
              <a:ea typeface="幼圆" charset="-122"/>
            </a:endParaRPr>
          </a:p>
        </p:txBody>
      </p:sp>
      <p:sp>
        <p:nvSpPr>
          <p:cNvPr id="2211" name="AutoShape 5"/>
          <p:cNvSpPr/>
          <p:nvPr/>
        </p:nvSpPr>
        <p:spPr>
          <a:xfrm>
            <a:off x="8195246" y="1339168"/>
            <a:ext cx="716185" cy="4138501"/>
          </a:xfrm>
          <a:prstGeom prst="upArrow">
            <a:avLst>
              <a:gd name="adj1" fmla="val 50000"/>
              <a:gd name="adj2" fmla="val 144463"/>
            </a:avLst>
          </a:prstGeom>
          <a:solidFill>
            <a:srgbClr val="0046AD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zh-CN" sz="1854">
              <a:latin typeface="Century Gothic"/>
              <a:ea typeface="幼圆" charset="-122"/>
            </a:endParaRPr>
          </a:p>
        </p:txBody>
      </p:sp>
      <p:sp>
        <p:nvSpPr>
          <p:cNvPr id="2212" name="Text Box 7"/>
          <p:cNvSpPr/>
          <p:nvPr/>
        </p:nvSpPr>
        <p:spPr>
          <a:xfrm>
            <a:off x="644239" y="4683850"/>
            <a:ext cx="1061197" cy="317998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454">
                <a:solidFill>
                  <a:srgbClr val="00223F"/>
                </a:solidFill>
                <a:latin typeface="黑体"/>
                <a:ea typeface="黑体"/>
              </a:rPr>
              <a:t>1930s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13" name="Text Box 8"/>
          <p:cNvSpPr/>
          <p:nvPr/>
        </p:nvSpPr>
        <p:spPr>
          <a:xfrm>
            <a:off x="1146223" y="4306136"/>
            <a:ext cx="940196" cy="317998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454">
                <a:solidFill>
                  <a:srgbClr val="00223F"/>
                </a:solidFill>
                <a:latin typeface="黑体"/>
                <a:ea typeface="黑体"/>
              </a:rPr>
              <a:t>1940s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14" name="Text Box 9"/>
          <p:cNvSpPr/>
          <p:nvPr/>
        </p:nvSpPr>
        <p:spPr>
          <a:xfrm>
            <a:off x="1903286" y="3943138"/>
            <a:ext cx="1025224" cy="317998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454">
                <a:solidFill>
                  <a:srgbClr val="00223F"/>
                </a:solidFill>
                <a:latin typeface="黑体"/>
                <a:ea typeface="黑体"/>
              </a:rPr>
              <a:t>1980s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15" name="Text Box 10"/>
          <p:cNvSpPr/>
          <p:nvPr/>
        </p:nvSpPr>
        <p:spPr>
          <a:xfrm>
            <a:off x="2333324" y="3546915"/>
            <a:ext cx="1384950" cy="333238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54">
                <a:solidFill>
                  <a:srgbClr val="00223F"/>
                </a:solidFill>
                <a:latin typeface="黑体"/>
                <a:ea typeface="黑体"/>
              </a:rPr>
              <a:t>1990s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16" name="Text Box 11"/>
          <p:cNvSpPr/>
          <p:nvPr/>
        </p:nvSpPr>
        <p:spPr>
          <a:xfrm>
            <a:off x="3178683" y="3089603"/>
            <a:ext cx="1384951" cy="317998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454">
                <a:solidFill>
                  <a:srgbClr val="00223F"/>
                </a:solidFill>
                <a:latin typeface="黑体"/>
                <a:ea typeface="黑体"/>
              </a:rPr>
              <a:t>2002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17" name="Text Box 12"/>
          <p:cNvSpPr/>
          <p:nvPr/>
        </p:nvSpPr>
        <p:spPr>
          <a:xfrm>
            <a:off x="1434005" y="4622498"/>
            <a:ext cx="6600999" cy="312115"/>
          </a:xfrm>
          <a:prstGeom prst="rect">
            <a:avLst/>
          </a:prstGeom>
          <a:solidFill>
            <a:srgbClr val="43B543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普通肝素</a:t>
            </a:r>
            <a:r>
              <a:rPr lang="en-US" altLang="zh-CN" sz="1348">
                <a:solidFill>
                  <a:srgbClr val="0001DF"/>
                </a:solidFill>
                <a:latin typeface="黑体"/>
                <a:ea typeface="黑体"/>
              </a:rPr>
              <a:t>: </a:t>
            </a:r>
            <a:r>
              <a:rPr lang="zh-CN" altLang="en-US" sz="1448">
                <a:solidFill>
                  <a:srgbClr val="0001DF"/>
                </a:solidFill>
                <a:latin typeface="黑体"/>
                <a:ea typeface="黑体"/>
              </a:rPr>
              <a:t>多个作用靶点，注射</a:t>
            </a:r>
            <a:endParaRPr lang="en-GB" altLang="zh-CN" sz="1648">
              <a:solidFill>
                <a:srgbClr val="000000"/>
              </a:solidFill>
              <a:latin typeface="黑体"/>
              <a:ea typeface="黑体"/>
            </a:endParaRPr>
          </a:p>
        </p:txBody>
      </p:sp>
      <p:sp>
        <p:nvSpPr>
          <p:cNvPr id="2218" name="Text Box 13"/>
          <p:cNvSpPr/>
          <p:nvPr/>
        </p:nvSpPr>
        <p:spPr>
          <a:xfrm>
            <a:off x="2084785" y="4251325"/>
            <a:ext cx="5950219" cy="312115"/>
          </a:xfrm>
          <a:prstGeom prst="rect">
            <a:avLst/>
          </a:prstGeom>
          <a:solidFill>
            <a:srgbClr val="FF9966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1348">
                <a:solidFill>
                  <a:srgbClr val="0001DF"/>
                </a:solidFill>
                <a:latin typeface="黑体"/>
                <a:ea typeface="黑体"/>
              </a:rPr>
              <a:t>华法林</a:t>
            </a:r>
            <a:r>
              <a:rPr lang="en-US" altLang="zh-CN" sz="1448">
                <a:solidFill>
                  <a:srgbClr val="0001DF"/>
                </a:solidFill>
                <a:latin typeface="黑体"/>
                <a:ea typeface="黑体"/>
              </a:rPr>
              <a:t>VKAs: </a:t>
            </a: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多个作用靶点，口服</a:t>
            </a:r>
            <a:endParaRPr lang="en-GB" altLang="en-US" sz="1648">
              <a:solidFill>
                <a:srgbClr val="000000"/>
              </a:solidFill>
              <a:latin typeface="黑体"/>
              <a:ea typeface="黑体"/>
            </a:endParaRPr>
          </a:p>
        </p:txBody>
      </p:sp>
      <p:sp>
        <p:nvSpPr>
          <p:cNvPr id="2219" name="Text Box 14"/>
          <p:cNvSpPr/>
          <p:nvPr/>
        </p:nvSpPr>
        <p:spPr>
          <a:xfrm>
            <a:off x="2885996" y="3871976"/>
            <a:ext cx="5149008" cy="328270"/>
          </a:xfrm>
          <a:prstGeom prst="rect">
            <a:avLst/>
          </a:prstGeom>
          <a:solidFill>
            <a:srgbClr val="CCEC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1548">
                <a:solidFill>
                  <a:srgbClr val="0001DF"/>
                </a:solidFill>
                <a:latin typeface="黑体"/>
                <a:ea typeface="黑体"/>
              </a:rPr>
              <a:t>低分子肝素</a:t>
            </a:r>
            <a:r>
              <a:rPr lang="en-US" altLang="zh-CN" sz="1348">
                <a:solidFill>
                  <a:srgbClr val="0001DF"/>
                </a:solidFill>
                <a:latin typeface="黑体"/>
                <a:ea typeface="黑体"/>
              </a:rPr>
              <a:t>LMWHs: </a:t>
            </a: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多个作用靶点，皮下注射</a:t>
            </a:r>
            <a:endParaRPr lang="en-GB" altLang="en-US" sz="1648">
              <a:solidFill>
                <a:srgbClr val="000000"/>
              </a:solidFill>
              <a:latin typeface="黑体"/>
              <a:ea typeface="黑体"/>
            </a:endParaRPr>
          </a:p>
        </p:txBody>
      </p:sp>
      <p:sp>
        <p:nvSpPr>
          <p:cNvPr id="2220" name="Text Box 15"/>
          <p:cNvSpPr/>
          <p:nvPr/>
        </p:nvSpPr>
        <p:spPr>
          <a:xfrm>
            <a:off x="3705193" y="3512248"/>
            <a:ext cx="4329811" cy="328270"/>
          </a:xfrm>
          <a:prstGeom prst="rect">
            <a:avLst/>
          </a:prstGeom>
          <a:solidFill>
            <a:srgbClr val="FFFF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1348">
                <a:solidFill>
                  <a:srgbClr val="0001DF"/>
                </a:solidFill>
                <a:latin typeface="黑体"/>
                <a:ea typeface="黑体"/>
              </a:rPr>
              <a:t>直接凝血酶抑制剂</a:t>
            </a:r>
            <a:r>
              <a:rPr lang="en-US" altLang="zh-CN" sz="1548">
                <a:solidFill>
                  <a:srgbClr val="0001DF"/>
                </a:solidFill>
                <a:latin typeface="黑体"/>
                <a:ea typeface="黑体"/>
              </a:rPr>
              <a:t>: </a:t>
            </a: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单个靶点，口服和注射</a:t>
            </a:r>
            <a:endParaRPr lang="en-GB" altLang="en-US" sz="1648">
              <a:solidFill>
                <a:srgbClr val="000000"/>
              </a:solidFill>
              <a:latin typeface="黑体"/>
              <a:ea typeface="黑体"/>
            </a:endParaRPr>
          </a:p>
        </p:txBody>
      </p:sp>
      <p:sp>
        <p:nvSpPr>
          <p:cNvPr id="2221" name="Text Box 16"/>
          <p:cNvSpPr/>
          <p:nvPr/>
        </p:nvSpPr>
        <p:spPr>
          <a:xfrm>
            <a:off x="4548918" y="2912158"/>
            <a:ext cx="3486086" cy="502310"/>
          </a:xfrm>
          <a:prstGeom prst="rect">
            <a:avLst/>
          </a:prstGeom>
          <a:solidFill>
            <a:srgbClr val="99FF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间接</a:t>
            </a:r>
            <a:r>
              <a:rPr lang="en-US" altLang="zh-CN" sz="1348">
                <a:solidFill>
                  <a:srgbClr val="0001DF"/>
                </a:solidFill>
                <a:latin typeface="仿宋" charset="-122"/>
                <a:ea typeface="仿宋" charset="-122"/>
              </a:rPr>
              <a:t>Ⅹa</a:t>
            </a: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因子抑制剂</a:t>
            </a:r>
            <a:r>
              <a:rPr lang="en-US" altLang="zh-CN" sz="1448">
                <a:solidFill>
                  <a:srgbClr val="0001DF"/>
                </a:solidFill>
                <a:latin typeface="黑体"/>
                <a:ea typeface="黑体"/>
              </a:rPr>
              <a:t>:</a:t>
            </a:r>
            <a:br>
              <a:rPr lang="en-US" altLang="zh-CN" sz="1448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单个靶点，注射</a:t>
            </a:r>
            <a:endParaRPr lang="en-GB" altLang="en-US" sz="1648">
              <a:solidFill>
                <a:srgbClr val="000000"/>
              </a:solidFill>
              <a:latin typeface="黑体"/>
              <a:ea typeface="黑体"/>
            </a:endParaRPr>
          </a:p>
        </p:txBody>
      </p:sp>
      <p:sp>
        <p:nvSpPr>
          <p:cNvPr id="2222" name="Text Box 17"/>
          <p:cNvSpPr/>
          <p:nvPr/>
        </p:nvSpPr>
        <p:spPr>
          <a:xfrm>
            <a:off x="5471128" y="2316973"/>
            <a:ext cx="2563876" cy="502310"/>
          </a:xfrm>
          <a:prstGeom prst="rect">
            <a:avLst/>
          </a:prstGeom>
          <a:solidFill>
            <a:srgbClr val="00B0F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1348">
                <a:solidFill>
                  <a:srgbClr val="0001DF"/>
                </a:solidFill>
                <a:latin typeface="黑体"/>
                <a:ea typeface="黑体"/>
              </a:rPr>
              <a:t>直接凝血酶抑制剂</a:t>
            </a:r>
            <a:br>
              <a:rPr lang="zh-CN" altLang="en-US" sz="1348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1348">
                <a:solidFill>
                  <a:srgbClr val="0001DF"/>
                </a:solidFill>
                <a:latin typeface="黑体"/>
                <a:ea typeface="黑体"/>
              </a:rPr>
              <a:t>单个靶点，口服</a:t>
            </a:r>
            <a:endParaRPr lang="en-GB" altLang="en-US" sz="1648">
              <a:solidFill>
                <a:srgbClr val="000000"/>
              </a:solidFill>
              <a:latin typeface="黑体"/>
              <a:ea typeface="黑体"/>
            </a:endParaRPr>
          </a:p>
        </p:txBody>
      </p:sp>
      <p:sp>
        <p:nvSpPr>
          <p:cNvPr id="2223" name="Text Box 18"/>
          <p:cNvSpPr/>
          <p:nvPr/>
        </p:nvSpPr>
        <p:spPr>
          <a:xfrm>
            <a:off x="4115610" y="2469367"/>
            <a:ext cx="1384950" cy="333238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54">
                <a:solidFill>
                  <a:srgbClr val="00223F"/>
                </a:solidFill>
                <a:latin typeface="黑体"/>
                <a:ea typeface="黑体"/>
              </a:rPr>
              <a:t>2004</a:t>
            </a:r>
            <a:endParaRPr lang="zh-CN" altLang="en-US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24" name="Text Box 19"/>
          <p:cNvSpPr/>
          <p:nvPr/>
        </p:nvSpPr>
        <p:spPr>
          <a:xfrm>
            <a:off x="3139440" y="5562240"/>
            <a:ext cx="2985738" cy="600547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754">
                <a:solidFill>
                  <a:srgbClr val="00223F"/>
                </a:solidFill>
                <a:latin typeface="黑体"/>
                <a:ea typeface="黑体"/>
              </a:rPr>
              <a:t>LMWHs〔低分子量肝素〕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54">
                <a:solidFill>
                  <a:srgbClr val="00223F"/>
                </a:solidFill>
                <a:latin typeface="黑体"/>
                <a:ea typeface="黑体"/>
              </a:rPr>
              <a:t>VKAs 〔维生素K抑制剂〕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25" name="Text Box 17"/>
          <p:cNvSpPr/>
          <p:nvPr/>
        </p:nvSpPr>
        <p:spPr>
          <a:xfrm>
            <a:off x="5912612" y="1726692"/>
            <a:ext cx="2092960" cy="532790"/>
          </a:xfrm>
          <a:prstGeom prst="rect">
            <a:avLst/>
          </a:prstGeom>
          <a:solidFill>
            <a:srgbClr val="FFCC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1248">
                <a:solidFill>
                  <a:srgbClr val="0001DF"/>
                </a:solidFill>
                <a:latin typeface="黑体"/>
                <a:ea typeface="黑体"/>
              </a:rPr>
              <a:t>直接</a:t>
            </a:r>
            <a:r>
              <a:rPr lang="en-US" altLang="zh-CN" sz="1448">
                <a:solidFill>
                  <a:srgbClr val="0001DF"/>
                </a:solidFill>
                <a:latin typeface="仿宋" charset="-122"/>
                <a:ea typeface="仿宋" charset="-122"/>
              </a:rPr>
              <a:t>Ⅹ</a:t>
            </a:r>
            <a:r>
              <a:rPr lang="en-US" altLang="zh-CN" sz="1248">
                <a:solidFill>
                  <a:srgbClr val="0001DF"/>
                </a:solidFill>
                <a:latin typeface="黑体"/>
                <a:ea typeface="黑体"/>
              </a:rPr>
              <a:t>a</a:t>
            </a:r>
            <a:r>
              <a:rPr lang="zh-CN" altLang="en-US" sz="1448">
                <a:solidFill>
                  <a:srgbClr val="0001DF"/>
                </a:solidFill>
                <a:latin typeface="黑体"/>
                <a:ea typeface="黑体"/>
              </a:rPr>
              <a:t>因子抑制剂</a:t>
            </a:r>
            <a:br>
              <a:rPr lang="zh-CN" altLang="en-US" sz="1448">
                <a:solidFill>
                  <a:srgbClr val="0001DF"/>
                </a:solidFill>
                <a:latin typeface="黑体"/>
                <a:ea typeface="黑体"/>
              </a:rPr>
            </a:br>
            <a:r>
              <a:rPr lang="zh-CN" altLang="en-US" sz="1448">
                <a:solidFill>
                  <a:srgbClr val="0001DF"/>
                </a:solidFill>
                <a:latin typeface="黑体"/>
                <a:ea typeface="黑体"/>
              </a:rPr>
              <a:t>单个靶点，口服</a:t>
            </a:r>
            <a:endParaRPr lang="en-GB" altLang="en-US" sz="1648">
              <a:solidFill>
                <a:srgbClr val="000000"/>
              </a:solidFill>
              <a:latin typeface="黑体"/>
              <a:ea typeface="黑体"/>
            </a:endParaRPr>
          </a:p>
        </p:txBody>
      </p:sp>
      <p:sp>
        <p:nvSpPr>
          <p:cNvPr id="2226" name="Text Box 18"/>
          <p:cNvSpPr/>
          <p:nvPr/>
        </p:nvSpPr>
        <p:spPr>
          <a:xfrm>
            <a:off x="4499863" y="1927616"/>
            <a:ext cx="1386586" cy="348478"/>
          </a:xfrm>
          <a:prstGeom prst="rect">
            <a:avLst/>
          </a:prstGeom>
          <a:noFill/>
          <a:ln w="19050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2700" tIns="48204" rIns="92700" bIns="48204" anchor="b" anchorCtr="0"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654">
                <a:solidFill>
                  <a:srgbClr val="00223F"/>
                </a:solidFill>
                <a:latin typeface="黑体"/>
                <a:ea typeface="黑体"/>
              </a:rPr>
              <a:t>2022</a:t>
            </a:r>
            <a:endParaRPr lang="en-US" altLang="zh-CN" sz="1854">
              <a:solidFill>
                <a:srgbClr val="002060"/>
              </a:solidFill>
              <a:latin typeface="黑体"/>
              <a:ea typeface="黑体"/>
            </a:endParaRPr>
          </a:p>
        </p:txBody>
      </p:sp>
      <p:sp>
        <p:nvSpPr>
          <p:cNvPr id="2227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9" name="Title 2"/>
          <p:cNvSpPr/>
          <p:nvPr>
            <p:ph type="title" idx="4294967295"/>
          </p:nvPr>
        </p:nvSpPr>
        <p:spPr>
          <a:xfrm>
            <a:off x="313944" y="78486"/>
            <a:ext cx="8795338" cy="773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1pPr>
            <a:lvl2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2pPr>
            <a:lvl3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3pPr>
            <a:lvl4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4pPr>
            <a:lvl5pPr marL="0" indent="0" algn="l" defTabSz="941832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2" b="1" i="0" u="none">
                <a:solidFill>
                  <a:srgbClr val="FFFFFF"/>
                </a:solidFill>
                <a:latin typeface="Arial" pitchFamily="34" charset="0"/>
                <a:ea typeface="Geneva"/>
              </a:defRPr>
            </a:lvl5pPr>
          </a:lstStyle>
          <a:p>
            <a:pPr lvl="0" algn="ctr" eaLnBrk="1" hangingPunct="1"/>
            <a:r>
              <a:rPr lang="zh-CN" altLang="en-US" sz="3608">
                <a:solidFill>
                  <a:srgbClr val="0001DF"/>
                </a:solidFill>
                <a:ea typeface="黑体"/>
              </a:rPr>
              <a:t>普通肝素和低分子肝素的抗凝机制</a:t>
            </a:r>
            <a:endParaRPr lang="de-DE" altLang="en-US" sz="3708">
              <a:ea typeface="黑体"/>
            </a:endParaRPr>
          </a:p>
        </p:txBody>
      </p:sp>
      <p:grpSp>
        <p:nvGrpSpPr>
          <p:cNvPr id="2230" name=""/>
          <p:cNvGrpSpPr/>
          <p:nvPr/>
        </p:nvGrpSpPr>
        <p:grpSpPr>
          <a:xfrm>
            <a:off x="539591" y="1456896"/>
            <a:ext cx="9271158" cy="5077062"/>
            <a:chOff x="123666" y="1456896"/>
            <a:chExt cx="9271158" cy="5077062"/>
          </a:xfrm>
        </p:grpSpPr>
        <p:sp>
          <p:nvSpPr>
            <p:cNvPr id="2231" name="Rectangle 33"/>
            <p:cNvSpPr/>
            <p:nvPr/>
          </p:nvSpPr>
          <p:spPr>
            <a:xfrm>
              <a:off x="419624" y="4164664"/>
              <a:ext cx="1918001" cy="554307"/>
            </a:xfrm>
            <a:prstGeom prst="rect">
              <a:avLst/>
            </a:prstGeom>
            <a:gradFill rotWithShape="1">
              <a:gsLst>
                <a:gs pos="0">
                  <a:srgbClr val="182F76"/>
                </a:gs>
                <a:gs pos="50000">
                  <a:srgbClr val="3366FF"/>
                </a:gs>
                <a:gs pos="100000">
                  <a:srgbClr val="182F76"/>
                </a:gs>
              </a:gsLst>
              <a:lin ang="54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70916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41832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412748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83664" indent="0" algn="l" defTabSz="941832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54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zh-CN" sz="1648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/>
              </a:endParaRPr>
            </a:p>
          </p:txBody>
        </p:sp>
        <p:grpSp>
          <p:nvGrpSpPr>
            <p:cNvPr id="2232" name=""/>
            <p:cNvGrpSpPr/>
            <p:nvPr/>
          </p:nvGrpSpPr>
          <p:grpSpPr>
            <a:xfrm>
              <a:off x="123666" y="1456896"/>
              <a:ext cx="9271158" cy="5077062"/>
              <a:chOff x="123666" y="1456897"/>
              <a:chExt cx="9271158" cy="5077062"/>
            </a:xfrm>
          </p:grpSpPr>
          <p:sp>
            <p:nvSpPr>
              <p:cNvPr id="2233" name="Rectangle 3"/>
              <p:cNvSpPr/>
              <p:nvPr/>
            </p:nvSpPr>
            <p:spPr>
              <a:xfrm>
                <a:off x="5908739" y="1528842"/>
                <a:ext cx="3486086" cy="408781"/>
              </a:xfrm>
              <a:prstGeom prst="rect">
                <a:avLst/>
              </a:prstGeom>
              <a:noFill/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41832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bg1"/>
                  </a:buClr>
                  <a:buSzPct val="25000"/>
                  <a:buFont typeface="Arial" pitchFamily="34" charset="0"/>
                  <a:buChar char="‏"/>
                  <a:defRPr kumimoji="0" lang="zh-CN" altLang="en-US" sz="2060" b="0" i="0" u="none" kern="1200">
                    <a:solidFill>
                      <a:schemeClr val="tx1"/>
                    </a:solidFill>
                    <a:latin typeface="Arial" pitchFamily="34" charset="0"/>
                    <a:ea typeface="Arial" pitchFamily="34" charset="0"/>
                    <a:cs typeface="+mn-cs"/>
                  </a:defRPr>
                </a:lvl1pPr>
                <a:lvl2pPr marL="349917" indent="-188039" algn="l" defTabSz="941832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  <a:defRPr kumimoji="0" lang="zh-CN" altLang="en-US" sz="2060" b="0" i="0" u="none" kern="1200">
                    <a:solidFill>
                      <a:schemeClr val="tx1"/>
                    </a:solidFill>
                    <a:latin typeface="Arial" pitchFamily="34" charset="0"/>
                    <a:ea typeface="Arial" pitchFamily="34" charset="0"/>
                    <a:cs typeface="+mn-cs"/>
                  </a:defRPr>
                </a:lvl2pPr>
                <a:lvl3pPr marL="591915" indent="-181498" algn="l" defTabSz="941832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 typeface="Symbol" charset="2"/>
                  <a:buChar char="-"/>
                  <a:defRPr kumimoji="0" lang="zh-CN" altLang="en-US" sz="2060" b="0" i="0" u="none" kern="1200">
                    <a:solidFill>
                      <a:schemeClr val="tx1"/>
                    </a:solidFill>
                    <a:latin typeface="Arial" pitchFamily="34" charset="0"/>
                    <a:ea typeface="Arial" pitchFamily="34" charset="0"/>
                    <a:cs typeface="+mn-cs"/>
                  </a:defRPr>
                </a:lvl3pPr>
                <a:lvl4pPr marL="820833" indent="-188039" algn="l" defTabSz="941832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  <a:defRPr kumimoji="0" lang="zh-CN" altLang="en-US" sz="2060" b="0" i="0" u="none" kern="1200">
                    <a:solidFill>
                      <a:schemeClr val="tx1"/>
                    </a:solidFill>
                    <a:latin typeface="Arial" pitchFamily="34" charset="0"/>
                    <a:ea typeface="Arial" pitchFamily="34" charset="0"/>
                    <a:cs typeface="+mn-cs"/>
                  </a:defRPr>
                </a:lvl4pPr>
                <a:lvl5pPr marL="1000696" indent="-179864" algn="l" defTabSz="941832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 typeface="Symbol" charset="2"/>
                  <a:buChar char="-"/>
                  <a:defRPr kumimoji="0" lang="zh-CN" altLang="en-US" sz="2060" b="0" i="0" u="none" kern="1200">
                    <a:solidFill>
                      <a:schemeClr val="tx1"/>
                    </a:solidFill>
                    <a:latin typeface="Arial" pitchFamily="34" charset="0"/>
                    <a:ea typeface="Arial" pitchFamily="34" charset="0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lang="zh-CN" altLang="en-US" sz="2060">
                    <a:solidFill>
                      <a:srgbClr val="002060"/>
                    </a:solidFill>
                    <a:ea typeface="黑体"/>
                  </a:rPr>
                  <a:t>外源性凝血</a:t>
                </a:r>
                <a:r>
                  <a:rPr lang="zh-CN" altLang="en-US" sz="2060">
                    <a:solidFill>
                      <a:srgbClr val="002060"/>
                    </a:solidFill>
                    <a:latin typeface="黑体"/>
                    <a:ea typeface="黑体"/>
                  </a:rPr>
                  <a:t>途径</a:t>
                </a:r>
                <a:endParaRPr lang="zh-CN" altLang="en-US">
                  <a:solidFill>
                    <a:srgbClr val="002060"/>
                  </a:solidFill>
                  <a:latin typeface="黑体"/>
                  <a:ea typeface="黑体"/>
                </a:endParaRPr>
              </a:p>
            </p:txBody>
          </p:sp>
          <p:grpSp>
            <p:nvGrpSpPr>
              <p:cNvPr id="2234" name=""/>
              <p:cNvGrpSpPr/>
              <p:nvPr/>
            </p:nvGrpSpPr>
            <p:grpSpPr>
              <a:xfrm>
                <a:off x="123666" y="1456897"/>
                <a:ext cx="9035700" cy="5077062"/>
                <a:chOff x="123666" y="1456897"/>
                <a:chExt cx="9035700" cy="5077062"/>
              </a:xfrm>
            </p:grpSpPr>
            <p:sp>
              <p:nvSpPr>
                <p:cNvPr id="2235" name="Oval 34"/>
                <p:cNvSpPr/>
                <p:nvPr/>
              </p:nvSpPr>
              <p:spPr>
                <a:xfrm>
                  <a:off x="123666" y="3517154"/>
                  <a:ext cx="2483755" cy="1572990"/>
                </a:xfrm>
                <a:prstGeom prst="ellipse">
                  <a:avLst/>
                </a:prstGeom>
                <a:noFill/>
                <a:ln w="38100" cap="flat">
                  <a:solidFill>
                    <a:srgbClr val="0046AD"/>
                  </a:solidFill>
                  <a:prstDash val="sysDot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41832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>
                      <a:schemeClr val="bg1"/>
                    </a:buClr>
                    <a:buSzPct val="25000"/>
                    <a:buFont typeface="Arial" pitchFamily="34" charset="0"/>
                    <a:buChar char="‏"/>
                    <a:defRPr kumimoji="0" lang="zh-CN" altLang="en-US" sz="2060" b="0" i="0" u="none" kern="1200">
                      <a:solidFill>
                        <a:schemeClr val="tx1"/>
                      </a:solidFill>
                      <a:latin typeface="Arial" pitchFamily="34" charset="0"/>
                      <a:ea typeface="Arial" pitchFamily="34" charset="0"/>
                      <a:cs typeface="+mn-cs"/>
                    </a:defRPr>
                  </a:lvl1pPr>
                  <a:lvl2pPr marL="349917" indent="-188039" algn="l" defTabSz="941832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Char char="•"/>
                    <a:defRPr kumimoji="0" lang="zh-CN" altLang="en-US" sz="2060" b="0" i="0" u="none" kern="1200">
                      <a:solidFill>
                        <a:schemeClr val="tx1"/>
                      </a:solidFill>
                      <a:latin typeface="Arial" pitchFamily="34" charset="0"/>
                      <a:ea typeface="Arial" pitchFamily="34" charset="0"/>
                      <a:cs typeface="+mn-cs"/>
                    </a:defRPr>
                  </a:lvl2pPr>
                  <a:lvl3pPr marL="591915" indent="-181498" algn="l" defTabSz="941832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 typeface="Symbol" charset="2"/>
                    <a:buChar char="-"/>
                    <a:defRPr kumimoji="0" lang="zh-CN" altLang="en-US" sz="2060" b="0" i="0" u="none" kern="1200">
                      <a:solidFill>
                        <a:schemeClr val="tx1"/>
                      </a:solidFill>
                      <a:latin typeface="Arial" pitchFamily="34" charset="0"/>
                      <a:ea typeface="Arial" pitchFamily="34" charset="0"/>
                      <a:cs typeface="+mn-cs"/>
                    </a:defRPr>
                  </a:lvl3pPr>
                  <a:lvl4pPr marL="820833" indent="-188039" algn="l" defTabSz="941832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Char char="•"/>
                    <a:defRPr kumimoji="0" lang="zh-CN" altLang="en-US" sz="2060" b="0" i="0" u="none" kern="1200">
                      <a:solidFill>
                        <a:schemeClr val="tx1"/>
                      </a:solidFill>
                      <a:latin typeface="Arial" pitchFamily="34" charset="0"/>
                      <a:ea typeface="Arial" pitchFamily="34" charset="0"/>
                      <a:cs typeface="+mn-cs"/>
                    </a:defRPr>
                  </a:lvl4pPr>
                  <a:lvl5pPr marL="1000696" indent="-179864" algn="l" defTabSz="941832" rtl="0" eaLnBrk="0" fontAlgn="base" latinLnBrk="0" hangingPunct="0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 typeface="Symbol" charset="2"/>
                    <a:buChar char="-"/>
                    <a:defRPr kumimoji="0" lang="zh-CN" altLang="en-US" sz="2060" b="0" i="0" u="none" kern="1200">
                      <a:solidFill>
                        <a:schemeClr val="tx1"/>
                      </a:solidFill>
                      <a:latin typeface="Arial" pitchFamily="34" charset="0"/>
                      <a:ea typeface="Arial" pitchFamily="34" charset="0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lvl="0" indent="0" eaLnBrk="1" hangingPunct="1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lang="zh-CN" altLang="en-US">
                    <a:solidFill>
                      <a:schemeClr val="tx2"/>
                    </a:solidFill>
                    <a:latin typeface="黑体"/>
                    <a:ea typeface="黑体"/>
                  </a:endParaRPr>
                </a:p>
              </p:txBody>
            </p:sp>
            <p:grpSp>
              <p:nvGrpSpPr>
                <p:cNvPr id="2236" name=""/>
                <p:cNvGrpSpPr/>
                <p:nvPr/>
              </p:nvGrpSpPr>
              <p:grpSpPr>
                <a:xfrm>
                  <a:off x="419624" y="1456897"/>
                  <a:ext cx="8739743" cy="5077062"/>
                  <a:chOff x="419624" y="1456897"/>
                  <a:chExt cx="8739743" cy="5077062"/>
                </a:xfrm>
              </p:grpSpPr>
              <p:cxnSp>
                <p:nvCxnSpPr>
                  <p:cNvPr id="2237" name="Line 4"/>
                  <p:cNvCxnSpPr/>
                  <p:nvPr/>
                </p:nvCxnSpPr>
                <p:spPr>
                  <a:xfrm>
                    <a:off x="2031857" y="2477215"/>
                    <a:ext cx="238728" cy="325389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38" name="Line 5"/>
                  <p:cNvCxnSpPr/>
                  <p:nvPr/>
                </p:nvCxnSpPr>
                <p:spPr>
                  <a:xfrm>
                    <a:off x="4721636" y="4866131"/>
                    <a:ext cx="130810" cy="224013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39" name="Line 6"/>
                  <p:cNvCxnSpPr/>
                  <p:nvPr/>
                </p:nvCxnSpPr>
                <p:spPr>
                  <a:xfrm rot="16200000" flipH="1">
                    <a:off x="3003122" y="3309493"/>
                    <a:ext cx="235458" cy="235458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40" name="Line 7"/>
                  <p:cNvCxnSpPr/>
                  <p:nvPr/>
                </p:nvCxnSpPr>
                <p:spPr>
                  <a:xfrm rot="16200000" flipH="1">
                    <a:off x="4022620" y="4011780"/>
                    <a:ext cx="219107" cy="289417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41" name="Line 8"/>
                  <p:cNvCxnSpPr/>
                  <p:nvPr/>
                </p:nvCxnSpPr>
                <p:spPr>
                  <a:xfrm rot="5400000" flipH="1" flipV="1">
                    <a:off x="4929297" y="5273279"/>
                    <a:ext cx="50688" cy="1908190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42" name="Line 9"/>
                  <p:cNvCxnSpPr/>
                  <p:nvPr/>
                </p:nvCxnSpPr>
                <p:spPr>
                  <a:xfrm flipH="1">
                    <a:off x="5017595" y="5757275"/>
                    <a:ext cx="0" cy="470916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43" name="Line 10"/>
                  <p:cNvCxnSpPr/>
                  <p:nvPr/>
                </p:nvCxnSpPr>
                <p:spPr>
                  <a:xfrm rot="5400000">
                    <a:off x="5060107" y="2434702"/>
                    <a:ext cx="1707070" cy="1850961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44" name="Line 11"/>
                  <p:cNvCxnSpPr/>
                  <p:nvPr/>
                </p:nvCxnSpPr>
                <p:spPr>
                  <a:xfrm flipH="1">
                    <a:off x="3863197" y="2506647"/>
                    <a:ext cx="2975927" cy="1059561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005C84"/>
                    </a:solidFill>
                    <a:prstDash val="dashDot"/>
                    <a:miter lim="800000"/>
                    <a:headEnd type="none" w="med" len="med"/>
                    <a:tailEnd type="triangle" w="lg" len="med"/>
                  </a:ln>
                </p:spPr>
              </p:cxnSp>
              <p:sp>
                <p:nvSpPr>
                  <p:cNvPr id="2245" name="Oval 12"/>
                  <p:cNvSpPr/>
                  <p:nvPr/>
                </p:nvSpPr>
                <p:spPr>
                  <a:xfrm>
                    <a:off x="2133235" y="2789523"/>
                    <a:ext cx="956548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182F76"/>
                      </a:gs>
                      <a:gs pos="50000">
                        <a:srgbClr val="3366FF"/>
                      </a:gs>
                      <a:gs pos="100000">
                        <a:srgbClr val="182F76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46" name="Text Box 13"/>
                  <p:cNvSpPr/>
                  <p:nvPr/>
                </p:nvSpPr>
                <p:spPr bwMode="auto">
                  <a:xfrm>
                    <a:off x="2270586" y="2856564"/>
                    <a:ext cx="683482" cy="475821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20000"/>
                      </a:spcBef>
                    </a:pPr>
                    <a:r>
                      <a:rPr lang="en-US" altLang="zh-CN" sz="2472">
                        <a:solidFill>
                          <a:schemeClr val="bg1"/>
                        </a:solidFill>
                        <a:latin typeface="仿宋" charset="-122"/>
                        <a:ea typeface="仿宋" charset="-122"/>
                      </a:rPr>
                      <a:t>Ⅺ</a:t>
                    </a:r>
                    <a:r>
                      <a:rPr lang="en-US" altLang="zh-CN" sz="2472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ea typeface="黑体"/>
                      </a:rPr>
                      <a:t>a</a:t>
                    </a:r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47" name="Oval 14"/>
                  <p:cNvSpPr/>
                  <p:nvPr/>
                </p:nvSpPr>
                <p:spPr>
                  <a:xfrm>
                    <a:off x="3097958" y="3531870"/>
                    <a:ext cx="956548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182F76"/>
                      </a:gs>
                      <a:gs pos="50000">
                        <a:srgbClr val="3366FF"/>
                      </a:gs>
                      <a:gs pos="100000">
                        <a:srgbClr val="182F76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48" name="Text Box 15"/>
                  <p:cNvSpPr/>
                  <p:nvPr/>
                </p:nvSpPr>
                <p:spPr bwMode="auto">
                  <a:xfrm>
                    <a:off x="3235309" y="3598910"/>
                    <a:ext cx="683482" cy="475821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20000"/>
                      </a:spcBef>
                    </a:pPr>
                    <a:r>
                      <a:rPr lang="en-US" altLang="zh-CN" sz="2472">
                        <a:solidFill>
                          <a:schemeClr val="bg1"/>
                        </a:solidFill>
                        <a:latin typeface="仿宋" charset="-122"/>
                        <a:ea typeface="仿宋" charset="-122"/>
                      </a:rPr>
                      <a:t>Ⅸ</a:t>
                    </a:r>
                    <a:r>
                      <a:rPr lang="en-US" altLang="zh-CN" sz="2472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ea typeface="黑体"/>
                      </a:rPr>
                      <a:t>a</a:t>
                    </a:r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49" name="Oval 16"/>
                  <p:cNvSpPr/>
                  <p:nvPr/>
                </p:nvSpPr>
                <p:spPr>
                  <a:xfrm>
                    <a:off x="4209843" y="4199000"/>
                    <a:ext cx="956548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182F76"/>
                      </a:gs>
                      <a:gs pos="50000">
                        <a:srgbClr val="3366FF"/>
                      </a:gs>
                      <a:gs pos="100000">
                        <a:srgbClr val="182F76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50" name="Text Box 17"/>
                  <p:cNvSpPr/>
                  <p:nvPr/>
                </p:nvSpPr>
                <p:spPr bwMode="auto">
                  <a:xfrm>
                    <a:off x="4389707" y="4266042"/>
                    <a:ext cx="824103" cy="475821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20000"/>
                      </a:spcBef>
                    </a:pPr>
                    <a:r>
                      <a:rPr lang="en-US" altLang="zh-CN" sz="2472">
                        <a:solidFill>
                          <a:schemeClr val="bg1"/>
                        </a:solidFill>
                        <a:latin typeface="仿宋" charset="-122"/>
                        <a:ea typeface="仿宋" charset="-122"/>
                      </a:rPr>
                      <a:t>Ⅹa </a:t>
                    </a:r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51" name="Oval 18"/>
                  <p:cNvSpPr/>
                  <p:nvPr/>
                </p:nvSpPr>
                <p:spPr>
                  <a:xfrm>
                    <a:off x="4432221" y="5090144"/>
                    <a:ext cx="956548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182F76"/>
                      </a:gs>
                      <a:gs pos="50000">
                        <a:srgbClr val="3366FF"/>
                      </a:gs>
                      <a:gs pos="100000">
                        <a:srgbClr val="182F76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52" name="Text Box 19"/>
                  <p:cNvSpPr/>
                  <p:nvPr/>
                </p:nvSpPr>
                <p:spPr bwMode="auto">
                  <a:xfrm>
                    <a:off x="4630070" y="5157184"/>
                    <a:ext cx="683482" cy="475822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20000"/>
                      </a:spcBef>
                    </a:pPr>
                    <a:r>
                      <a:rPr lang="en-GB" altLang="zh-CN" sz="2472">
                        <a:solidFill>
                          <a:schemeClr val="bg1"/>
                        </a:solidFill>
                        <a:latin typeface="仿宋" charset="-122"/>
                        <a:ea typeface="仿宋" charset="-122"/>
                      </a:rPr>
                      <a:t>Ⅱ</a:t>
                    </a:r>
                    <a:r>
                      <a:rPr lang="en-US" altLang="zh-CN" sz="2472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ea typeface="黑体"/>
                      </a:rPr>
                      <a:t>a</a:t>
                    </a:r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53" name="Oval 20"/>
                  <p:cNvSpPr/>
                  <p:nvPr/>
                </p:nvSpPr>
                <p:spPr>
                  <a:xfrm>
                    <a:off x="2631948" y="5906071"/>
                    <a:ext cx="1288478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767600"/>
                      </a:gs>
                      <a:gs pos="50000">
                        <a:srgbClr val="FFFF00"/>
                      </a:gs>
                      <a:gs pos="100000">
                        <a:srgbClr val="767600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 sz="2472">
                      <a:effectLst>
                        <a:outerShdw blurRad="38100" dist="38100" dir="2700000" algn="tl">
                          <a:srgbClr val="FFFFFF"/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54" name="Text Box 21"/>
                  <p:cNvSpPr/>
                  <p:nvPr/>
                </p:nvSpPr>
                <p:spPr bwMode="auto">
                  <a:xfrm>
                    <a:off x="2612327" y="6054868"/>
                    <a:ext cx="2230310" cy="346647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20000"/>
                      </a:spcBef>
                    </a:pPr>
                    <a:r>
                      <a:rPr sz="1648"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ea typeface="黑体"/>
                      </a:rPr>
                      <a:t>纤维蛋白原</a:t>
                    </a:r>
                    <a:endParaRPr sz="1648">
                      <a:effectLst>
                        <a:outerShdw blurRad="38100" dist="38100" dir="2700000" algn="tl">
                          <a:srgbClr val="FFFFFF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55" name="Oval 22"/>
                  <p:cNvSpPr/>
                  <p:nvPr/>
                </p:nvSpPr>
                <p:spPr>
                  <a:xfrm>
                    <a:off x="5969238" y="5906071"/>
                    <a:ext cx="1288478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767600"/>
                      </a:gs>
                      <a:gs pos="50000">
                        <a:srgbClr val="FFFF00"/>
                      </a:gs>
                      <a:gs pos="100000">
                        <a:srgbClr val="767600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 sz="2472">
                      <a:effectLst>
                        <a:outerShdw blurRad="38100" dist="38100" dir="2700000" algn="tl">
                          <a:srgbClr val="FFFFFF"/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56" name="Text Box 23"/>
                  <p:cNvSpPr/>
                  <p:nvPr/>
                </p:nvSpPr>
                <p:spPr bwMode="auto">
                  <a:xfrm>
                    <a:off x="6144196" y="6054868"/>
                    <a:ext cx="2230310" cy="346647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20000"/>
                      </a:spcBef>
                    </a:pPr>
                    <a:r>
                      <a:rPr sz="1648"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ea typeface="黑体"/>
                      </a:rPr>
                      <a:t>纤维蛋白</a:t>
                    </a:r>
                    <a:endParaRPr sz="1648">
                      <a:effectLst>
                        <a:outerShdw blurRad="38100" dist="38100" dir="2700000" algn="tl">
                          <a:srgbClr val="FFFFFF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57" name="Oval 25"/>
                  <p:cNvSpPr/>
                  <p:nvPr/>
                </p:nvSpPr>
                <p:spPr>
                  <a:xfrm>
                    <a:off x="1384348" y="1865678"/>
                    <a:ext cx="956548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182F76"/>
                      </a:gs>
                      <a:gs pos="50000">
                        <a:srgbClr val="3366FF"/>
                      </a:gs>
                      <a:gs pos="100000">
                        <a:srgbClr val="182F76"/>
                      </a:gs>
                    </a:gsLst>
                    <a:lin ang="5400000"/>
                  </a:gradFill>
                  <a:ln w="38100" cap="flat">
                    <a:solidFill>
                      <a:srgbClr val="005C84"/>
                    </a:solidFill>
                    <a:prstDash val="dash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 sz="2472">
                      <a:solidFill>
                        <a:schemeClr val="bg2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58" name="Text Box 26"/>
                  <p:cNvSpPr/>
                  <p:nvPr/>
                </p:nvSpPr>
                <p:spPr bwMode="auto">
                  <a:xfrm>
                    <a:off x="1457928" y="1949069"/>
                    <a:ext cx="683482" cy="475822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r>
                      <a:rPr lang="en-US" altLang="zh-CN" sz="2472">
                        <a:solidFill>
                          <a:schemeClr val="bg1"/>
                        </a:solidFill>
                        <a:latin typeface="仿宋" charset="-122"/>
                        <a:ea typeface="仿宋" charset="-122"/>
                      </a:rPr>
                      <a:t>Ⅻ</a:t>
                    </a:r>
                    <a:r>
                      <a:rPr lang="en-US" altLang="zh-CN" sz="2472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ea typeface="黑体"/>
                      </a:rPr>
                      <a:t>a</a:t>
                    </a:r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59" name="Oval 35"/>
                  <p:cNvSpPr/>
                  <p:nvPr/>
                </p:nvSpPr>
                <p:spPr>
                  <a:xfrm>
                    <a:off x="5892386" y="1973597"/>
                    <a:ext cx="956549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760000"/>
                      </a:gs>
                      <a:gs pos="50000">
                        <a:srgbClr val="FF0000"/>
                      </a:gs>
                      <a:gs pos="100000">
                        <a:srgbClr val="76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r>
                      <a:rPr lang="en-US" altLang="zh-CN" sz="2472">
                        <a:solidFill>
                          <a:schemeClr val="bg1"/>
                        </a:solidFill>
                        <a:latin typeface="仿宋" charset="-122"/>
                        <a:ea typeface="仿宋" charset="-122"/>
                      </a:rPr>
                      <a:t>Ⅶ</a:t>
                    </a:r>
                    <a:r>
                      <a:rPr lang="en-US" altLang="zh-CN" sz="2472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ea typeface="黑体"/>
                      </a:rPr>
                      <a:t>a</a:t>
                    </a:r>
                    <a:endParaRPr lang="zh-CN" altLang="zh-CN" sz="2472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60" name="Oval 36"/>
                  <p:cNvSpPr/>
                  <p:nvPr/>
                </p:nvSpPr>
                <p:spPr>
                  <a:xfrm>
                    <a:off x="6806423" y="2019380"/>
                    <a:ext cx="1327721" cy="627888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760000"/>
                      </a:gs>
                      <a:gs pos="50000">
                        <a:srgbClr val="FF0000"/>
                      </a:gs>
                      <a:gs pos="100000">
                        <a:srgbClr val="76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endParaRPr lang="zh-CN" altLang="zh-CN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61" name="Text Box 38"/>
                  <p:cNvSpPr/>
                  <p:nvPr/>
                </p:nvSpPr>
                <p:spPr>
                  <a:xfrm>
                    <a:off x="419624" y="3754247"/>
                    <a:ext cx="2187797" cy="412113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bg1"/>
                      </a:buClr>
                      <a:buSzPct val="25000"/>
                      <a:buFont typeface="Arial" pitchFamily="34" charset="0"/>
                      <a:buChar char="‏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1pPr>
                    <a:lvl2pPr marL="349917" indent="-188039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Char char="•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2pPr>
                    <a:lvl3pPr marL="591915" indent="-181498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Symbol" charset="2"/>
                      <a:buChar char="-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3pPr>
                    <a:lvl4pPr marL="820833" indent="-188039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Char char="•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4pPr>
                    <a:lvl5pPr marL="1000696" indent="-179864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Symbol" charset="2"/>
                      <a:buChar char="-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0"/>
                      </a:spcBef>
                      <a:buClrTx/>
                      <a:buSzTx/>
                      <a:buNone/>
                    </a:pPr>
                    <a:r>
                      <a:rPr lang="zh-CN" altLang="en-US" sz="2060">
                        <a:latin typeface="黑体"/>
                        <a:ea typeface="黑体"/>
                      </a:rPr>
                      <a:t>肝素</a:t>
                    </a:r>
                    <a:r>
                      <a:rPr lang="en-US" altLang="zh-CN" sz="2060">
                        <a:latin typeface="黑体"/>
                        <a:ea typeface="黑体"/>
                      </a:rPr>
                      <a:t>/</a:t>
                    </a:r>
                    <a:r>
                      <a:rPr lang="zh-CN" altLang="en-US" sz="2060">
                        <a:solidFill>
                          <a:srgbClr val="FF0000"/>
                        </a:solidFill>
                        <a:latin typeface="黑体"/>
                        <a:ea typeface="黑体"/>
                      </a:rPr>
                      <a:t>低分子肝素</a:t>
                    </a:r>
                    <a:endParaRPr lang="zh-CN" altLang="en-US"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62" name="Rectangle 39"/>
                  <p:cNvSpPr/>
                  <p:nvPr/>
                </p:nvSpPr>
                <p:spPr bwMode="auto">
                  <a:xfrm>
                    <a:off x="6860381" y="2084785"/>
                    <a:ext cx="2298986" cy="408781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r>
                      <a:rPr sz="206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黑体"/>
                        <a:ea typeface="黑体"/>
                      </a:rPr>
                      <a:t>组织因子</a:t>
                    </a:r>
                    <a:endParaRPr sz="2060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黑体"/>
                      <a:ea typeface="黑体"/>
                    </a:endParaRPr>
                  </a:p>
                </p:txBody>
              </p:sp>
              <p:sp>
                <p:nvSpPr>
                  <p:cNvPr id="2263" name="Rectangle 40"/>
                  <p:cNvSpPr/>
                  <p:nvPr/>
                </p:nvSpPr>
                <p:spPr bwMode="auto">
                  <a:xfrm>
                    <a:off x="642001" y="4266041"/>
                    <a:ext cx="4759848" cy="377713"/>
                  </a:xfrm>
                  <a:prstGeom prst="rect">
                    <a:avLst/>
                  </a:prstGeom>
                  <a:noFill/>
                  <a:ln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1pPr>
                    <a:lvl2pPr marL="470916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2pPr>
                    <a:lvl3pPr marL="941832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3pPr>
                    <a:lvl4pPr marL="1412748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4pPr>
                    <a:lvl5pPr marL="1883664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54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/>
                    <a:r>
                      <a:rPr sz="1854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ea typeface="黑体"/>
                      </a:rPr>
                      <a:t>抗凝血酶</a:t>
                    </a:r>
                    <a:r>
                      <a:rPr lang="en-GB" altLang="zh-CN" sz="1854">
                        <a:solidFill>
                          <a:schemeClr val="bg1"/>
                        </a:solidFill>
                        <a:latin typeface="仿宋" charset="-122"/>
                        <a:ea typeface="仿宋" charset="-122"/>
                      </a:rPr>
                      <a:t>Ⅲ </a:t>
                    </a:r>
                    <a:endParaRPr lang="zh-CN" altLang="zh-CN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ea typeface="黑体"/>
                    </a:endParaRPr>
                  </a:p>
                </p:txBody>
              </p:sp>
              <p:sp>
                <p:nvSpPr>
                  <p:cNvPr id="2264" name="Rectangle 34"/>
                  <p:cNvSpPr/>
                  <p:nvPr/>
                </p:nvSpPr>
                <p:spPr>
                  <a:xfrm>
                    <a:off x="898715" y="1456897"/>
                    <a:ext cx="2032461" cy="408781"/>
                  </a:xfrm>
                  <a:prstGeom prst="rect">
                    <a:avLst/>
                  </a:prstGeom>
                  <a:noFill/>
                  <a:ln w="28575" cap="flat">
                    <a:noFill/>
                    <a:prstDash val="solid"/>
                    <a:miter lim="800000"/>
                    <a:headEnd type="none" w="med" len="med"/>
                    <a:tailEnd type="none" w="med" len="med"/>
                  </a:ln>
                </p:spPr>
                <p:txBody>
                  <a:bodyPr wrap="none">
                    <a:spAutoFit/>
                  </a:bodyPr>
                  <a:lstStyle>
                    <a:defPPr>
                      <a:defRPr lang="zh-CN"/>
                    </a:defPPr>
                    <a:lvl1pPr marL="0" indent="0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bg1"/>
                      </a:buClr>
                      <a:buSzPct val="25000"/>
                      <a:buFont typeface="Arial" pitchFamily="34" charset="0"/>
                      <a:buChar char="‏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1pPr>
                    <a:lvl2pPr marL="349917" indent="-188039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Char char="•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2pPr>
                    <a:lvl3pPr marL="591915" indent="-181498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Symbol" charset="2"/>
                      <a:buChar char="-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3pPr>
                    <a:lvl4pPr marL="820833" indent="-188039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Char char="•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4pPr>
                    <a:lvl5pPr marL="1000696" indent="-179864" algn="l" defTabSz="941832" rtl="0" eaLnBrk="0" fontAlgn="base" latinLnBrk="0" hangingPunct="0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 typeface="Symbol" charset="2"/>
                      <a:buChar char="-"/>
                      <a:defRPr kumimoji="0" lang="zh-CN" altLang="en-US" sz="2060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Arial" pitchFamily="34" charset="0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lvl="0" indent="0" eaLnBrk="1" hangingPunct="1"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zh-CN" altLang="en-US" sz="2060">
                        <a:solidFill>
                          <a:srgbClr val="002060"/>
                        </a:solidFill>
                        <a:ea typeface="黑体"/>
                      </a:rPr>
                      <a:t>内源性凝血途径</a:t>
                    </a:r>
                    <a:endParaRPr lang="zh-CN" altLang="en-US">
                      <a:solidFill>
                        <a:srgbClr val="002060"/>
                      </a:solidFill>
                      <a:ea typeface="黑体"/>
                    </a:endParaRPr>
                  </a:p>
                </p:txBody>
              </p:sp>
              <p:cxnSp>
                <p:nvCxnSpPr>
                  <p:cNvPr id="2265" name="Line 10"/>
                  <p:cNvCxnSpPr/>
                  <p:nvPr/>
                </p:nvCxnSpPr>
                <p:spPr>
                  <a:xfrm rot="5400000" flipV="1">
                    <a:off x="3015384" y="4199819"/>
                    <a:ext cx="593551" cy="2076609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FF0000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  <p:cxnSp>
                <p:nvCxnSpPr>
                  <p:cNvPr id="2266" name="Line 10"/>
                  <p:cNvCxnSpPr/>
                  <p:nvPr/>
                </p:nvCxnSpPr>
                <p:spPr>
                  <a:xfrm rot="5400000" flipH="1" flipV="1">
                    <a:off x="3274552" y="3791855"/>
                    <a:ext cx="75216" cy="1779016"/>
                  </a:xfrm>
                  <a:prstGeom prst="line">
                    <a:avLst/>
                  </a:prstGeom>
                  <a:noFill/>
                  <a:ln w="38100" cap="flat">
                    <a:solidFill>
                      <a:srgbClr val="FF0000"/>
                    </a:solidFill>
                    <a:prstDash val="solid"/>
                    <a:miter lim="800000"/>
                    <a:headEnd type="none" w="med" len="med"/>
                    <a:tailEnd type="triangle" w="med" len="med"/>
                  </a:ln>
                </p:spPr>
              </p:cxnSp>
            </p:grpSp>
          </p:grpSp>
        </p:grpSp>
      </p:grpSp>
      <p:sp>
        <p:nvSpPr>
          <p:cNvPr id="2267" name="Text Box 37"/>
          <p:cNvSpPr/>
          <p:nvPr/>
        </p:nvSpPr>
        <p:spPr>
          <a:xfrm>
            <a:off x="291052" y="6720363"/>
            <a:ext cx="7384224" cy="21793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1"/>
              </a:buClr>
              <a:buSzPct val="25000"/>
              <a:buFont typeface="Arial" pitchFamily="34" charset="0"/>
              <a:buChar char="‏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349917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591915" indent="-181498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820833" indent="-188039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000696" indent="-179864" algn="l" defTabSz="941832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Symbol" charset="2"/>
              <a:buChar char="-"/>
              <a:defRPr kumimoji="0" lang="zh-CN" altLang="en-US" sz="2060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830">
                <a:solidFill>
                  <a:srgbClr val="0001DF"/>
                </a:solidFill>
                <a:ea typeface="黑体"/>
              </a:rPr>
              <a:t>Douglas B.Cines.Chest 1986;89;420-426</a:t>
            </a:r>
            <a:endParaRPr lang="zh-CN" altLang="zh-CN" sz="1030">
              <a:ea typeface="黑体"/>
            </a:endParaRPr>
          </a:p>
        </p:txBody>
      </p:sp>
      <p:sp>
        <p:nvSpPr>
          <p:cNvPr id="2268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第十六页，共三十三页。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48320" cy="579374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https://d.book118.com/215212210002011113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p_V5Q4EwG80uK51jo2Yku2w"/>
</p:tagLst>
</file>

<file path=ppt/tags/tag3.xml><?xml version="1.0" encoding="utf-8"?>
<p:tagLst xmlns:p="http://schemas.openxmlformats.org/presentationml/2006/main">
  <p:tag name="THINKCELLSHAPEDONOTDELETE" val="ppOiKYRYE0ky277Fr1iXLRg"/>
</p:tagLst>
</file>

<file path=ppt/tags/tag4.xml><?xml version="1.0" encoding="utf-8"?>
<p:tagLst xmlns:p="http://schemas.openxmlformats.org/presentationml/2006/main">
  <p:tag name="THINKCELLSHAPEDONOTDELETE" val="pHyv_yLXHoUSF4tgjnNK9bw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pXblyqd19e0K8BovsvrJx0Q"/>
</p:tagLst>
</file>

<file path=ppt/tags/tag7.xml><?xml version="1.0" encoding="utf-8"?>
<p:tagLst xmlns:p="http://schemas.openxmlformats.org/presentationml/2006/main">
  <p:tag name="THINKCELLSHAPEDONOTDELETE" val="pPP9._AflPEyq8xh70zCrTA"/>
</p:tagLst>
</file>

<file path=ppt/tags/tag8.xml><?xml version="1.0" encoding="utf-8"?>
<p:tagLst xmlns:p="http://schemas.openxmlformats.org/presentationml/2006/main">
  <p:tag name="THINKCELLSHAPEDONOTDELETE" val="pUWFLHhbbpEKG3BMMPgZ0Og"/>
</p:tagLst>
</file>

<file path=ppt/tags/tag9.xml><?xml version="1.0" encoding="utf-8"?>
<p:tagLst xmlns:p="http://schemas.openxmlformats.org/presentationml/2006/main">
  <p:tag name="THINKCELLSHAPEDONOTDELETE" val="p2XCrtE860EO8PUimU7EnBg"/>
</p:tagLst>
</file>

<file path=ppt/tags/tag10.xml><?xml version="1.0" encoding="utf-8"?>
<p:tagLst xmlns:p="http://schemas.openxmlformats.org/presentationml/2006/main">
  <p:tag name="THINKCELLSHAPEDONOTDELETE" val="pli.u4BrjrUCmRfnSSGuTzg"/>
</p:tagLst>
</file>

<file path=ppt/tags/tag11.xml><?xml version="1.0" encoding="utf-8"?>
<p:tagLst xmlns:p="http://schemas.openxmlformats.org/presentationml/2006/main">
  <p:tag name="THINKCELLSHAPEDONOTDELETE" val="pXblyqd19e0K8BovsvrJx0Q"/>
</p:tagLst>
</file>

<file path=ppt/tags/tag12.xml><?xml version="1.0" encoding="utf-8"?>
<p:tagLst xmlns:p="http://schemas.openxmlformats.org/presentationml/2006/main">
  <p:tag name="THINKCELLSHAPEDONOTDELETE" val="pPP9._AflPEyq8xh70zCrTA"/>
</p:tagLst>
</file>

<file path=ppt/tags/tag13.xml><?xml version="1.0" encoding="utf-8"?>
<p:tagLst xmlns:p="http://schemas.openxmlformats.org/presentationml/2006/main">
  <p:tag name="THINKCELLSHAPEDONOTDELETE" val="pUWFLHhbbpEKG3BMMPgZ0Og"/>
</p:tagLst>
</file>

<file path=ppt/tags/tag14.xml><?xml version="1.0" encoding="utf-8"?>
<p:tagLst xmlns:p="http://schemas.openxmlformats.org/presentationml/2006/main">
  <p:tag name="THINKCELLSHAPEDONOTDELETE" val="pli.u4BrjrUCmRfnSSGuTzg"/>
</p:tagLst>
</file>

<file path=ppt/tags/tag15.xml><?xml version="1.0" encoding="utf-8"?>
<p:tagLst xmlns:p="http://schemas.openxmlformats.org/presentationml/2006/main">
  <p:tag name="THINKCELLSHAPEDONOTDELETE" val="p2XCrtE860EO8PUimU7EnBg"/>
</p:tagLst>
</file>

<file path=ppt/tags/tag16.xml><?xml version="1.0" encoding="utf-8"?>
<p:tagLst xmlns:p="http://schemas.openxmlformats.org/presentationml/2006/main">
  <p:tag name="THINKCELLSHAPEDONOTDELETE" val="pz2ydvRLZlEal7aBvpaix_Q"/>
</p:tagLst>
</file>

<file path=ppt/tags/tag17.xml><?xml version="1.0" encoding="utf-8"?>
<p:tagLst xmlns:p="http://schemas.openxmlformats.org/presentationml/2006/main">
  <p:tag name="THINKCELLSHAPEDONOTDELETE" val="thinkcellActiveDocDoNotDelete"/>
</p:tagLst>
</file>

<file path=ppt/tags/tag18.xml><?xml version="1.0" encoding="utf-8"?>
<p:tagLst xmlns:p="http://schemas.openxmlformats.org/presentationml/2006/main">
  <p:tag name="THINKCELLSHAPEDONOTDELETE" val="p_V5Q4EwG80uK51jo2Yku2w"/>
</p:tagLst>
</file>

<file path=ppt/tags/tag19.xml><?xml version="1.0" encoding="utf-8"?>
<p:tagLst xmlns:p="http://schemas.openxmlformats.org/presentationml/2006/main">
  <p:tag name="THINKCELLSHAPEDONOTDELETE" val="pz2ydvRLZlEal7aBvpaix_Q"/>
</p:tagLst>
</file>

<file path=ppt/tags/tag20.xml><?xml version="1.0" encoding="utf-8"?>
<p:tagLst xmlns:p="http://schemas.openxmlformats.org/presentationml/2006/main">
  <p:tag name="THINKCELLSHAPEDONOTDELETE" val="ppOiKYRYE0ky277Fr1iXLRg"/>
</p:tagLst>
</file>

<file path=ppt/tags/tag21.xml><?xml version="1.0" encoding="utf-8"?>
<p:tagLst xmlns:p="http://schemas.openxmlformats.org/presentationml/2006/main">
  <p:tag name="THINKCELLSHAPEDONOTDELETE" val="pHyv_yLXHoUSF4tgjnNK9bw"/>
</p:tagLst>
</file>

<file path=ppt/tags/tag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3_BRO-EMS 1">
      <a:dk1>
        <a:srgbClr val="000000"/>
      </a:dk1>
      <a:lt1>
        <a:srgbClr val="FFFFFF"/>
      </a:lt1>
      <a:dk2>
        <a:srgbClr val="333333"/>
      </a:dk2>
      <a:lt2>
        <a:srgbClr val="005C84"/>
      </a:lt2>
      <a:accent1>
        <a:srgbClr val="0046AD"/>
      </a:accent1>
      <a:accent2>
        <a:srgbClr val="8996A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A21636"/>
      </a:hlink>
      <a:folHlink>
        <a:srgbClr val="0084CB"/>
      </a:folHlink>
    </a:clrScheme>
    <a:fontScheme name="3_BRO-EMS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第3母版">
  <a:themeElements>
    <a:clrScheme name="2_BRO-EMS 1">
      <a:dk1>
        <a:srgbClr val="000000"/>
      </a:dk1>
      <a:lt1>
        <a:srgbClr val="FFFFFF"/>
      </a:lt1>
      <a:dk2>
        <a:srgbClr val="333333"/>
      </a:dk2>
      <a:lt2>
        <a:srgbClr val="005C84"/>
      </a:lt2>
      <a:accent1>
        <a:srgbClr val="0046AD"/>
      </a:accent1>
      <a:accent2>
        <a:srgbClr val="8996A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A21636"/>
      </a:hlink>
      <a:folHlink>
        <a:srgbClr val="0084CB"/>
      </a:folHlink>
    </a:clrScheme>
    <a:fontScheme name="2_BRO-EMS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0">
      <vt:lpstr>Arial</vt:lpstr>
      <vt:lpstr>Calibri</vt:lpstr>
      <vt:lpstr>宋体</vt:lpstr>
      <vt:lpstr>BISansCond</vt:lpstr>
      <vt:lpstr>Geneva</vt:lpstr>
      <vt:lpstr>Symbol</vt:lpstr>
      <vt:lpstr>黑体</vt:lpstr>
      <vt:lpstr>Century Gothic</vt:lpstr>
      <vt:lpstr>幼圆</vt:lpstr>
      <vt:lpstr>Wingdings</vt:lpstr>
      <vt:lpstr>楷体_GB2312</vt:lpstr>
      <vt:lpstr>仿宋</vt:lpstr>
      <vt:lpstr>Office Theme</vt:lpstr>
      <vt:lpstr>凝血机制</vt:lpstr>
      <vt:lpstr>目   录</vt:lpstr>
      <vt:lpstr>凝血过程</vt:lpstr>
      <vt:lpstr>机体凝血途径</vt:lpstr>
      <vt:lpstr>目   录</vt:lpstr>
      <vt:lpstr>凝血和抗凝需要平衡</vt:lpstr>
      <vt:lpstr>抗凝的重要因素</vt:lpstr>
      <vt:lpstr>血管内皮的抗凝作用</vt:lpstr>
      <vt:lpstr>纤维蛋白的吸附、血液的稀释及单核巨嗜细胞的吞噬作用</vt:lpstr>
      <vt:lpstr>生理性抗凝物质-抗凝血酶Ⅲ </vt:lpstr>
      <vt:lpstr>生理性抗凝物质-蛋白质C系统 </vt:lpstr>
      <vt:lpstr>抗凝药物在凝血瀑布中的作用靶点1</vt:lpstr>
      <vt:lpstr>目   录</vt:lpstr>
      <vt:lpstr>抗凝药物分类</vt:lpstr>
      <vt:lpstr>抗凝药物的开展简史</vt:lpstr>
      <vt:lpstr>普通肝素和低分子肝素的抗凝机制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2024-09-19T15:13:58.870</cp:lastPrinted>
  <dcterms:created xsi:type="dcterms:W3CDTF">2024-09-19T07:13:58Z</dcterms:created>
  <dcterms:modified xsi:type="dcterms:W3CDTF">2024-09-19T07:14:00Z</dcterms:modified>
</cp:coreProperties>
</file>