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78EF317-2984-4652-9481-C747008373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F488B08-9D50-40CC-B629-A7B399FDB9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CB83E16-6BF5-43C0-89D3-AF32106BA0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4ACF58A-2101-4F75-A88C-C58781819F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20DA053-4B8C-4FAF-A9FB-9C26EFC919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931F9D8-569B-48E8-95DA-EB4E9978D0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8D63FB5-FF0B-4441-A7C1-7DD25EC3EA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17B03C2-9F79-4C36-AFEC-0C68A781AC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6988EF1-B156-4A72-BB2B-7D337F53A5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FF96D8F-27C0-4CB2-A7C9-463DF8BAAB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7C60EB0-DDCA-4300-A98C-18B6D6A4C0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1522110133401111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08399" y="3366694"/>
            <a:ext cx="2724309" cy="175530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$number{01}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0" y="1969768"/>
            <a:ext cx="12192000" cy="291846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4753" y="2169417"/>
            <a:ext cx="8281818" cy="15455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运筹学线性规划习题解析</a:t>
            </a:r>
            <a:endParaRPr lang="en-US" sz="1100"/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277789" y="0"/>
            <a:ext cx="4892103" cy="6288968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4" y="0"/>
            <a:ext cx="12184811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991063" y="193190"/>
            <a:ext cx="1630680" cy="95821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5700" b="1">
                <a:solidFill>
                  <a:schemeClr val="accent1">
                    <a:alpha val="100000"/>
                  </a:schemeClr>
                </a:solidFill>
                <a:latin typeface="方正正纤黑简体"/>
                <a:ea typeface="方正正纤黑简体"/>
                <a:cs typeface="方正正纤黑简体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132645" y="1977496"/>
            <a:ext cx="4792980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线性规划基本概念与模型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单纯形法原理与步骤详解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对偶理论与灵敏度分析应用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运输问题求解技巧与实例演练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整数规划问题分类及求解方法探讨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线性规划软件工具使用指南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习题解答与案例分析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99416" y="1957978"/>
            <a:ext cx="3374508" cy="2942044"/>
          </a:xfrm>
          <a:custGeom>
            <a:rect l="l" t="t" r="r" b="b"/>
            <a:pathLst>
              <a:path w="3191647" h="2866152">
                <a:moveTo>
                  <a:pt x="949445" y="0"/>
                </a:moveTo>
                <a:lnTo>
                  <a:pt x="2234352" y="0"/>
                </a:lnTo>
                <a:cubicBezTo>
                  <a:pt x="2296501" y="0"/>
                  <a:pt x="2354237" y="18893"/>
                  <a:pt x="2402131" y="51249"/>
                </a:cubicBezTo>
                <a:lnTo>
                  <a:pt x="2409685" y="57482"/>
                </a:lnTo>
                <a:lnTo>
                  <a:pt x="2430115" y="70005"/>
                </a:lnTo>
                <a:cubicBezTo>
                  <a:pt x="2461216" y="93504"/>
                  <a:pt x="2488224" y="123489"/>
                  <a:pt x="2508940" y="159371"/>
                </a:cubicBezTo>
                <a:lnTo>
                  <a:pt x="3151394" y="1272133"/>
                </a:lnTo>
                <a:cubicBezTo>
                  <a:pt x="3192826" y="1343897"/>
                  <a:pt x="3201249" y="1425660"/>
                  <a:pt x="3181372" y="1499841"/>
                </a:cubicBezTo>
                <a:lnTo>
                  <a:pt x="3172981" y="1522315"/>
                </a:lnTo>
                <a:lnTo>
                  <a:pt x="3170003" y="1535472"/>
                </a:lnTo>
                <a:cubicBezTo>
                  <a:pt x="3163697" y="1554388"/>
                  <a:pt x="3155402" y="1572954"/>
                  <a:pt x="3145044" y="1590895"/>
                </a:cubicBezTo>
                <a:lnTo>
                  <a:pt x="2502590" y="2703657"/>
                </a:lnTo>
                <a:lnTo>
                  <a:pt x="2488794" y="2722817"/>
                </a:lnTo>
                <a:lnTo>
                  <a:pt x="2482806" y="2733849"/>
                </a:lnTo>
                <a:lnTo>
                  <a:pt x="2467439" y="2752474"/>
                </a:lnTo>
                <a:lnTo>
                  <a:pt x="2467072" y="2752984"/>
                </a:lnTo>
                <a:lnTo>
                  <a:pt x="2466846" y="2753192"/>
                </a:lnTo>
                <a:lnTo>
                  <a:pt x="2446163" y="2778260"/>
                </a:lnTo>
                <a:cubicBezTo>
                  <a:pt x="2391859" y="2832565"/>
                  <a:pt x="2316839" y="2866152"/>
                  <a:pt x="2233973" y="2866152"/>
                </a:cubicBezTo>
                <a:lnTo>
                  <a:pt x="949066" y="2866152"/>
                </a:lnTo>
                <a:cubicBezTo>
                  <a:pt x="845484" y="2866152"/>
                  <a:pt x="754160" y="2813671"/>
                  <a:pt x="700233" y="2733849"/>
                </a:cubicBezTo>
                <a:lnTo>
                  <a:pt x="689623" y="2714300"/>
                </a:lnTo>
                <a:lnTo>
                  <a:pt x="681960" y="2703658"/>
                </a:lnTo>
                <a:lnTo>
                  <a:pt x="39506" y="1590896"/>
                </a:lnTo>
                <a:cubicBezTo>
                  <a:pt x="18789" y="1555014"/>
                  <a:pt x="6326" y="1516632"/>
                  <a:pt x="1526" y="1477948"/>
                </a:cubicBezTo>
                <a:lnTo>
                  <a:pt x="720" y="1447354"/>
                </a:lnTo>
                <a:lnTo>
                  <a:pt x="0" y="1443059"/>
                </a:lnTo>
                <a:lnTo>
                  <a:pt x="303" y="1431516"/>
                </a:lnTo>
                <a:lnTo>
                  <a:pt x="0" y="1419970"/>
                </a:lnTo>
                <a:lnTo>
                  <a:pt x="720" y="1415675"/>
                </a:lnTo>
                <a:lnTo>
                  <a:pt x="1526" y="1385081"/>
                </a:lnTo>
                <a:cubicBezTo>
                  <a:pt x="6326" y="1346398"/>
                  <a:pt x="18789" y="1308016"/>
                  <a:pt x="39506" y="1272134"/>
                </a:cubicBezTo>
                <a:lnTo>
                  <a:pt x="681960" y="159372"/>
                </a:lnTo>
                <a:lnTo>
                  <a:pt x="698045" y="137034"/>
                </a:lnTo>
                <a:lnTo>
                  <a:pt x="700612" y="132303"/>
                </a:lnTo>
                <a:lnTo>
                  <a:pt x="707202" y="124316"/>
                </a:lnTo>
                <a:lnTo>
                  <a:pt x="717478" y="110046"/>
                </a:lnTo>
                <a:lnTo>
                  <a:pt x="723796" y="104204"/>
                </a:lnTo>
                <a:lnTo>
                  <a:pt x="737255" y="87892"/>
                </a:lnTo>
                <a:cubicBezTo>
                  <a:pt x="791559" y="33588"/>
                  <a:pt x="866580" y="0"/>
                  <a:pt x="949445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728582" y="2121361"/>
            <a:ext cx="2933622" cy="2622594"/>
          </a:xfrm>
          <a:custGeom>
            <a:rect l="l" t="t" r="r" b="b"/>
            <a:pathLst>
              <a:path w="3191647" h="2866152">
                <a:moveTo>
                  <a:pt x="949445" y="0"/>
                </a:moveTo>
                <a:lnTo>
                  <a:pt x="2234352" y="0"/>
                </a:lnTo>
                <a:cubicBezTo>
                  <a:pt x="2296501" y="0"/>
                  <a:pt x="2354237" y="18893"/>
                  <a:pt x="2402131" y="51249"/>
                </a:cubicBezTo>
                <a:lnTo>
                  <a:pt x="2409685" y="57482"/>
                </a:lnTo>
                <a:lnTo>
                  <a:pt x="2430115" y="70005"/>
                </a:lnTo>
                <a:cubicBezTo>
                  <a:pt x="2461216" y="93504"/>
                  <a:pt x="2488224" y="123489"/>
                  <a:pt x="2508940" y="159371"/>
                </a:cubicBezTo>
                <a:lnTo>
                  <a:pt x="3151394" y="1272133"/>
                </a:lnTo>
                <a:cubicBezTo>
                  <a:pt x="3192826" y="1343897"/>
                  <a:pt x="3201249" y="1425660"/>
                  <a:pt x="3181372" y="1499841"/>
                </a:cubicBezTo>
                <a:lnTo>
                  <a:pt x="3172981" y="1522315"/>
                </a:lnTo>
                <a:lnTo>
                  <a:pt x="3170003" y="1535472"/>
                </a:lnTo>
                <a:cubicBezTo>
                  <a:pt x="3163697" y="1554388"/>
                  <a:pt x="3155402" y="1572954"/>
                  <a:pt x="3145044" y="1590895"/>
                </a:cubicBezTo>
                <a:lnTo>
                  <a:pt x="2502590" y="2703657"/>
                </a:lnTo>
                <a:lnTo>
                  <a:pt x="2488794" y="2722817"/>
                </a:lnTo>
                <a:lnTo>
                  <a:pt x="2482806" y="2733849"/>
                </a:lnTo>
                <a:lnTo>
                  <a:pt x="2467439" y="2752474"/>
                </a:lnTo>
                <a:lnTo>
                  <a:pt x="2467072" y="2752984"/>
                </a:lnTo>
                <a:lnTo>
                  <a:pt x="2466846" y="2753192"/>
                </a:lnTo>
                <a:lnTo>
                  <a:pt x="2446163" y="2778260"/>
                </a:lnTo>
                <a:cubicBezTo>
                  <a:pt x="2391859" y="2832565"/>
                  <a:pt x="2316839" y="2866152"/>
                  <a:pt x="2233973" y="2866152"/>
                </a:cubicBezTo>
                <a:lnTo>
                  <a:pt x="949066" y="2866152"/>
                </a:lnTo>
                <a:cubicBezTo>
                  <a:pt x="845484" y="2866152"/>
                  <a:pt x="754160" y="2813671"/>
                  <a:pt x="700233" y="2733849"/>
                </a:cubicBezTo>
                <a:lnTo>
                  <a:pt x="689623" y="2714300"/>
                </a:lnTo>
                <a:lnTo>
                  <a:pt x="681960" y="2703658"/>
                </a:lnTo>
                <a:lnTo>
                  <a:pt x="39506" y="1590896"/>
                </a:lnTo>
                <a:cubicBezTo>
                  <a:pt x="18789" y="1555014"/>
                  <a:pt x="6326" y="1516632"/>
                  <a:pt x="1526" y="1477948"/>
                </a:cubicBezTo>
                <a:lnTo>
                  <a:pt x="720" y="1447354"/>
                </a:lnTo>
                <a:lnTo>
                  <a:pt x="0" y="1443059"/>
                </a:lnTo>
                <a:lnTo>
                  <a:pt x="303" y="1431516"/>
                </a:lnTo>
                <a:lnTo>
                  <a:pt x="0" y="1419970"/>
                </a:lnTo>
                <a:lnTo>
                  <a:pt x="720" y="1415675"/>
                </a:lnTo>
                <a:lnTo>
                  <a:pt x="1526" y="1385081"/>
                </a:lnTo>
                <a:cubicBezTo>
                  <a:pt x="6326" y="1346398"/>
                  <a:pt x="18789" y="1308016"/>
                  <a:pt x="39506" y="1272134"/>
                </a:cubicBezTo>
                <a:lnTo>
                  <a:pt x="681960" y="159372"/>
                </a:lnTo>
                <a:lnTo>
                  <a:pt x="698045" y="137034"/>
                </a:lnTo>
                <a:lnTo>
                  <a:pt x="700612" y="132303"/>
                </a:lnTo>
                <a:lnTo>
                  <a:pt x="707202" y="124316"/>
                </a:lnTo>
                <a:lnTo>
                  <a:pt x="717478" y="110046"/>
                </a:lnTo>
                <a:lnTo>
                  <a:pt x="723796" y="104204"/>
                </a:lnTo>
                <a:lnTo>
                  <a:pt x="737255" y="87892"/>
                </a:lnTo>
                <a:cubicBezTo>
                  <a:pt x="791559" y="33588"/>
                  <a:pt x="866580" y="0"/>
                  <a:pt x="949445" y="0"/>
                </a:cubicBezTo>
                <a:close/>
              </a:path>
            </a:pathLst>
          </a:custGeom>
          <a:noFill/>
          <a:ln w="19050">
            <a:solidFill>
              <a:srgbClr val="FFFFFF">
                <a:alpha val="100000"/>
              </a:srgbClr>
            </a:solidFill>
            <a:prstDash val="solid"/>
          </a:ln>
          <a:effectLst>
            <a:outerShdw blurRad="571500" dist="342900" dir="2280000">
              <a:srgbClr val="000000">
                <a:alpha val="15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-1033732" y="2678430"/>
            <a:ext cx="6440805" cy="15011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8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368292" y="2986088"/>
            <a:ext cx="7260591" cy="8858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线性规划基本概念与模型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197479" y="2448496"/>
            <a:ext cx="1568482" cy="1639538"/>
            <a:chOff x="6197479" y="2448496"/>
            <a:chExt cx="1568482" cy="1639538"/>
          </a:xfrm>
        </p:grpSpPr>
        <p:sp>
          <p:nvSpPr>
            <p:cNvPr id="3" name="Freeform 3"/>
            <p:cNvSpPr/>
            <p:nvPr/>
          </p:nvSpPr>
          <p:spPr>
            <a:xfrm rot="15417784">
              <a:off x="6197479" y="2448496"/>
              <a:ext cx="1568482" cy="1639538"/>
            </a:xfrm>
            <a:custGeom>
              <a:rect l="l" t="t" r="r" b="b"/>
              <a:pathLst>
                <a:path w="3790823" h="3962533">
                  <a:moveTo>
                    <a:pt x="2850411" y="1980294"/>
                  </a:moveTo>
                  <a:cubicBezTo>
                    <a:pt x="2850411" y="1463429"/>
                    <a:pt x="2431409" y="1044427"/>
                    <a:pt x="1914544" y="1044427"/>
                  </a:cubicBezTo>
                  <a:cubicBezTo>
                    <a:pt x="1397679" y="1044427"/>
                    <a:pt x="978677" y="1463429"/>
                    <a:pt x="978677" y="1980294"/>
                  </a:cubicBezTo>
                  <a:cubicBezTo>
                    <a:pt x="978677" y="2497159"/>
                    <a:pt x="1397679" y="2916161"/>
                    <a:pt x="1914544" y="2916161"/>
                  </a:cubicBezTo>
                  <a:cubicBezTo>
                    <a:pt x="2431409" y="2916161"/>
                    <a:pt x="2850411" y="2497159"/>
                    <a:pt x="2850411" y="1980294"/>
                  </a:cubicBezTo>
                  <a:close/>
                  <a:moveTo>
                    <a:pt x="3790824" y="1792726"/>
                  </a:moveTo>
                  <a:lnTo>
                    <a:pt x="3790824" y="2083454"/>
                  </a:lnTo>
                  <a:cubicBezTo>
                    <a:pt x="3790824" y="2158559"/>
                    <a:pt x="3729939" y="2219444"/>
                    <a:pt x="3654834" y="2219444"/>
                  </a:cubicBezTo>
                  <a:lnTo>
                    <a:pt x="3255083" y="2219444"/>
                  </a:lnTo>
                  <a:lnTo>
                    <a:pt x="3249665" y="2254949"/>
                  </a:lnTo>
                  <a:cubicBezTo>
                    <a:pt x="3204280" y="2476737"/>
                    <a:pt x="3105019" y="2678901"/>
                    <a:pt x="2966153" y="2847168"/>
                  </a:cubicBezTo>
                  <a:lnTo>
                    <a:pt x="2938885" y="2877170"/>
                  </a:lnTo>
                  <a:lnTo>
                    <a:pt x="3224970" y="3266562"/>
                  </a:lnTo>
                  <a:cubicBezTo>
                    <a:pt x="3247204" y="3296825"/>
                    <a:pt x="3255067" y="3333235"/>
                    <a:pt x="3249805" y="3367637"/>
                  </a:cubicBezTo>
                  <a:cubicBezTo>
                    <a:pt x="3244544" y="3402040"/>
                    <a:pt x="3226158" y="3434436"/>
                    <a:pt x="3195895" y="3456670"/>
                  </a:cubicBezTo>
                  <a:lnTo>
                    <a:pt x="2961603" y="3628803"/>
                  </a:lnTo>
                  <a:cubicBezTo>
                    <a:pt x="2901078" y="3673271"/>
                    <a:pt x="2815963" y="3660254"/>
                    <a:pt x="2771495" y="3599728"/>
                  </a:cubicBezTo>
                  <a:lnTo>
                    <a:pt x="2488779" y="3214923"/>
                  </a:lnTo>
                  <a:lnTo>
                    <a:pt x="2445010" y="3236007"/>
                  </a:lnTo>
                  <a:cubicBezTo>
                    <a:pt x="2322727" y="3287728"/>
                    <a:pt x="2191324" y="3322109"/>
                    <a:pt x="2053883" y="3336067"/>
                  </a:cubicBezTo>
                  <a:lnTo>
                    <a:pt x="2037562" y="3336891"/>
                  </a:lnTo>
                  <a:lnTo>
                    <a:pt x="2037562" y="3826543"/>
                  </a:lnTo>
                  <a:cubicBezTo>
                    <a:pt x="2037562" y="3901648"/>
                    <a:pt x="1976677" y="3962533"/>
                    <a:pt x="1901572" y="3962533"/>
                  </a:cubicBezTo>
                  <a:lnTo>
                    <a:pt x="1610844" y="3962533"/>
                  </a:lnTo>
                  <a:cubicBezTo>
                    <a:pt x="1535739" y="3962533"/>
                    <a:pt x="1474854" y="3901648"/>
                    <a:pt x="1474854" y="3826543"/>
                  </a:cubicBezTo>
                  <a:lnTo>
                    <a:pt x="1474854" y="3269232"/>
                  </a:lnTo>
                  <a:lnTo>
                    <a:pt x="1384078" y="3236007"/>
                  </a:lnTo>
                  <a:cubicBezTo>
                    <a:pt x="1261794" y="3184286"/>
                    <a:pt x="1148631" y="3115224"/>
                    <a:pt x="1047671" y="3031904"/>
                  </a:cubicBezTo>
                  <a:lnTo>
                    <a:pt x="997214" y="2986046"/>
                  </a:lnTo>
                  <a:lnTo>
                    <a:pt x="710082" y="3250899"/>
                  </a:lnTo>
                  <a:cubicBezTo>
                    <a:pt x="654876" y="3301821"/>
                    <a:pt x="568842" y="3298349"/>
                    <a:pt x="517920" y="3243143"/>
                  </a:cubicBezTo>
                  <a:lnTo>
                    <a:pt x="320802" y="3029444"/>
                  </a:lnTo>
                  <a:cubicBezTo>
                    <a:pt x="269879" y="2974238"/>
                    <a:pt x="273352" y="2888204"/>
                    <a:pt x="328558" y="2837282"/>
                  </a:cubicBezTo>
                  <a:lnTo>
                    <a:pt x="666127" y="2525905"/>
                  </a:lnTo>
                  <a:lnTo>
                    <a:pt x="658832" y="2510762"/>
                  </a:lnTo>
                  <a:cubicBezTo>
                    <a:pt x="624351" y="2429240"/>
                    <a:pt x="597577" y="2343664"/>
                    <a:pt x="579423" y="2254949"/>
                  </a:cubicBezTo>
                  <a:lnTo>
                    <a:pt x="574005" y="2219445"/>
                  </a:lnTo>
                  <a:lnTo>
                    <a:pt x="135990" y="2219445"/>
                  </a:lnTo>
                  <a:cubicBezTo>
                    <a:pt x="60885" y="2219445"/>
                    <a:pt x="0" y="2158560"/>
                    <a:pt x="0" y="2083455"/>
                  </a:cubicBezTo>
                  <a:lnTo>
                    <a:pt x="0" y="1792727"/>
                  </a:lnTo>
                  <a:cubicBezTo>
                    <a:pt x="0" y="1717622"/>
                    <a:pt x="60885" y="1656737"/>
                    <a:pt x="135990" y="1656737"/>
                  </a:cubicBezTo>
                  <a:lnTo>
                    <a:pt x="591998" y="1656737"/>
                  </a:lnTo>
                  <a:lnTo>
                    <a:pt x="613005" y="1575038"/>
                  </a:lnTo>
                  <a:cubicBezTo>
                    <a:pt x="652823" y="1447017"/>
                    <a:pt x="711010" y="1327089"/>
                    <a:pt x="784482" y="1218336"/>
                  </a:cubicBezTo>
                  <a:lnTo>
                    <a:pt x="848257" y="1133051"/>
                  </a:lnTo>
                  <a:lnTo>
                    <a:pt x="538492" y="735456"/>
                  </a:lnTo>
                  <a:cubicBezTo>
                    <a:pt x="492333" y="676210"/>
                    <a:pt x="502943" y="590761"/>
                    <a:pt x="562189" y="544603"/>
                  </a:cubicBezTo>
                  <a:lnTo>
                    <a:pt x="791529" y="365924"/>
                  </a:lnTo>
                  <a:cubicBezTo>
                    <a:pt x="850776" y="319765"/>
                    <a:pt x="936224" y="330375"/>
                    <a:pt x="982383" y="389621"/>
                  </a:cubicBezTo>
                  <a:lnTo>
                    <a:pt x="1281754" y="773875"/>
                  </a:lnTo>
                  <a:lnTo>
                    <a:pt x="1384078" y="724584"/>
                  </a:lnTo>
                  <a:lnTo>
                    <a:pt x="1474853" y="691359"/>
                  </a:lnTo>
                  <a:lnTo>
                    <a:pt x="1474853" y="135990"/>
                  </a:lnTo>
                  <a:cubicBezTo>
                    <a:pt x="1474853" y="60885"/>
                    <a:pt x="1535738" y="0"/>
                    <a:pt x="1610843" y="0"/>
                  </a:cubicBezTo>
                  <a:lnTo>
                    <a:pt x="1901571" y="0"/>
                  </a:lnTo>
                  <a:cubicBezTo>
                    <a:pt x="1976676" y="0"/>
                    <a:pt x="2037561" y="60885"/>
                    <a:pt x="2037561" y="135990"/>
                  </a:cubicBezTo>
                  <a:lnTo>
                    <a:pt x="2037561" y="623699"/>
                  </a:lnTo>
                  <a:lnTo>
                    <a:pt x="2053883" y="624523"/>
                  </a:lnTo>
                  <a:cubicBezTo>
                    <a:pt x="2191324" y="638481"/>
                    <a:pt x="2322727" y="672862"/>
                    <a:pt x="2445010" y="724584"/>
                  </a:cubicBezTo>
                  <a:lnTo>
                    <a:pt x="2559802" y="779881"/>
                  </a:lnTo>
                  <a:lnTo>
                    <a:pt x="2876923" y="455906"/>
                  </a:lnTo>
                  <a:cubicBezTo>
                    <a:pt x="2929460" y="402234"/>
                    <a:pt x="3015559" y="401314"/>
                    <a:pt x="3069231" y="453850"/>
                  </a:cubicBezTo>
                  <a:lnTo>
                    <a:pt x="3276993" y="657217"/>
                  </a:lnTo>
                  <a:cubicBezTo>
                    <a:pt x="3303829" y="683485"/>
                    <a:pt x="3317477" y="718144"/>
                    <a:pt x="3317849" y="752945"/>
                  </a:cubicBezTo>
                  <a:cubicBezTo>
                    <a:pt x="3318221" y="787746"/>
                    <a:pt x="3305317" y="822689"/>
                    <a:pt x="3279048" y="849525"/>
                  </a:cubicBezTo>
                  <a:lnTo>
                    <a:pt x="2989791" y="1145034"/>
                  </a:lnTo>
                  <a:lnTo>
                    <a:pt x="3044606" y="1218336"/>
                  </a:lnTo>
                  <a:cubicBezTo>
                    <a:pt x="3118078" y="1327089"/>
                    <a:pt x="3176264" y="1447017"/>
                    <a:pt x="3216083" y="1575038"/>
                  </a:cubicBezTo>
                  <a:lnTo>
                    <a:pt x="3237090" y="1656736"/>
                  </a:lnTo>
                  <a:lnTo>
                    <a:pt x="3654834" y="1656736"/>
                  </a:lnTo>
                  <a:cubicBezTo>
                    <a:pt x="3729939" y="1656736"/>
                    <a:pt x="3790824" y="1717621"/>
                    <a:pt x="3790824" y="179272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20817784">
              <a:off x="6791744" y="3078289"/>
              <a:ext cx="380048" cy="380048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7798918" y="1874806"/>
            <a:ext cx="3224117" cy="3370231"/>
            <a:chOff x="7798918" y="1874806"/>
            <a:chExt cx="3224117" cy="3370231"/>
          </a:xfrm>
        </p:grpSpPr>
        <p:sp>
          <p:nvSpPr>
            <p:cNvPr id="6" name="Freeform 6"/>
            <p:cNvSpPr/>
            <p:nvPr/>
          </p:nvSpPr>
          <p:spPr>
            <a:xfrm rot="16200000">
              <a:off x="7798918" y="1874806"/>
              <a:ext cx="3224117" cy="3370231"/>
            </a:xfrm>
            <a:custGeom>
              <a:rect l="l" t="t" r="r" b="b"/>
              <a:pathLst>
                <a:path w="3790823" h="3962533">
                  <a:moveTo>
                    <a:pt x="2850411" y="1980294"/>
                  </a:moveTo>
                  <a:cubicBezTo>
                    <a:pt x="2850411" y="1463429"/>
                    <a:pt x="2431409" y="1044427"/>
                    <a:pt x="1914544" y="1044427"/>
                  </a:cubicBezTo>
                  <a:cubicBezTo>
                    <a:pt x="1397679" y="1044427"/>
                    <a:pt x="978677" y="1463429"/>
                    <a:pt x="978677" y="1980294"/>
                  </a:cubicBezTo>
                  <a:cubicBezTo>
                    <a:pt x="978677" y="2497159"/>
                    <a:pt x="1397679" y="2916161"/>
                    <a:pt x="1914544" y="2916161"/>
                  </a:cubicBezTo>
                  <a:cubicBezTo>
                    <a:pt x="2431409" y="2916161"/>
                    <a:pt x="2850411" y="2497159"/>
                    <a:pt x="2850411" y="1980294"/>
                  </a:cubicBezTo>
                  <a:close/>
                  <a:moveTo>
                    <a:pt x="3790824" y="1792726"/>
                  </a:moveTo>
                  <a:lnTo>
                    <a:pt x="3790824" y="2083454"/>
                  </a:lnTo>
                  <a:cubicBezTo>
                    <a:pt x="3790824" y="2158559"/>
                    <a:pt x="3729939" y="2219444"/>
                    <a:pt x="3654834" y="2219444"/>
                  </a:cubicBezTo>
                  <a:lnTo>
                    <a:pt x="3255083" y="2219444"/>
                  </a:lnTo>
                  <a:lnTo>
                    <a:pt x="3249665" y="2254949"/>
                  </a:lnTo>
                  <a:cubicBezTo>
                    <a:pt x="3204280" y="2476737"/>
                    <a:pt x="3105019" y="2678901"/>
                    <a:pt x="2966153" y="2847168"/>
                  </a:cubicBezTo>
                  <a:lnTo>
                    <a:pt x="2938885" y="2877170"/>
                  </a:lnTo>
                  <a:lnTo>
                    <a:pt x="3224970" y="3266562"/>
                  </a:lnTo>
                  <a:cubicBezTo>
                    <a:pt x="3247204" y="3296825"/>
                    <a:pt x="3255067" y="3333235"/>
                    <a:pt x="3249805" y="3367637"/>
                  </a:cubicBezTo>
                  <a:cubicBezTo>
                    <a:pt x="3244544" y="3402040"/>
                    <a:pt x="3226158" y="3434436"/>
                    <a:pt x="3195895" y="3456670"/>
                  </a:cubicBezTo>
                  <a:lnTo>
                    <a:pt x="2961603" y="3628803"/>
                  </a:lnTo>
                  <a:cubicBezTo>
                    <a:pt x="2901078" y="3673271"/>
                    <a:pt x="2815963" y="3660254"/>
                    <a:pt x="2771495" y="3599728"/>
                  </a:cubicBezTo>
                  <a:lnTo>
                    <a:pt x="2488779" y="3214923"/>
                  </a:lnTo>
                  <a:lnTo>
                    <a:pt x="2445010" y="3236007"/>
                  </a:lnTo>
                  <a:cubicBezTo>
                    <a:pt x="2322727" y="3287728"/>
                    <a:pt x="2191324" y="3322109"/>
                    <a:pt x="2053883" y="3336067"/>
                  </a:cubicBezTo>
                  <a:lnTo>
                    <a:pt x="2037562" y="3336891"/>
                  </a:lnTo>
                  <a:lnTo>
                    <a:pt x="2037562" y="3826543"/>
                  </a:lnTo>
                  <a:cubicBezTo>
                    <a:pt x="2037562" y="3901648"/>
                    <a:pt x="1976677" y="3962533"/>
                    <a:pt x="1901572" y="3962533"/>
                  </a:cubicBezTo>
                  <a:lnTo>
                    <a:pt x="1610844" y="3962533"/>
                  </a:lnTo>
                  <a:cubicBezTo>
                    <a:pt x="1535739" y="3962533"/>
                    <a:pt x="1474854" y="3901648"/>
                    <a:pt x="1474854" y="3826543"/>
                  </a:cubicBezTo>
                  <a:lnTo>
                    <a:pt x="1474854" y="3269232"/>
                  </a:lnTo>
                  <a:lnTo>
                    <a:pt x="1384078" y="3236007"/>
                  </a:lnTo>
                  <a:cubicBezTo>
                    <a:pt x="1261794" y="3184286"/>
                    <a:pt x="1148631" y="3115224"/>
                    <a:pt x="1047671" y="3031904"/>
                  </a:cubicBezTo>
                  <a:lnTo>
                    <a:pt x="997214" y="2986046"/>
                  </a:lnTo>
                  <a:lnTo>
                    <a:pt x="710082" y="3250899"/>
                  </a:lnTo>
                  <a:cubicBezTo>
                    <a:pt x="654876" y="3301821"/>
                    <a:pt x="568842" y="3298349"/>
                    <a:pt x="517920" y="3243143"/>
                  </a:cubicBezTo>
                  <a:lnTo>
                    <a:pt x="320802" y="3029444"/>
                  </a:lnTo>
                  <a:cubicBezTo>
                    <a:pt x="269879" y="2974238"/>
                    <a:pt x="273352" y="2888204"/>
                    <a:pt x="328558" y="2837282"/>
                  </a:cubicBezTo>
                  <a:lnTo>
                    <a:pt x="666127" y="2525905"/>
                  </a:lnTo>
                  <a:lnTo>
                    <a:pt x="658832" y="2510762"/>
                  </a:lnTo>
                  <a:cubicBezTo>
                    <a:pt x="624351" y="2429240"/>
                    <a:pt x="597577" y="2343664"/>
                    <a:pt x="579423" y="2254949"/>
                  </a:cubicBezTo>
                  <a:lnTo>
                    <a:pt x="574005" y="2219445"/>
                  </a:lnTo>
                  <a:lnTo>
                    <a:pt x="135990" y="2219445"/>
                  </a:lnTo>
                  <a:cubicBezTo>
                    <a:pt x="60885" y="2219445"/>
                    <a:pt x="0" y="2158560"/>
                    <a:pt x="0" y="2083455"/>
                  </a:cubicBezTo>
                  <a:lnTo>
                    <a:pt x="0" y="1792727"/>
                  </a:lnTo>
                  <a:cubicBezTo>
                    <a:pt x="0" y="1717622"/>
                    <a:pt x="60885" y="1656737"/>
                    <a:pt x="135990" y="1656737"/>
                  </a:cubicBezTo>
                  <a:lnTo>
                    <a:pt x="591998" y="1656737"/>
                  </a:lnTo>
                  <a:lnTo>
                    <a:pt x="613005" y="1575038"/>
                  </a:lnTo>
                  <a:cubicBezTo>
                    <a:pt x="652823" y="1447017"/>
                    <a:pt x="711010" y="1327089"/>
                    <a:pt x="784482" y="1218336"/>
                  </a:cubicBezTo>
                  <a:lnTo>
                    <a:pt x="848257" y="1133051"/>
                  </a:lnTo>
                  <a:lnTo>
                    <a:pt x="538492" y="735456"/>
                  </a:lnTo>
                  <a:cubicBezTo>
                    <a:pt x="492333" y="676210"/>
                    <a:pt x="502943" y="590761"/>
                    <a:pt x="562189" y="544603"/>
                  </a:cubicBezTo>
                  <a:lnTo>
                    <a:pt x="791529" y="365924"/>
                  </a:lnTo>
                  <a:cubicBezTo>
                    <a:pt x="850776" y="319765"/>
                    <a:pt x="936224" y="330375"/>
                    <a:pt x="982383" y="389621"/>
                  </a:cubicBezTo>
                  <a:lnTo>
                    <a:pt x="1281754" y="773875"/>
                  </a:lnTo>
                  <a:lnTo>
                    <a:pt x="1384078" y="724584"/>
                  </a:lnTo>
                  <a:lnTo>
                    <a:pt x="1474853" y="691359"/>
                  </a:lnTo>
                  <a:lnTo>
                    <a:pt x="1474853" y="135990"/>
                  </a:lnTo>
                  <a:cubicBezTo>
                    <a:pt x="1474853" y="60885"/>
                    <a:pt x="1535738" y="0"/>
                    <a:pt x="1610843" y="0"/>
                  </a:cubicBezTo>
                  <a:lnTo>
                    <a:pt x="1901571" y="0"/>
                  </a:lnTo>
                  <a:cubicBezTo>
                    <a:pt x="1976676" y="0"/>
                    <a:pt x="2037561" y="60885"/>
                    <a:pt x="2037561" y="135990"/>
                  </a:cubicBezTo>
                  <a:lnTo>
                    <a:pt x="2037561" y="623699"/>
                  </a:lnTo>
                  <a:lnTo>
                    <a:pt x="2053883" y="624523"/>
                  </a:lnTo>
                  <a:cubicBezTo>
                    <a:pt x="2191324" y="638481"/>
                    <a:pt x="2322727" y="672862"/>
                    <a:pt x="2445010" y="724584"/>
                  </a:cubicBezTo>
                  <a:lnTo>
                    <a:pt x="2559802" y="779881"/>
                  </a:lnTo>
                  <a:lnTo>
                    <a:pt x="2876923" y="455906"/>
                  </a:lnTo>
                  <a:cubicBezTo>
                    <a:pt x="2929460" y="402234"/>
                    <a:pt x="3015559" y="401314"/>
                    <a:pt x="3069231" y="453850"/>
                  </a:cubicBezTo>
                  <a:lnTo>
                    <a:pt x="3276993" y="657217"/>
                  </a:lnTo>
                  <a:cubicBezTo>
                    <a:pt x="3303829" y="683485"/>
                    <a:pt x="3317477" y="718144"/>
                    <a:pt x="3317849" y="752945"/>
                  </a:cubicBezTo>
                  <a:cubicBezTo>
                    <a:pt x="3318221" y="787746"/>
                    <a:pt x="3305317" y="822689"/>
                    <a:pt x="3279048" y="849525"/>
                  </a:cubicBezTo>
                  <a:lnTo>
                    <a:pt x="2989791" y="1145034"/>
                  </a:lnTo>
                  <a:lnTo>
                    <a:pt x="3044606" y="1218336"/>
                  </a:lnTo>
                  <a:cubicBezTo>
                    <a:pt x="3118078" y="1327089"/>
                    <a:pt x="3176264" y="1447017"/>
                    <a:pt x="3216083" y="1575038"/>
                  </a:cubicBezTo>
                  <a:lnTo>
                    <a:pt x="3237090" y="1656736"/>
                  </a:lnTo>
                  <a:lnTo>
                    <a:pt x="3654834" y="1656736"/>
                  </a:lnTo>
                  <a:cubicBezTo>
                    <a:pt x="3729939" y="1656736"/>
                    <a:pt x="3790824" y="1717621"/>
                    <a:pt x="3790824" y="1792726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 rot="20817784">
              <a:off x="9070791" y="3201543"/>
              <a:ext cx="680371" cy="68037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979101" y="4077938"/>
            <a:ext cx="977456" cy="1021747"/>
            <a:chOff x="6979101" y="4077938"/>
            <a:chExt cx="977456" cy="1021747"/>
          </a:xfrm>
        </p:grpSpPr>
        <p:sp>
          <p:nvSpPr>
            <p:cNvPr id="9" name="Freeform 9"/>
            <p:cNvSpPr/>
            <p:nvPr/>
          </p:nvSpPr>
          <p:spPr>
            <a:xfrm rot="16200000">
              <a:off x="6979101" y="4077938"/>
              <a:ext cx="977456" cy="1021747"/>
            </a:xfrm>
            <a:custGeom>
              <a:rect l="l" t="t" r="r" b="b"/>
              <a:pathLst>
                <a:path w="3790823" h="3962533">
                  <a:moveTo>
                    <a:pt x="2850411" y="1980294"/>
                  </a:moveTo>
                  <a:cubicBezTo>
                    <a:pt x="2850411" y="1463429"/>
                    <a:pt x="2431409" y="1044427"/>
                    <a:pt x="1914544" y="1044427"/>
                  </a:cubicBezTo>
                  <a:cubicBezTo>
                    <a:pt x="1397679" y="1044427"/>
                    <a:pt x="978677" y="1463429"/>
                    <a:pt x="978677" y="1980294"/>
                  </a:cubicBezTo>
                  <a:cubicBezTo>
                    <a:pt x="978677" y="2497159"/>
                    <a:pt x="1397679" y="2916161"/>
                    <a:pt x="1914544" y="2916161"/>
                  </a:cubicBezTo>
                  <a:cubicBezTo>
                    <a:pt x="2431409" y="2916161"/>
                    <a:pt x="2850411" y="2497159"/>
                    <a:pt x="2850411" y="1980294"/>
                  </a:cubicBezTo>
                  <a:close/>
                  <a:moveTo>
                    <a:pt x="3790824" y="1792726"/>
                  </a:moveTo>
                  <a:lnTo>
                    <a:pt x="3790824" y="2083454"/>
                  </a:lnTo>
                  <a:cubicBezTo>
                    <a:pt x="3790824" y="2158559"/>
                    <a:pt x="3729939" y="2219444"/>
                    <a:pt x="3654834" y="2219444"/>
                  </a:cubicBezTo>
                  <a:lnTo>
                    <a:pt x="3255083" y="2219444"/>
                  </a:lnTo>
                  <a:lnTo>
                    <a:pt x="3249665" y="2254949"/>
                  </a:lnTo>
                  <a:cubicBezTo>
                    <a:pt x="3204280" y="2476737"/>
                    <a:pt x="3105019" y="2678901"/>
                    <a:pt x="2966153" y="2847168"/>
                  </a:cubicBezTo>
                  <a:lnTo>
                    <a:pt x="2938885" y="2877170"/>
                  </a:lnTo>
                  <a:lnTo>
                    <a:pt x="3224970" y="3266562"/>
                  </a:lnTo>
                  <a:cubicBezTo>
                    <a:pt x="3247204" y="3296825"/>
                    <a:pt x="3255067" y="3333235"/>
                    <a:pt x="3249805" y="3367637"/>
                  </a:cubicBezTo>
                  <a:cubicBezTo>
                    <a:pt x="3244544" y="3402040"/>
                    <a:pt x="3226158" y="3434436"/>
                    <a:pt x="3195895" y="3456670"/>
                  </a:cubicBezTo>
                  <a:lnTo>
                    <a:pt x="2961603" y="3628803"/>
                  </a:lnTo>
                  <a:cubicBezTo>
                    <a:pt x="2901078" y="3673271"/>
                    <a:pt x="2815963" y="3660254"/>
                    <a:pt x="2771495" y="3599728"/>
                  </a:cubicBezTo>
                  <a:lnTo>
                    <a:pt x="2488779" y="3214923"/>
                  </a:lnTo>
                  <a:lnTo>
                    <a:pt x="2445010" y="3236007"/>
                  </a:lnTo>
                  <a:cubicBezTo>
                    <a:pt x="2322727" y="3287728"/>
                    <a:pt x="2191324" y="3322109"/>
                    <a:pt x="2053883" y="3336067"/>
                  </a:cubicBezTo>
                  <a:lnTo>
                    <a:pt x="2037562" y="3336891"/>
                  </a:lnTo>
                  <a:lnTo>
                    <a:pt x="2037562" y="3826543"/>
                  </a:lnTo>
                  <a:cubicBezTo>
                    <a:pt x="2037562" y="3901648"/>
                    <a:pt x="1976677" y="3962533"/>
                    <a:pt x="1901572" y="3962533"/>
                  </a:cubicBezTo>
                  <a:lnTo>
                    <a:pt x="1610844" y="3962533"/>
                  </a:lnTo>
                  <a:cubicBezTo>
                    <a:pt x="1535739" y="3962533"/>
                    <a:pt x="1474854" y="3901648"/>
                    <a:pt x="1474854" y="3826543"/>
                  </a:cubicBezTo>
                  <a:lnTo>
                    <a:pt x="1474854" y="3269232"/>
                  </a:lnTo>
                  <a:lnTo>
                    <a:pt x="1384078" y="3236007"/>
                  </a:lnTo>
                  <a:cubicBezTo>
                    <a:pt x="1261794" y="3184286"/>
                    <a:pt x="1148631" y="3115224"/>
                    <a:pt x="1047671" y="3031904"/>
                  </a:cubicBezTo>
                  <a:lnTo>
                    <a:pt x="997214" y="2986046"/>
                  </a:lnTo>
                  <a:lnTo>
                    <a:pt x="710082" y="3250899"/>
                  </a:lnTo>
                  <a:cubicBezTo>
                    <a:pt x="654876" y="3301821"/>
                    <a:pt x="568842" y="3298349"/>
                    <a:pt x="517920" y="3243143"/>
                  </a:cubicBezTo>
                  <a:lnTo>
                    <a:pt x="320802" y="3029444"/>
                  </a:lnTo>
                  <a:cubicBezTo>
                    <a:pt x="269879" y="2974238"/>
                    <a:pt x="273352" y="2888204"/>
                    <a:pt x="328558" y="2837282"/>
                  </a:cubicBezTo>
                  <a:lnTo>
                    <a:pt x="666127" y="2525905"/>
                  </a:lnTo>
                  <a:lnTo>
                    <a:pt x="658832" y="2510762"/>
                  </a:lnTo>
                  <a:cubicBezTo>
                    <a:pt x="624351" y="2429240"/>
                    <a:pt x="597577" y="2343664"/>
                    <a:pt x="579423" y="2254949"/>
                  </a:cubicBezTo>
                  <a:lnTo>
                    <a:pt x="574005" y="2219445"/>
                  </a:lnTo>
                  <a:lnTo>
                    <a:pt x="135990" y="2219445"/>
                  </a:lnTo>
                  <a:cubicBezTo>
                    <a:pt x="60885" y="2219445"/>
                    <a:pt x="0" y="2158560"/>
                    <a:pt x="0" y="2083455"/>
                  </a:cubicBezTo>
                  <a:lnTo>
                    <a:pt x="0" y="1792727"/>
                  </a:lnTo>
                  <a:cubicBezTo>
                    <a:pt x="0" y="1717622"/>
                    <a:pt x="60885" y="1656737"/>
                    <a:pt x="135990" y="1656737"/>
                  </a:cubicBezTo>
                  <a:lnTo>
                    <a:pt x="591998" y="1656737"/>
                  </a:lnTo>
                  <a:lnTo>
                    <a:pt x="613005" y="1575038"/>
                  </a:lnTo>
                  <a:cubicBezTo>
                    <a:pt x="652823" y="1447017"/>
                    <a:pt x="711010" y="1327089"/>
                    <a:pt x="784482" y="1218336"/>
                  </a:cubicBezTo>
                  <a:lnTo>
                    <a:pt x="848257" y="1133051"/>
                  </a:lnTo>
                  <a:lnTo>
                    <a:pt x="538492" y="735456"/>
                  </a:lnTo>
                  <a:cubicBezTo>
                    <a:pt x="492333" y="676210"/>
                    <a:pt x="502943" y="590761"/>
                    <a:pt x="562189" y="544603"/>
                  </a:cubicBezTo>
                  <a:lnTo>
                    <a:pt x="791529" y="365924"/>
                  </a:lnTo>
                  <a:cubicBezTo>
                    <a:pt x="850776" y="319765"/>
                    <a:pt x="936224" y="330375"/>
                    <a:pt x="982383" y="389621"/>
                  </a:cubicBezTo>
                  <a:lnTo>
                    <a:pt x="1281754" y="773875"/>
                  </a:lnTo>
                  <a:lnTo>
                    <a:pt x="1384078" y="724584"/>
                  </a:lnTo>
                  <a:lnTo>
                    <a:pt x="1474853" y="691359"/>
                  </a:lnTo>
                  <a:lnTo>
                    <a:pt x="1474853" y="135990"/>
                  </a:lnTo>
                  <a:cubicBezTo>
                    <a:pt x="1474853" y="60885"/>
                    <a:pt x="1535738" y="0"/>
                    <a:pt x="1610843" y="0"/>
                  </a:cubicBezTo>
                  <a:lnTo>
                    <a:pt x="1901571" y="0"/>
                  </a:lnTo>
                  <a:cubicBezTo>
                    <a:pt x="1976676" y="0"/>
                    <a:pt x="2037561" y="60885"/>
                    <a:pt x="2037561" y="135990"/>
                  </a:cubicBezTo>
                  <a:lnTo>
                    <a:pt x="2037561" y="623699"/>
                  </a:lnTo>
                  <a:lnTo>
                    <a:pt x="2053883" y="624523"/>
                  </a:lnTo>
                  <a:cubicBezTo>
                    <a:pt x="2191324" y="638481"/>
                    <a:pt x="2322727" y="672862"/>
                    <a:pt x="2445010" y="724584"/>
                  </a:cubicBezTo>
                  <a:lnTo>
                    <a:pt x="2559802" y="779881"/>
                  </a:lnTo>
                  <a:lnTo>
                    <a:pt x="2876923" y="455906"/>
                  </a:lnTo>
                  <a:cubicBezTo>
                    <a:pt x="2929460" y="402234"/>
                    <a:pt x="3015559" y="401314"/>
                    <a:pt x="3069231" y="453850"/>
                  </a:cubicBezTo>
                  <a:lnTo>
                    <a:pt x="3276993" y="657217"/>
                  </a:lnTo>
                  <a:cubicBezTo>
                    <a:pt x="3303829" y="683485"/>
                    <a:pt x="3317477" y="718144"/>
                    <a:pt x="3317849" y="752945"/>
                  </a:cubicBezTo>
                  <a:cubicBezTo>
                    <a:pt x="3318221" y="787746"/>
                    <a:pt x="3305317" y="822689"/>
                    <a:pt x="3279048" y="849525"/>
                  </a:cubicBezTo>
                  <a:lnTo>
                    <a:pt x="2989791" y="1145034"/>
                  </a:lnTo>
                  <a:lnTo>
                    <a:pt x="3044606" y="1218336"/>
                  </a:lnTo>
                  <a:cubicBezTo>
                    <a:pt x="3118078" y="1327089"/>
                    <a:pt x="3176264" y="1447017"/>
                    <a:pt x="3216083" y="1575038"/>
                  </a:cubicBezTo>
                  <a:lnTo>
                    <a:pt x="3237090" y="1656736"/>
                  </a:lnTo>
                  <a:lnTo>
                    <a:pt x="3654834" y="1656736"/>
                  </a:lnTo>
                  <a:cubicBezTo>
                    <a:pt x="3729939" y="1656736"/>
                    <a:pt x="3790824" y="1717621"/>
                    <a:pt x="3790824" y="1792726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349433" y="4470368"/>
              <a:ext cx="236887" cy="236887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线性规划定义及特点</a:t>
              </a:r>
            </a:p>
          </p:txBody>
        </p:sp>
      </p:grpSp>
      <p:sp>
        <p:nvSpPr>
          <p:cNvPr id="33" name="AutoShape 33"/>
          <p:cNvSpPr/>
          <p:nvPr/>
        </p:nvSpPr>
        <p:spPr>
          <a:xfrm>
            <a:off x="579283" y="2049017"/>
            <a:ext cx="584258" cy="584258"/>
          </a:xfrm>
          <a:prstGeom prst="ellipse">
            <a:avLst/>
          </a:prstGeom>
          <a:noFill/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74589" y="2156678"/>
            <a:ext cx="395855" cy="368935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35" name="TextBox 35"/>
          <p:cNvSpPr txBox="1"/>
          <p:nvPr/>
        </p:nvSpPr>
        <p:spPr>
          <a:xfrm>
            <a:off x="1350983" y="1947863"/>
            <a:ext cx="4120112" cy="786566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线性规划是一种数学优化方法，用于求解一组线性不等式或等式约束下的线性目标函数的最优解。</a:t>
            </a:r>
          </a:p>
        </p:txBody>
      </p:sp>
      <p:sp>
        <p:nvSpPr>
          <p:cNvPr id="36" name="AutoShape 36"/>
          <p:cNvSpPr/>
          <p:nvPr/>
        </p:nvSpPr>
        <p:spPr>
          <a:xfrm>
            <a:off x="579283" y="3218181"/>
            <a:ext cx="584258" cy="584258"/>
          </a:xfrm>
          <a:prstGeom prst="ellipse">
            <a:avLst/>
          </a:prstGeom>
          <a:noFill/>
          <a:ln w="19050">
            <a:solidFill>
              <a:schemeClr val="accent2">
                <a:alpha val="10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655539" y="3325842"/>
            <a:ext cx="453011" cy="368935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38" name="TextBox 38"/>
          <p:cNvSpPr txBox="1"/>
          <p:nvPr/>
        </p:nvSpPr>
        <p:spPr>
          <a:xfrm>
            <a:off x="1350983" y="3110437"/>
            <a:ext cx="4114800" cy="799744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线性规划的特点是目标函数和约束条件均为线性函数，且可行域为凸集。</a:t>
            </a:r>
          </a:p>
        </p:txBody>
      </p:sp>
      <p:sp>
        <p:nvSpPr>
          <p:cNvPr id="39" name="AutoShape 39"/>
          <p:cNvSpPr/>
          <p:nvPr/>
        </p:nvSpPr>
        <p:spPr>
          <a:xfrm>
            <a:off x="575049" y="4441785"/>
            <a:ext cx="584258" cy="584258"/>
          </a:xfrm>
          <a:prstGeom prst="ellipse">
            <a:avLst/>
          </a:prstGeom>
          <a:noFill/>
          <a:ln w="19050">
            <a:solidFill>
              <a:schemeClr val="accent3">
                <a:alpha val="10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42204" y="4549446"/>
            <a:ext cx="453011" cy="368935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41" name="TextBox 41"/>
          <p:cNvSpPr txBox="1"/>
          <p:nvPr/>
        </p:nvSpPr>
        <p:spPr>
          <a:xfrm>
            <a:off x="1350983" y="4340631"/>
            <a:ext cx="4114800" cy="786566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线性规划问题广泛存在于经济管理、工程技术、交通运输等领域。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156340" y="1637062"/>
            <a:ext cx="6042012" cy="1280677"/>
          </a:xfrm>
          <a:prstGeom prst="roundRect">
            <a:avLst>
              <a:gd name="adj" fmla="val 11505"/>
            </a:avLst>
          </a:prstGeom>
          <a:solidFill>
            <a:schemeClr val="accent1">
              <a:alpha val="3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156340" y="1637062"/>
            <a:ext cx="1629199" cy="1298575"/>
          </a:xfrm>
          <a:prstGeom prst="roundRect">
            <a:avLst>
              <a:gd name="adj" fmla="val 1192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156340" y="3132487"/>
            <a:ext cx="6042012" cy="1289587"/>
          </a:xfrm>
          <a:prstGeom prst="roundRect">
            <a:avLst>
              <a:gd name="adj" fmla="val 11505"/>
            </a:avLst>
          </a:prstGeom>
          <a:solidFill>
            <a:schemeClr val="accent1">
              <a:alpha val="3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69043" y="3122962"/>
            <a:ext cx="1629199" cy="1298575"/>
          </a:xfrm>
          <a:prstGeom prst="roundRect">
            <a:avLst>
              <a:gd name="adj" fmla="val 1192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156340" y="4654899"/>
            <a:ext cx="6045187" cy="1286259"/>
          </a:xfrm>
          <a:prstGeom prst="roundRect">
            <a:avLst>
              <a:gd name="adj" fmla="val 11505"/>
            </a:avLst>
          </a:prstGeom>
          <a:solidFill>
            <a:schemeClr val="accent1">
              <a:alpha val="3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4149988" y="4645374"/>
            <a:ext cx="1629199" cy="1298575"/>
          </a:xfrm>
          <a:prstGeom prst="roundRect">
            <a:avLst>
              <a:gd name="adj" fmla="val 11921"/>
            </a:avLst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flipV="1">
            <a:off x="2445706" y="3745261"/>
            <a:ext cx="1609771" cy="1876425"/>
          </a:xfrm>
          <a:custGeom>
            <a:rect l="l" t="t" r="r" b="b"/>
            <a:pathLst>
              <a:path w="933" h="1182">
                <a:moveTo>
                  <a:pt x="118" y="1044"/>
                </a:moveTo>
                <a:lnTo>
                  <a:pt x="128" y="340"/>
                </a:lnTo>
                <a:cubicBezTo>
                  <a:pt x="134" y="214"/>
                  <a:pt x="182" y="212"/>
                  <a:pt x="264" y="210"/>
                </a:cubicBezTo>
                <a:lnTo>
                  <a:pt x="720" y="202"/>
                </a:lnTo>
                <a:lnTo>
                  <a:pt x="720" y="320"/>
                </a:lnTo>
                <a:lnTo>
                  <a:pt x="933" y="153"/>
                </a:lnTo>
                <a:lnTo>
                  <a:pt x="712" y="0"/>
                </a:lnTo>
                <a:lnTo>
                  <a:pt x="714" y="92"/>
                </a:lnTo>
                <a:cubicBezTo>
                  <a:pt x="714" y="92"/>
                  <a:pt x="406" y="94"/>
                  <a:pt x="234" y="94"/>
                </a:cubicBezTo>
                <a:cubicBezTo>
                  <a:pt x="60" y="96"/>
                  <a:pt x="2" y="156"/>
                  <a:pt x="0" y="298"/>
                </a:cubicBezTo>
                <a:lnTo>
                  <a:pt x="0" y="1058"/>
                </a:lnTo>
                <a:cubicBezTo>
                  <a:pt x="20" y="1182"/>
                  <a:pt x="93" y="1170"/>
                  <a:pt x="118" y="1044"/>
                </a:cubicBez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 rot="16200000">
            <a:off x="2870191" y="2813147"/>
            <a:ext cx="477838" cy="1913436"/>
          </a:xfrm>
          <a:custGeom>
            <a:rect l="l" t="t" r="r" b="b"/>
            <a:pathLst>
              <a:path w="142" h="604">
                <a:moveTo>
                  <a:pt x="37" y="1"/>
                </a:moveTo>
                <a:lnTo>
                  <a:pt x="45" y="472"/>
                </a:lnTo>
                <a:lnTo>
                  <a:pt x="0" y="474"/>
                </a:lnTo>
                <a:lnTo>
                  <a:pt x="72" y="604"/>
                </a:lnTo>
                <a:lnTo>
                  <a:pt x="142" y="474"/>
                </a:lnTo>
                <a:lnTo>
                  <a:pt x="100" y="474"/>
                </a:lnTo>
                <a:lnTo>
                  <a:pt x="99" y="0"/>
                </a:lnTo>
                <a:lnTo>
                  <a:pt x="37" y="1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2435353" y="2016473"/>
            <a:ext cx="1609771" cy="1876425"/>
          </a:xfrm>
          <a:custGeom>
            <a:rect l="l" t="t" r="r" b="b"/>
            <a:pathLst>
              <a:path w="933" h="1182">
                <a:moveTo>
                  <a:pt x="118" y="1044"/>
                </a:moveTo>
                <a:lnTo>
                  <a:pt x="128" y="340"/>
                </a:lnTo>
                <a:cubicBezTo>
                  <a:pt x="134" y="214"/>
                  <a:pt x="182" y="212"/>
                  <a:pt x="264" y="210"/>
                </a:cubicBezTo>
                <a:lnTo>
                  <a:pt x="720" y="202"/>
                </a:lnTo>
                <a:lnTo>
                  <a:pt x="720" y="320"/>
                </a:lnTo>
                <a:lnTo>
                  <a:pt x="933" y="153"/>
                </a:lnTo>
                <a:lnTo>
                  <a:pt x="712" y="0"/>
                </a:lnTo>
                <a:lnTo>
                  <a:pt x="714" y="92"/>
                </a:lnTo>
                <a:cubicBezTo>
                  <a:pt x="714" y="92"/>
                  <a:pt x="406" y="94"/>
                  <a:pt x="234" y="94"/>
                </a:cubicBezTo>
                <a:cubicBezTo>
                  <a:pt x="60" y="96"/>
                  <a:pt x="2" y="156"/>
                  <a:pt x="0" y="298"/>
                </a:cubicBezTo>
                <a:lnTo>
                  <a:pt x="0" y="1058"/>
                </a:lnTo>
                <a:cubicBezTo>
                  <a:pt x="20" y="1182"/>
                  <a:pt x="93" y="1170"/>
                  <a:pt x="118" y="1044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156340" y="5146437"/>
            <a:ext cx="1629199" cy="437149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列出约束条件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4156340" y="3584949"/>
            <a:ext cx="1629199" cy="437149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构建目标函数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4156340" y="2165691"/>
            <a:ext cx="1629199" cy="437149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确定决策变量</a:t>
            </a:r>
            <a:endParaRPr lang="en-US" sz="1100"/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线性规划数学模型构建</a:t>
              </a:r>
            </a:p>
          </p:txBody>
        </p:sp>
      </p:grpSp>
      <p:sp>
        <p:nvSpPr>
          <p:cNvPr id="36" name="AutoShape 36"/>
          <p:cNvSpPr/>
          <p:nvPr/>
        </p:nvSpPr>
        <p:spPr>
          <a:xfrm>
            <a:off x="6096000" y="1907546"/>
            <a:ext cx="3625542" cy="739710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根据实际问题，选择适当的决策变量，用数学符号表示。</a:t>
            </a:r>
            <a:endParaRPr lang="en-US" sz="1100"/>
          </a:p>
        </p:txBody>
      </p:sp>
      <p:sp>
        <p:nvSpPr>
          <p:cNvPr id="37" name="AutoShape 37"/>
          <p:cNvSpPr/>
          <p:nvPr/>
        </p:nvSpPr>
        <p:spPr>
          <a:xfrm>
            <a:off x="6096000" y="4928174"/>
            <a:ext cx="3625542" cy="739710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分析实际问题中的限制条件，列出所有线性等式或不等式约束。</a:t>
            </a:r>
            <a:endParaRPr lang="en-US" sz="1100"/>
          </a:p>
        </p:txBody>
      </p:sp>
      <p:sp>
        <p:nvSpPr>
          <p:cNvPr id="38" name="AutoShape 38"/>
          <p:cNvSpPr/>
          <p:nvPr/>
        </p:nvSpPr>
        <p:spPr>
          <a:xfrm>
            <a:off x="6096000" y="3407426"/>
            <a:ext cx="3625542" cy="739710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根据决策变量的经济意义，构建目标函数，并确定其优化方向。</a:t>
            </a:r>
            <a:endParaRPr lang="en-US" sz="1100"/>
          </a:p>
        </p:txBody>
      </p:sp>
      <p:sp>
        <p:nvSpPr>
          <p:cNvPr id="39" name="AutoShape 39"/>
          <p:cNvSpPr/>
          <p:nvPr/>
        </p:nvSpPr>
        <p:spPr>
          <a:xfrm>
            <a:off x="1621060" y="2829687"/>
            <a:ext cx="1753457" cy="1753362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Freeform 40"/>
          <p:cNvSpPr/>
          <p:nvPr/>
        </p:nvSpPr>
        <p:spPr>
          <a:xfrm>
            <a:off x="2123412" y="3297713"/>
            <a:ext cx="780338" cy="780338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144167" y="2573915"/>
            <a:ext cx="1971008" cy="1817370"/>
            <a:chOff x="5144167" y="2573915"/>
            <a:chExt cx="1971008" cy="1817370"/>
          </a:xfrm>
        </p:grpSpPr>
        <p:sp>
          <p:nvSpPr>
            <p:cNvPr id="3" name="Freeform 3"/>
            <p:cNvSpPr/>
            <p:nvPr/>
          </p:nvSpPr>
          <p:spPr>
            <a:xfrm>
              <a:off x="5144167" y="2573915"/>
              <a:ext cx="988504" cy="1817370"/>
            </a:xfrm>
            <a:custGeom>
              <a:rect l="l" t="t" r="r" b="b"/>
              <a:pathLst>
                <a:path w="741448" h="1363056">
                  <a:moveTo>
                    <a:pt x="741448" y="327941"/>
                  </a:moveTo>
                  <a:cubicBezTo>
                    <a:pt x="740677" y="1157841"/>
                    <a:pt x="741248" y="495849"/>
                    <a:pt x="741448" y="1363056"/>
                  </a:cubicBezTo>
                  <a:cubicBezTo>
                    <a:pt x="-761386" y="327941"/>
                    <a:pt x="434747" y="-477148"/>
                    <a:pt x="741448" y="327941"/>
                  </a:cubicBezTo>
                  <a:close/>
                </a:path>
              </a:pathLst>
            </a:cu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 flipH="1">
              <a:off x="6125813" y="2573915"/>
              <a:ext cx="989362" cy="1817370"/>
            </a:xfrm>
            <a:custGeom>
              <a:rect l="l" t="t" r="r" b="b"/>
              <a:pathLst>
                <a:path w="742121" h="1363056">
                  <a:moveTo>
                    <a:pt x="741448" y="327941"/>
                  </a:moveTo>
                  <a:cubicBezTo>
                    <a:pt x="743059" y="1088786"/>
                    <a:pt x="741249" y="617292"/>
                    <a:pt x="741448" y="1363056"/>
                  </a:cubicBezTo>
                  <a:cubicBezTo>
                    <a:pt x="-761386" y="327941"/>
                    <a:pt x="434747" y="-477148"/>
                    <a:pt x="741448" y="327941"/>
                  </a:cubicBezTo>
                  <a:close/>
                </a:path>
              </a:pathLst>
            </a:cu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cxnSp>
        <p:nvCxnSpPr>
          <p:cNvPr id="5" name="Connector 5"/>
          <p:cNvCxnSpPr/>
          <p:nvPr/>
        </p:nvCxnSpPr>
        <p:spPr>
          <a:xfrm flipH="1">
            <a:off x="1492710" y="3026143"/>
            <a:ext cx="3651457" cy="0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H="1">
            <a:off x="7616666" y="4097724"/>
            <a:ext cx="3172339" cy="0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7" name="Connector 7"/>
          <p:cNvCxnSpPr/>
          <p:nvPr/>
        </p:nvCxnSpPr>
        <p:spPr>
          <a:xfrm flipH="1" flipV="1">
            <a:off x="1444497" y="4924940"/>
            <a:ext cx="3263072" cy="7174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 flipH="1">
            <a:off x="7115175" y="5915094"/>
            <a:ext cx="3812216" cy="0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9" name="Group 9"/>
          <p:cNvGrpSpPr/>
          <p:nvPr/>
        </p:nvGrpSpPr>
        <p:grpSpPr>
          <a:xfrm>
            <a:off x="1565530" y="3482600"/>
            <a:ext cx="2551945" cy="1386615"/>
            <a:chOff x="1565530" y="3482600"/>
            <a:chExt cx="2551945" cy="1386615"/>
          </a:xfrm>
        </p:grpSpPr>
        <p:sp>
          <p:nvSpPr>
            <p:cNvPr id="10" name="AutoShape 10"/>
            <p:cNvSpPr/>
            <p:nvPr/>
          </p:nvSpPr>
          <p:spPr>
            <a:xfrm>
              <a:off x="1565530" y="3482600"/>
              <a:ext cx="2551945" cy="359340"/>
            </a:xfrm>
            <a:prstGeom prst="rect">
              <a:avLst/>
            </a:prstGeom>
            <a:noFill/>
          </p:spPr>
          <p:txBody>
            <a:bodyPr vert="horz" wrap="square" lIns="68770" tIns="68770" rIns="34385" bIns="6877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资源分配问题</a:t>
              </a:r>
              <a:endParaRPr lang="en-US" sz="1100"/>
            </a:p>
          </p:txBody>
        </p:sp>
        <p:sp>
          <p:nvSpPr>
            <p:cNvPr id="11" name="AutoShape 11"/>
            <p:cNvSpPr/>
            <p:nvPr/>
          </p:nvSpPr>
          <p:spPr>
            <a:xfrm>
              <a:off x="1565530" y="3841940"/>
              <a:ext cx="2551945" cy="1027275"/>
            </a:xfrm>
            <a:prstGeom prst="rect">
              <a:avLst/>
            </a:prstGeom>
            <a:noFill/>
          </p:spPr>
          <p:txBody>
            <a:bodyPr vert="horz" wrap="square" lIns="68770" tIns="68770" rIns="34385" bIns="6877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40000"/>
                </a:lnSpc>
                <a:spcBef>
                  <a:spcPct val="0"/>
                </a:spcBef>
                <a:defRPr/>
              </a:pPr>
              <a:r>
                <a:rPr lang="en-US" sz="1350">
                  <a:solidFill>
                    <a:srgbClr val="000404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在资源有限的情况下，通过线性规划合理分配资源，达到最优效果。</a:t>
              </a:r>
              <a:endParaRPr lang="en-US" sz="1100"/>
            </a:p>
          </p:txBody>
        </p:sp>
      </p:grpSp>
      <p:grpSp>
        <p:nvGrpSpPr>
          <p:cNvPr id="12" name="Group 12"/>
          <p:cNvGrpSpPr/>
          <p:nvPr/>
        </p:nvGrpSpPr>
        <p:grpSpPr>
          <a:xfrm>
            <a:off x="1565530" y="1561607"/>
            <a:ext cx="2551945" cy="1386615"/>
            <a:chOff x="1565530" y="1561607"/>
            <a:chExt cx="2551945" cy="1386615"/>
          </a:xfrm>
        </p:grpSpPr>
        <p:sp>
          <p:nvSpPr>
            <p:cNvPr id="13" name="AutoShape 13"/>
            <p:cNvSpPr/>
            <p:nvPr/>
          </p:nvSpPr>
          <p:spPr>
            <a:xfrm>
              <a:off x="1565530" y="1561607"/>
              <a:ext cx="2551945" cy="359340"/>
            </a:xfrm>
            <a:prstGeom prst="rect">
              <a:avLst/>
            </a:prstGeom>
            <a:noFill/>
          </p:spPr>
          <p:txBody>
            <a:bodyPr vert="horz" wrap="square" lIns="68770" tIns="68770" rIns="34385" bIns="6877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生产计划问题</a:t>
              </a:r>
              <a:endParaRPr lang="en-US" sz="1100"/>
            </a:p>
          </p:txBody>
        </p:sp>
        <p:sp>
          <p:nvSpPr>
            <p:cNvPr id="14" name="AutoShape 14"/>
            <p:cNvSpPr/>
            <p:nvPr/>
          </p:nvSpPr>
          <p:spPr>
            <a:xfrm>
              <a:off x="1565530" y="1920947"/>
              <a:ext cx="2551945" cy="1027275"/>
            </a:xfrm>
            <a:prstGeom prst="rect">
              <a:avLst/>
            </a:prstGeom>
            <a:noFill/>
          </p:spPr>
          <p:txBody>
            <a:bodyPr vert="horz" wrap="square" lIns="68770" tIns="68770" rIns="34385" bIns="6877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40000"/>
                </a:lnSpc>
                <a:spcBef>
                  <a:spcPct val="0"/>
                </a:spcBef>
                <a:defRPr/>
              </a:pPr>
              <a:r>
                <a:rPr lang="en-US" sz="1350">
                  <a:solidFill>
                    <a:srgbClr val="000404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通过线性规划优化生产计划，使得成本最小化或利润最大化。</a:t>
              </a:r>
              <a:endParaRPr lang="en-US" sz="1100"/>
            </a:p>
          </p:txBody>
        </p:sp>
      </p:grpSp>
      <p:grpSp>
        <p:nvGrpSpPr>
          <p:cNvPr id="15" name="Group 15"/>
          <p:cNvGrpSpPr/>
          <p:nvPr/>
        </p:nvGrpSpPr>
        <p:grpSpPr>
          <a:xfrm>
            <a:off x="8194084" y="2573915"/>
            <a:ext cx="2551945" cy="1386615"/>
            <a:chOff x="8194084" y="2573915"/>
            <a:chExt cx="2551945" cy="1386615"/>
          </a:xfrm>
        </p:grpSpPr>
        <p:sp>
          <p:nvSpPr>
            <p:cNvPr id="16" name="AutoShape 16"/>
            <p:cNvSpPr/>
            <p:nvPr/>
          </p:nvSpPr>
          <p:spPr>
            <a:xfrm>
              <a:off x="8194084" y="2573915"/>
              <a:ext cx="2551945" cy="359340"/>
            </a:xfrm>
            <a:prstGeom prst="rect">
              <a:avLst/>
            </a:prstGeom>
            <a:noFill/>
          </p:spPr>
          <p:txBody>
            <a:bodyPr vert="horz" wrap="square" lIns="68770" tIns="68770" rIns="34385" bIns="6877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运输问题</a:t>
              </a:r>
              <a:endParaRPr lang="en-US" sz="1100"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8194084" y="2933255"/>
              <a:ext cx="2551945" cy="1027275"/>
            </a:xfrm>
            <a:prstGeom prst="rect">
              <a:avLst/>
            </a:prstGeom>
            <a:noFill/>
          </p:spPr>
          <p:txBody>
            <a:bodyPr vert="horz" wrap="square" lIns="68770" tIns="68770" rIns="34385" bIns="6877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40000"/>
                </a:lnSpc>
                <a:spcBef>
                  <a:spcPct val="0"/>
                </a:spcBef>
                <a:defRPr/>
              </a:pPr>
              <a:r>
                <a:rPr lang="en-US" sz="1350">
                  <a:solidFill>
                    <a:srgbClr val="000404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解决多个产地和销地之间的物资调运问题，使得总运费最小。</a:t>
              </a:r>
              <a:endParaRPr lang="en-US" sz="1100"/>
            </a:p>
          </p:txBody>
        </p:sp>
      </p:grpSp>
      <p:grpSp>
        <p:nvGrpSpPr>
          <p:cNvPr id="18" name="Group 18"/>
          <p:cNvGrpSpPr/>
          <p:nvPr/>
        </p:nvGrpSpPr>
        <p:grpSpPr>
          <a:xfrm>
            <a:off x="8194084" y="4468591"/>
            <a:ext cx="2551945" cy="1386615"/>
            <a:chOff x="8194084" y="4468591"/>
            <a:chExt cx="2551945" cy="1386615"/>
          </a:xfrm>
        </p:grpSpPr>
        <p:sp>
          <p:nvSpPr>
            <p:cNvPr id="19" name="AutoShape 19"/>
            <p:cNvSpPr/>
            <p:nvPr/>
          </p:nvSpPr>
          <p:spPr>
            <a:xfrm>
              <a:off x="8194084" y="4468591"/>
              <a:ext cx="2551945" cy="359340"/>
            </a:xfrm>
            <a:prstGeom prst="rect">
              <a:avLst/>
            </a:prstGeom>
            <a:noFill/>
          </p:spPr>
          <p:txBody>
            <a:bodyPr vert="horz" wrap="square" lIns="68770" tIns="68770" rIns="34385" bIns="6877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投资组合问题</a:t>
              </a:r>
              <a:endParaRPr lang="en-US" sz="1100"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8194084" y="4827931"/>
              <a:ext cx="2551945" cy="1027275"/>
            </a:xfrm>
            <a:prstGeom prst="rect">
              <a:avLst/>
            </a:prstGeom>
            <a:noFill/>
          </p:spPr>
          <p:txBody>
            <a:bodyPr vert="horz" wrap="square" lIns="68770" tIns="68770" rIns="34385" bIns="6877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40000"/>
                </a:lnSpc>
                <a:spcBef>
                  <a:spcPct val="0"/>
                </a:spcBef>
                <a:defRPr/>
              </a:pPr>
              <a:r>
                <a:rPr lang="en-US" sz="1350">
                  <a:solidFill>
                    <a:srgbClr val="000404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通过线性规划优化投资组合，实现风险最小化和收益最大化的目标。</a:t>
              </a:r>
              <a:endParaRPr lang="en-US" sz="1100"/>
            </a:p>
          </p:txBody>
        </p:sp>
      </p:grpSp>
      <p:grpSp>
        <p:nvGrpSpPr>
          <p:cNvPr id="21" name="Group 21"/>
          <p:cNvGrpSpPr/>
          <p:nvPr/>
        </p:nvGrpSpPr>
        <p:grpSpPr>
          <a:xfrm>
            <a:off x="5144167" y="4306666"/>
            <a:ext cx="1968341" cy="1817370"/>
            <a:chOff x="5144167" y="4306666"/>
            <a:chExt cx="1968341" cy="1817370"/>
          </a:xfrm>
        </p:grpSpPr>
        <p:sp>
          <p:nvSpPr>
            <p:cNvPr id="22" name="Freeform 22"/>
            <p:cNvSpPr/>
            <p:nvPr/>
          </p:nvSpPr>
          <p:spPr>
            <a:xfrm rot="10800000">
              <a:off x="6124004" y="4306666"/>
              <a:ext cx="988504" cy="1817370"/>
            </a:xfrm>
            <a:custGeom>
              <a:rect l="l" t="t" r="r" b="b"/>
              <a:pathLst>
                <a:path w="741448" h="1363056">
                  <a:moveTo>
                    <a:pt x="741448" y="327941"/>
                  </a:moveTo>
                  <a:cubicBezTo>
                    <a:pt x="740677" y="1157841"/>
                    <a:pt x="741248" y="495849"/>
                    <a:pt x="741448" y="1363056"/>
                  </a:cubicBezTo>
                  <a:cubicBezTo>
                    <a:pt x="-761386" y="327941"/>
                    <a:pt x="434747" y="-477148"/>
                    <a:pt x="741448" y="327941"/>
                  </a:cubicBezTo>
                  <a:close/>
                </a:path>
              </a:pathLst>
            </a:cu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 rot="10800000" flipH="1">
              <a:off x="5144167" y="4306666"/>
              <a:ext cx="989362" cy="1817370"/>
            </a:xfrm>
            <a:custGeom>
              <a:rect l="l" t="t" r="r" b="b"/>
              <a:pathLst>
                <a:path w="742121" h="1363056">
                  <a:moveTo>
                    <a:pt x="741448" y="327941"/>
                  </a:moveTo>
                  <a:cubicBezTo>
                    <a:pt x="743059" y="1088786"/>
                    <a:pt x="741249" y="617292"/>
                    <a:pt x="741448" y="1363056"/>
                  </a:cubicBezTo>
                  <a:cubicBezTo>
                    <a:pt x="-761386" y="327941"/>
                    <a:pt x="434747" y="-477148"/>
                    <a:pt x="741448" y="327941"/>
                  </a:cubicBezTo>
                  <a:close/>
                </a:path>
              </a:pathLst>
            </a:cu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" name="Group 24"/>
          <p:cNvGrpSpPr/>
          <p:nvPr/>
        </p:nvGrpSpPr>
        <p:grpSpPr>
          <a:xfrm>
            <a:off x="6546675" y="2933560"/>
            <a:ext cx="1015845" cy="2802933"/>
            <a:chOff x="6546675" y="2933560"/>
            <a:chExt cx="1015845" cy="2802933"/>
          </a:xfrm>
        </p:grpSpPr>
        <p:sp>
          <p:nvSpPr>
            <p:cNvPr id="25" name="Freeform 25"/>
            <p:cNvSpPr/>
            <p:nvPr/>
          </p:nvSpPr>
          <p:spPr>
            <a:xfrm rot="5400000">
              <a:off x="6574016" y="2933560"/>
              <a:ext cx="988504" cy="1817370"/>
            </a:xfrm>
            <a:custGeom>
              <a:rect l="l" t="t" r="r" b="b"/>
              <a:pathLst>
                <a:path w="741448" h="1363056">
                  <a:moveTo>
                    <a:pt x="741448" y="327941"/>
                  </a:moveTo>
                  <a:cubicBezTo>
                    <a:pt x="740677" y="1157841"/>
                    <a:pt x="741248" y="495849"/>
                    <a:pt x="741448" y="1363056"/>
                  </a:cubicBezTo>
                  <a:cubicBezTo>
                    <a:pt x="-761386" y="327941"/>
                    <a:pt x="434747" y="-477148"/>
                    <a:pt x="741448" y="327941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 rot="5400000" flipH="1">
              <a:off x="6546675" y="3919123"/>
              <a:ext cx="989362" cy="1817370"/>
            </a:xfrm>
            <a:custGeom>
              <a:rect l="l" t="t" r="r" b="b"/>
              <a:pathLst>
                <a:path w="742121" h="1363056">
                  <a:moveTo>
                    <a:pt x="741448" y="327941"/>
                  </a:moveTo>
                  <a:cubicBezTo>
                    <a:pt x="743059" y="1088786"/>
                    <a:pt x="741249" y="617292"/>
                    <a:pt x="741448" y="1363056"/>
                  </a:cubicBezTo>
                  <a:cubicBezTo>
                    <a:pt x="-761386" y="327941"/>
                    <a:pt x="434747" y="-477148"/>
                    <a:pt x="741448" y="327941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" name="Group 27"/>
          <p:cNvGrpSpPr/>
          <p:nvPr/>
        </p:nvGrpSpPr>
        <p:grpSpPr>
          <a:xfrm>
            <a:off x="4692634" y="2938042"/>
            <a:ext cx="989362" cy="2794827"/>
            <a:chOff x="4692634" y="2938042"/>
            <a:chExt cx="989362" cy="2794827"/>
          </a:xfrm>
        </p:grpSpPr>
        <p:sp>
          <p:nvSpPr>
            <p:cNvPr id="28" name="Freeform 28"/>
            <p:cNvSpPr/>
            <p:nvPr/>
          </p:nvSpPr>
          <p:spPr>
            <a:xfrm rot="-5400000">
              <a:off x="4693063" y="3915499"/>
              <a:ext cx="988504" cy="1817370"/>
            </a:xfrm>
            <a:custGeom>
              <a:rect l="l" t="t" r="r" b="b"/>
              <a:pathLst>
                <a:path w="741448" h="1363056">
                  <a:moveTo>
                    <a:pt x="741448" y="327941"/>
                  </a:moveTo>
                  <a:cubicBezTo>
                    <a:pt x="740677" y="1157841"/>
                    <a:pt x="741248" y="495849"/>
                    <a:pt x="741448" y="1363056"/>
                  </a:cubicBezTo>
                  <a:cubicBezTo>
                    <a:pt x="-761386" y="327941"/>
                    <a:pt x="434747" y="-477148"/>
                    <a:pt x="741448" y="327941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 rot="-5400000" flipH="1">
              <a:off x="4692634" y="2938042"/>
              <a:ext cx="989362" cy="1817370"/>
            </a:xfrm>
            <a:custGeom>
              <a:rect l="l" t="t" r="r" b="b"/>
              <a:pathLst>
                <a:path w="742121" h="1363056">
                  <a:moveTo>
                    <a:pt x="741448" y="327941"/>
                  </a:moveTo>
                  <a:cubicBezTo>
                    <a:pt x="743059" y="1088786"/>
                    <a:pt x="741249" y="617292"/>
                    <a:pt x="741448" y="1363056"/>
                  </a:cubicBezTo>
                  <a:cubicBezTo>
                    <a:pt x="-761386" y="327941"/>
                    <a:pt x="434747" y="-477148"/>
                    <a:pt x="741448" y="327941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" name="Group 3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1" name="AutoShape 3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TextBox 5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实际问题中线性规划应用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99416" y="1957978"/>
            <a:ext cx="3374508" cy="2942044"/>
          </a:xfrm>
          <a:custGeom>
            <a:rect l="l" t="t" r="r" b="b"/>
            <a:pathLst>
              <a:path w="3191647" h="2866152">
                <a:moveTo>
                  <a:pt x="949445" y="0"/>
                </a:moveTo>
                <a:lnTo>
                  <a:pt x="2234352" y="0"/>
                </a:lnTo>
                <a:cubicBezTo>
                  <a:pt x="2296501" y="0"/>
                  <a:pt x="2354237" y="18893"/>
                  <a:pt x="2402131" y="51249"/>
                </a:cubicBezTo>
                <a:lnTo>
                  <a:pt x="2409685" y="57482"/>
                </a:lnTo>
                <a:lnTo>
                  <a:pt x="2430115" y="70005"/>
                </a:lnTo>
                <a:cubicBezTo>
                  <a:pt x="2461216" y="93504"/>
                  <a:pt x="2488224" y="123489"/>
                  <a:pt x="2508940" y="159371"/>
                </a:cubicBezTo>
                <a:lnTo>
                  <a:pt x="3151394" y="1272133"/>
                </a:lnTo>
                <a:cubicBezTo>
                  <a:pt x="3192826" y="1343897"/>
                  <a:pt x="3201249" y="1425660"/>
                  <a:pt x="3181372" y="1499841"/>
                </a:cubicBezTo>
                <a:lnTo>
                  <a:pt x="3172981" y="1522315"/>
                </a:lnTo>
                <a:lnTo>
                  <a:pt x="3170003" y="1535472"/>
                </a:lnTo>
                <a:cubicBezTo>
                  <a:pt x="3163697" y="1554388"/>
                  <a:pt x="3155402" y="1572954"/>
                  <a:pt x="3145044" y="1590895"/>
                </a:cubicBezTo>
                <a:lnTo>
                  <a:pt x="2502590" y="2703657"/>
                </a:lnTo>
                <a:lnTo>
                  <a:pt x="2488794" y="2722817"/>
                </a:lnTo>
                <a:lnTo>
                  <a:pt x="2482806" y="2733849"/>
                </a:lnTo>
                <a:lnTo>
                  <a:pt x="2467439" y="2752474"/>
                </a:lnTo>
                <a:lnTo>
                  <a:pt x="2467072" y="2752984"/>
                </a:lnTo>
                <a:lnTo>
                  <a:pt x="2466846" y="2753192"/>
                </a:lnTo>
                <a:lnTo>
                  <a:pt x="2446163" y="2778260"/>
                </a:lnTo>
                <a:cubicBezTo>
                  <a:pt x="2391859" y="2832565"/>
                  <a:pt x="2316839" y="2866152"/>
                  <a:pt x="2233973" y="2866152"/>
                </a:cubicBezTo>
                <a:lnTo>
                  <a:pt x="949066" y="2866152"/>
                </a:lnTo>
                <a:cubicBezTo>
                  <a:pt x="845484" y="2866152"/>
                  <a:pt x="754160" y="2813671"/>
                  <a:pt x="700233" y="2733849"/>
                </a:cubicBezTo>
                <a:lnTo>
                  <a:pt x="689623" y="2714300"/>
                </a:lnTo>
                <a:lnTo>
                  <a:pt x="681960" y="2703658"/>
                </a:lnTo>
                <a:lnTo>
                  <a:pt x="39506" y="1590896"/>
                </a:lnTo>
                <a:cubicBezTo>
                  <a:pt x="18789" y="1555014"/>
                  <a:pt x="6326" y="1516632"/>
                  <a:pt x="1526" y="1477948"/>
                </a:cubicBezTo>
                <a:lnTo>
                  <a:pt x="720" y="1447354"/>
                </a:lnTo>
                <a:lnTo>
                  <a:pt x="0" y="1443059"/>
                </a:lnTo>
                <a:lnTo>
                  <a:pt x="303" y="1431516"/>
                </a:lnTo>
                <a:lnTo>
                  <a:pt x="0" y="1419970"/>
                </a:lnTo>
                <a:lnTo>
                  <a:pt x="720" y="1415675"/>
                </a:lnTo>
                <a:lnTo>
                  <a:pt x="1526" y="1385081"/>
                </a:lnTo>
                <a:cubicBezTo>
                  <a:pt x="6326" y="1346398"/>
                  <a:pt x="18789" y="1308016"/>
                  <a:pt x="39506" y="1272134"/>
                </a:cubicBezTo>
                <a:lnTo>
                  <a:pt x="681960" y="159372"/>
                </a:lnTo>
                <a:lnTo>
                  <a:pt x="698045" y="137034"/>
                </a:lnTo>
                <a:lnTo>
                  <a:pt x="700612" y="132303"/>
                </a:lnTo>
                <a:lnTo>
                  <a:pt x="707202" y="124316"/>
                </a:lnTo>
                <a:lnTo>
                  <a:pt x="717478" y="110046"/>
                </a:lnTo>
                <a:lnTo>
                  <a:pt x="723796" y="104204"/>
                </a:lnTo>
                <a:lnTo>
                  <a:pt x="737255" y="87892"/>
                </a:lnTo>
                <a:cubicBezTo>
                  <a:pt x="791559" y="33588"/>
                  <a:pt x="866580" y="0"/>
                  <a:pt x="949445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728582" y="2121361"/>
            <a:ext cx="2933622" cy="2622594"/>
          </a:xfrm>
          <a:custGeom>
            <a:rect l="l" t="t" r="r" b="b"/>
            <a:pathLst>
              <a:path w="3191647" h="2866152">
                <a:moveTo>
                  <a:pt x="949445" y="0"/>
                </a:moveTo>
                <a:lnTo>
                  <a:pt x="2234352" y="0"/>
                </a:lnTo>
                <a:cubicBezTo>
                  <a:pt x="2296501" y="0"/>
                  <a:pt x="2354237" y="18893"/>
                  <a:pt x="2402131" y="51249"/>
                </a:cubicBezTo>
                <a:lnTo>
                  <a:pt x="2409685" y="57482"/>
                </a:lnTo>
                <a:lnTo>
                  <a:pt x="2430115" y="70005"/>
                </a:lnTo>
                <a:cubicBezTo>
                  <a:pt x="2461216" y="93504"/>
                  <a:pt x="2488224" y="123489"/>
                  <a:pt x="2508940" y="159371"/>
                </a:cubicBezTo>
                <a:lnTo>
                  <a:pt x="3151394" y="1272133"/>
                </a:lnTo>
                <a:cubicBezTo>
                  <a:pt x="3192826" y="1343897"/>
                  <a:pt x="3201249" y="1425660"/>
                  <a:pt x="3181372" y="1499841"/>
                </a:cubicBezTo>
                <a:lnTo>
                  <a:pt x="3172981" y="1522315"/>
                </a:lnTo>
                <a:lnTo>
                  <a:pt x="3170003" y="1535472"/>
                </a:lnTo>
                <a:cubicBezTo>
                  <a:pt x="3163697" y="1554388"/>
                  <a:pt x="3155402" y="1572954"/>
                  <a:pt x="3145044" y="1590895"/>
                </a:cubicBezTo>
                <a:lnTo>
                  <a:pt x="2502590" y="2703657"/>
                </a:lnTo>
                <a:lnTo>
                  <a:pt x="2488794" y="2722817"/>
                </a:lnTo>
                <a:lnTo>
                  <a:pt x="2482806" y="2733849"/>
                </a:lnTo>
                <a:lnTo>
                  <a:pt x="2467439" y="2752474"/>
                </a:lnTo>
                <a:lnTo>
                  <a:pt x="2467072" y="2752984"/>
                </a:lnTo>
                <a:lnTo>
                  <a:pt x="2466846" y="2753192"/>
                </a:lnTo>
                <a:lnTo>
                  <a:pt x="2446163" y="2778260"/>
                </a:lnTo>
                <a:cubicBezTo>
                  <a:pt x="2391859" y="2832565"/>
                  <a:pt x="2316839" y="2866152"/>
                  <a:pt x="2233973" y="2866152"/>
                </a:cubicBezTo>
                <a:lnTo>
                  <a:pt x="949066" y="2866152"/>
                </a:lnTo>
                <a:cubicBezTo>
                  <a:pt x="845484" y="2866152"/>
                  <a:pt x="754160" y="2813671"/>
                  <a:pt x="700233" y="2733849"/>
                </a:cubicBezTo>
                <a:lnTo>
                  <a:pt x="689623" y="2714300"/>
                </a:lnTo>
                <a:lnTo>
                  <a:pt x="681960" y="2703658"/>
                </a:lnTo>
                <a:lnTo>
                  <a:pt x="39506" y="1590896"/>
                </a:lnTo>
                <a:cubicBezTo>
                  <a:pt x="18789" y="1555014"/>
                  <a:pt x="6326" y="1516632"/>
                  <a:pt x="1526" y="1477948"/>
                </a:cubicBezTo>
                <a:lnTo>
                  <a:pt x="720" y="1447354"/>
                </a:lnTo>
                <a:lnTo>
                  <a:pt x="0" y="1443059"/>
                </a:lnTo>
                <a:lnTo>
                  <a:pt x="303" y="1431516"/>
                </a:lnTo>
                <a:lnTo>
                  <a:pt x="0" y="1419970"/>
                </a:lnTo>
                <a:lnTo>
                  <a:pt x="720" y="1415675"/>
                </a:lnTo>
                <a:lnTo>
                  <a:pt x="1526" y="1385081"/>
                </a:lnTo>
                <a:cubicBezTo>
                  <a:pt x="6326" y="1346398"/>
                  <a:pt x="18789" y="1308016"/>
                  <a:pt x="39506" y="1272134"/>
                </a:cubicBezTo>
                <a:lnTo>
                  <a:pt x="681960" y="159372"/>
                </a:lnTo>
                <a:lnTo>
                  <a:pt x="698045" y="137034"/>
                </a:lnTo>
                <a:lnTo>
                  <a:pt x="700612" y="132303"/>
                </a:lnTo>
                <a:lnTo>
                  <a:pt x="707202" y="124316"/>
                </a:lnTo>
                <a:lnTo>
                  <a:pt x="717478" y="110046"/>
                </a:lnTo>
                <a:lnTo>
                  <a:pt x="723796" y="104204"/>
                </a:lnTo>
                <a:lnTo>
                  <a:pt x="737255" y="87892"/>
                </a:lnTo>
                <a:cubicBezTo>
                  <a:pt x="791559" y="33588"/>
                  <a:pt x="866580" y="0"/>
                  <a:pt x="949445" y="0"/>
                </a:cubicBezTo>
                <a:close/>
              </a:path>
            </a:pathLst>
          </a:custGeom>
          <a:noFill/>
          <a:ln w="19050">
            <a:solidFill>
              <a:srgbClr val="FFFFFF">
                <a:alpha val="100000"/>
              </a:srgbClr>
            </a:solidFill>
            <a:prstDash val="solid"/>
          </a:ln>
          <a:effectLst>
            <a:outerShdw blurRad="571500" dist="342900" dir="2280000">
              <a:srgbClr val="000000">
                <a:alpha val="15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-1033732" y="2678430"/>
            <a:ext cx="6440805" cy="15011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8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368292" y="2986088"/>
            <a:ext cx="7260591" cy="8858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单纯形法原理与步骤详解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单纯形法是一种求解线性规划问题的有效算法；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其基本原理是通过不断迭代，逐步将非基变量引入基变量中，从而改进目标函数值；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6334" b="6334"/>
          <a:stretch>
            <a:fillRect/>
          </a:stretch>
        </p:blipFill>
        <p:spPr>
          <a:xfrm>
            <a:off x="539110" y="1388509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28319" b="28319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在每次迭代中，选择一个合适的非基变量进行换入，同时选择一个合适的基变量进行换出，以保证新的基可行解比原基可行解更优。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1899" b="21899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单纯形法基本原理介绍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6832216" y="4095402"/>
            <a:ext cx="1631969" cy="672075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V="1">
            <a:off x="6832216" y="2367210"/>
            <a:ext cx="1631969" cy="672075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3938614" y="2463220"/>
            <a:ext cx="1645627" cy="576064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5" name="Connector 5"/>
          <p:cNvCxnSpPr/>
          <p:nvPr/>
        </p:nvCxnSpPr>
        <p:spPr>
          <a:xfrm flipH="1">
            <a:off x="3938614" y="4095402"/>
            <a:ext cx="1645627" cy="672075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6" name="AutoShape 6"/>
          <p:cNvSpPr/>
          <p:nvPr/>
        </p:nvSpPr>
        <p:spPr>
          <a:xfrm>
            <a:off x="2896267" y="1772793"/>
            <a:ext cx="1042321" cy="104241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896267" y="4383405"/>
            <a:ext cx="1042321" cy="104241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8560213" y="1784033"/>
            <a:ext cx="1042321" cy="10424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8560213" y="4394645"/>
            <a:ext cx="1042321" cy="10424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3170749" y="2047323"/>
            <a:ext cx="493356" cy="493356"/>
          </a:xfrm>
          <a:custGeom>
            <a:rect l="l" t="t" r="r" b="b"/>
            <a:pathLst>
              <a:path w="304800" h="304800">
                <a:moveTo>
                  <a:pt x="152400" y="0"/>
                </a:moveTo>
                <a:cubicBezTo>
                  <a:pt x="68237" y="0"/>
                  <a:pt x="0" y="68237"/>
                  <a:pt x="0" y="152400"/>
                </a:cubicBezTo>
                <a:cubicBezTo>
                  <a:pt x="0" y="236563"/>
                  <a:pt x="68237" y="304800"/>
                  <a:pt x="152400" y="304800"/>
                </a:cubicBezTo>
                <a:cubicBezTo>
                  <a:pt x="236563" y="304800"/>
                  <a:pt x="304800" y="236563"/>
                  <a:pt x="304800" y="152400"/>
                </a:cubicBezTo>
                <a:cubicBezTo>
                  <a:pt x="304800" y="68237"/>
                  <a:pt x="236563" y="0"/>
                  <a:pt x="152400" y="0"/>
                </a:cubicBezTo>
                <a:close/>
                <a:moveTo>
                  <a:pt x="128778" y="222723"/>
                </a:moveTo>
                <a:lnTo>
                  <a:pt x="58655" y="152591"/>
                </a:lnTo>
                <a:lnTo>
                  <a:pt x="85592" y="125654"/>
                </a:lnTo>
                <a:lnTo>
                  <a:pt x="128768" y="168850"/>
                </a:lnTo>
                <a:lnTo>
                  <a:pt x="220370" y="77248"/>
                </a:lnTo>
                <a:lnTo>
                  <a:pt x="247307" y="104184"/>
                </a:lnTo>
                <a:lnTo>
                  <a:pt x="128778" y="22272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8862879" y="2075506"/>
            <a:ext cx="436989" cy="436989"/>
          </a:xfrm>
          <a:custGeom>
            <a:rect l="l" t="t" r="r" b="b"/>
            <a:pathLst>
              <a:path w="304800" h="304800">
                <a:moveTo>
                  <a:pt x="57150" y="114300"/>
                </a:moveTo>
                <a:lnTo>
                  <a:pt x="0" y="171450"/>
                </a:lnTo>
                <a:lnTo>
                  <a:pt x="114300" y="285750"/>
                </a:lnTo>
                <a:lnTo>
                  <a:pt x="304800" y="95250"/>
                </a:lnTo>
                <a:lnTo>
                  <a:pt x="247650" y="38100"/>
                </a:lnTo>
                <a:lnTo>
                  <a:pt x="114300" y="1714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3224955" y="4712141"/>
            <a:ext cx="384944" cy="384944"/>
          </a:xfrm>
          <a:custGeom>
            <a:rect l="l" t="t" r="r" b="b"/>
            <a:pathLst>
              <a:path w="304800" h="304800">
                <a:moveTo>
                  <a:pt x="152400" y="38100"/>
                </a:moveTo>
                <a:cubicBezTo>
                  <a:pt x="215427" y="38100"/>
                  <a:pt x="266700" y="89373"/>
                  <a:pt x="266700" y="152400"/>
                </a:cubicBezTo>
                <a:cubicBezTo>
                  <a:pt x="266700" y="215427"/>
                  <a:pt x="215427" y="266700"/>
                  <a:pt x="152400" y="266700"/>
                </a:cubicBezTo>
                <a:cubicBezTo>
                  <a:pt x="89373" y="266700"/>
                  <a:pt x="38100" y="215427"/>
                  <a:pt x="38100" y="152400"/>
                </a:cubicBezTo>
                <a:cubicBezTo>
                  <a:pt x="38100" y="89373"/>
                  <a:pt x="89373" y="38100"/>
                  <a:pt x="152400" y="38100"/>
                </a:cubicBezTo>
                <a:moveTo>
                  <a:pt x="152400" y="0"/>
                </a:moveTo>
                <a:cubicBezTo>
                  <a:pt x="68237" y="0"/>
                  <a:pt x="0" y="68237"/>
                  <a:pt x="0" y="152400"/>
                </a:cubicBezTo>
                <a:cubicBezTo>
                  <a:pt x="0" y="236563"/>
                  <a:pt x="68237" y="304800"/>
                  <a:pt x="152400" y="304800"/>
                </a:cubicBezTo>
                <a:cubicBezTo>
                  <a:pt x="236563" y="304800"/>
                  <a:pt x="304800" y="236563"/>
                  <a:pt x="304800" y="152400"/>
                </a:cubicBezTo>
                <a:cubicBezTo>
                  <a:pt x="304800" y="68237"/>
                  <a:pt x="236563" y="0"/>
                  <a:pt x="152400" y="0"/>
                </a:cubicBezTo>
                <a:lnTo>
                  <a:pt x="152400" y="0"/>
                </a:lnTo>
                <a:close/>
                <a:moveTo>
                  <a:pt x="204045" y="176955"/>
                </a:moveTo>
                <a:lnTo>
                  <a:pt x="171450" y="144323"/>
                </a:lnTo>
                <a:lnTo>
                  <a:pt x="171450" y="76200"/>
                </a:lnTo>
                <a:lnTo>
                  <a:pt x="133131" y="76200"/>
                </a:lnTo>
                <a:lnTo>
                  <a:pt x="133131" y="152324"/>
                </a:lnTo>
                <a:cubicBezTo>
                  <a:pt x="133131" y="158058"/>
                  <a:pt x="135769" y="163001"/>
                  <a:pt x="139751" y="166535"/>
                </a:cubicBezTo>
                <a:lnTo>
                  <a:pt x="177108" y="203892"/>
                </a:lnTo>
                <a:lnTo>
                  <a:pt x="204045" y="176955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12251" y="4735491"/>
            <a:ext cx="338244" cy="338244"/>
          </a:xfrm>
          <a:custGeom>
            <a:rect l="l" t="t" r="r" b="b"/>
            <a:pathLst>
              <a:path w="323850" h="304800">
                <a:moveTo>
                  <a:pt x="265490" y="266700"/>
                </a:moveTo>
                <a:cubicBezTo>
                  <a:pt x="265490" y="266700"/>
                  <a:pt x="318068" y="266757"/>
                  <a:pt x="325450" y="215313"/>
                </a:cubicBezTo>
                <a:cubicBezTo>
                  <a:pt x="328965" y="159058"/>
                  <a:pt x="274625" y="147971"/>
                  <a:pt x="274625" y="147971"/>
                </a:cubicBezTo>
                <a:cubicBezTo>
                  <a:pt x="274625" y="147971"/>
                  <a:pt x="280807" y="64694"/>
                  <a:pt x="204511" y="55197"/>
                </a:cubicBezTo>
                <a:cubicBezTo>
                  <a:pt x="139122" y="48520"/>
                  <a:pt x="119224" y="109290"/>
                  <a:pt x="119224" y="109290"/>
                </a:cubicBezTo>
                <a:cubicBezTo>
                  <a:pt x="119224" y="109290"/>
                  <a:pt x="99527" y="90354"/>
                  <a:pt x="72809" y="105823"/>
                </a:cubicBezTo>
                <a:cubicBezTo>
                  <a:pt x="48892" y="120587"/>
                  <a:pt x="53121" y="147618"/>
                  <a:pt x="53121" y="147618"/>
                </a:cubicBezTo>
                <a:cubicBezTo>
                  <a:pt x="53121" y="147618"/>
                  <a:pt x="0" y="157944"/>
                  <a:pt x="0" y="212084"/>
                </a:cubicBezTo>
                <a:cubicBezTo>
                  <a:pt x="1191" y="266157"/>
                  <a:pt x="57693" y="266700"/>
                  <a:pt x="57693" y="266700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初始可行基寻找方法论述</a:t>
              </a:r>
            </a:p>
          </p:txBody>
        </p:sp>
      </p:grpSp>
      <p:grpSp>
        <p:nvGrpSpPr>
          <p:cNvPr id="36" name="Group 36"/>
          <p:cNvGrpSpPr/>
          <p:nvPr/>
        </p:nvGrpSpPr>
        <p:grpSpPr>
          <a:xfrm>
            <a:off x="1400391" y="2827972"/>
            <a:ext cx="9704323" cy="1383724"/>
            <a:chOff x="1400391" y="2827972"/>
            <a:chExt cx="9704323" cy="1383724"/>
          </a:xfrm>
        </p:grpSpPr>
        <p:sp>
          <p:nvSpPr>
            <p:cNvPr id="37" name="AutoShape 37"/>
            <p:cNvSpPr/>
            <p:nvPr/>
          </p:nvSpPr>
          <p:spPr>
            <a:xfrm>
              <a:off x="1400391" y="2827972"/>
              <a:ext cx="2863635" cy="1383724"/>
            </a:xfrm>
            <a:prstGeom prst="rect">
              <a:avLst/>
            </a:prstGeom>
            <a:noFill/>
          </p:spPr>
          <p:txBody>
            <a:bodyPr vert="horz" wrap="square" lIns="68770" tIns="68770" rIns="34385" bIns="6877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  <a:spcBef>
                  <a:spcPct val="0"/>
                </a:spcBef>
                <a:defRPr/>
              </a:pPr>
              <a:r>
                <a:rPr lang="en-US" sz="1350">
                  <a:solidFill>
                    <a:srgbClr val="000404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初始可行基的寻找是单纯形法求解线性规划问题的第一步；</a:t>
              </a:r>
              <a:endParaRPr lang="en-US" sz="1100"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8244673" y="2827972"/>
              <a:ext cx="2860041" cy="1383724"/>
            </a:xfrm>
            <a:prstGeom prst="rect">
              <a:avLst/>
            </a:prstGeom>
            <a:noFill/>
          </p:spPr>
          <p:txBody>
            <a:bodyPr vert="horz" wrap="square" lIns="68770" tIns="68770" rIns="34385" bIns="6877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  <a:spcBef>
                  <a:spcPct val="0"/>
                </a:spcBef>
                <a:defRPr/>
              </a:pPr>
              <a:r>
                <a:rPr lang="en-US" sz="1350">
                  <a:solidFill>
                    <a:srgbClr val="000404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通常采用两阶段法或大M法来构造初始可行基；</a:t>
              </a:r>
              <a:endParaRPr lang="en-US" sz="1100"/>
            </a:p>
          </p:txBody>
        </p:sp>
      </p:grpSp>
      <p:sp>
        <p:nvSpPr>
          <p:cNvPr id="39" name="AutoShape 39"/>
          <p:cNvSpPr/>
          <p:nvPr/>
        </p:nvSpPr>
        <p:spPr>
          <a:xfrm>
            <a:off x="8244673" y="5421630"/>
            <a:ext cx="2860041" cy="1383724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两阶段法是通过引入人工变量，将原问题转化为一个等价的线性规划问题，然后求解该等价问题得到初始可行基；</a:t>
            </a:r>
            <a:endParaRPr lang="en-US" sz="1100"/>
          </a:p>
        </p:txBody>
      </p:sp>
      <p:sp>
        <p:nvSpPr>
          <p:cNvPr id="40" name="AutoShape 40"/>
          <p:cNvSpPr/>
          <p:nvPr/>
        </p:nvSpPr>
        <p:spPr>
          <a:xfrm>
            <a:off x="1400391" y="5421630"/>
            <a:ext cx="2860041" cy="1383724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大M法则是通过在目标函数中引入一个足够大的常数M，将原问题转化为一个无约束的线性规划问题，然后求解该无约束问题得到初始可行基。</a:t>
            </a:r>
            <a:endParaRPr lang="en-US" sz="1100"/>
          </a:p>
        </p:txBody>
      </p:sp>
      <p:sp>
        <p:nvSpPr>
          <p:cNvPr id="41" name="Freeform 41"/>
          <p:cNvSpPr/>
          <p:nvPr/>
        </p:nvSpPr>
        <p:spPr>
          <a:xfrm>
            <a:off x="5660568" y="3028073"/>
            <a:ext cx="1086493" cy="1086493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479233" y="1278350"/>
            <a:ext cx="4401121" cy="2428684"/>
          </a:xfrm>
          <a:prstGeom prst="roundRect">
            <a:avLst>
              <a:gd name="adj" fmla="val 4117"/>
            </a:avLst>
          </a:prstGeom>
          <a:solidFill>
            <a:srgbClr val="E3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51829" y="1278350"/>
            <a:ext cx="4401121" cy="2428684"/>
          </a:xfrm>
          <a:prstGeom prst="roundRect">
            <a:avLst>
              <a:gd name="adj" fmla="val 4117"/>
            </a:avLst>
          </a:prstGeom>
          <a:solidFill>
            <a:srgbClr val="E3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479233" y="4029837"/>
            <a:ext cx="4401121" cy="2428684"/>
          </a:xfrm>
          <a:prstGeom prst="roundRect">
            <a:avLst>
              <a:gd name="adj" fmla="val 4117"/>
            </a:avLst>
          </a:prstGeom>
          <a:solidFill>
            <a:srgbClr val="E3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251829" y="4029837"/>
            <a:ext cx="4401121" cy="2428684"/>
          </a:xfrm>
          <a:prstGeom prst="roundRect">
            <a:avLst>
              <a:gd name="adj" fmla="val 4117"/>
            </a:avLst>
          </a:prstGeom>
          <a:solidFill>
            <a:srgbClr val="E3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907794" y="2351977"/>
            <a:ext cx="3543999" cy="1020631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迭代过程是单纯形法的核心部分，通过不断换入和换出变量来改进目标函数值；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6680740" y="2408369"/>
            <a:ext cx="3543300" cy="1020631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在每次迭代中，需要计算检验数并选择合适的换入和换出变量；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1908143" y="5084769"/>
            <a:ext cx="3543300" cy="1020631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20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检验数的计算通常采用单纯形表进行，通过比较检验数的大小来确定换入和换出变量；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6680740" y="5084769"/>
            <a:ext cx="3543300" cy="1020631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20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当所有非基变量的检验数均大于等于0时，当前基可行解即为最优解；否则，继续迭代直到找到最优解为止。</a:t>
            </a:r>
            <a:endParaRPr lang="en-US" sz="1100"/>
          </a:p>
        </p:txBody>
      </p:sp>
      <p:sp>
        <p:nvSpPr>
          <p:cNvPr id="10" name="Freeform 10"/>
          <p:cNvSpPr/>
          <p:nvPr/>
        </p:nvSpPr>
        <p:spPr>
          <a:xfrm>
            <a:off x="1666514" y="1278350"/>
            <a:ext cx="604011" cy="764731"/>
          </a:xfrm>
          <a:custGeom>
            <a:rect l="l" t="t" r="r" b="b"/>
            <a:pathLst>
              <a:path w="9753600" h="9753600">
                <a:moveTo>
                  <a:pt x="9713690" y="5376882"/>
                </a:moveTo>
                <a:lnTo>
                  <a:pt x="8390668" y="876176"/>
                </a:lnTo>
                <a:cubicBezTo>
                  <a:pt x="8308131" y="628565"/>
                  <a:pt x="8110284" y="462277"/>
                  <a:pt x="7845680" y="462277"/>
                </a:cubicBezTo>
                <a:cubicBezTo>
                  <a:pt x="7581075" y="462277"/>
                  <a:pt x="7366236" y="611572"/>
                  <a:pt x="7283699" y="859184"/>
                </a:cubicBezTo>
                <a:lnTo>
                  <a:pt x="6407348" y="3473672"/>
                </a:lnTo>
                <a:lnTo>
                  <a:pt x="3349866" y="3473672"/>
                </a:lnTo>
                <a:lnTo>
                  <a:pt x="2473509" y="860398"/>
                </a:lnTo>
                <a:cubicBezTo>
                  <a:pt x="2390972" y="612787"/>
                  <a:pt x="2176133" y="463491"/>
                  <a:pt x="1911528" y="463491"/>
                </a:cubicBezTo>
                <a:cubicBezTo>
                  <a:pt x="1646924" y="463491"/>
                  <a:pt x="1432085" y="628565"/>
                  <a:pt x="1366540" y="877391"/>
                </a:cubicBezTo>
                <a:lnTo>
                  <a:pt x="44737" y="5376882"/>
                </a:lnTo>
                <a:cubicBezTo>
                  <a:pt x="-5029" y="5541956"/>
                  <a:pt x="61730" y="5724023"/>
                  <a:pt x="194031" y="5823553"/>
                </a:cubicBezTo>
                <a:lnTo>
                  <a:pt x="4871949" y="9331382"/>
                </a:lnTo>
                <a:lnTo>
                  <a:pt x="9565641" y="5823553"/>
                </a:lnTo>
                <a:cubicBezTo>
                  <a:pt x="9696730" y="5725237"/>
                  <a:pt x="9763487" y="5543169"/>
                  <a:pt x="9713722" y="5376882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6519863" y="1278350"/>
            <a:ext cx="604011" cy="764731"/>
          </a:xfrm>
          <a:custGeom>
            <a:rect l="l" t="t" r="r" b="b"/>
            <a:pathLst>
              <a:path w="9753600" h="9753600">
                <a:moveTo>
                  <a:pt x="9713690" y="5376882"/>
                </a:moveTo>
                <a:lnTo>
                  <a:pt x="8390668" y="876176"/>
                </a:lnTo>
                <a:cubicBezTo>
                  <a:pt x="8308131" y="628565"/>
                  <a:pt x="8110284" y="462277"/>
                  <a:pt x="7845680" y="462277"/>
                </a:cubicBezTo>
                <a:cubicBezTo>
                  <a:pt x="7581075" y="462277"/>
                  <a:pt x="7366236" y="611572"/>
                  <a:pt x="7283699" y="859184"/>
                </a:cubicBezTo>
                <a:lnTo>
                  <a:pt x="6407348" y="3473672"/>
                </a:lnTo>
                <a:lnTo>
                  <a:pt x="3349866" y="3473672"/>
                </a:lnTo>
                <a:lnTo>
                  <a:pt x="2473509" y="860398"/>
                </a:lnTo>
                <a:cubicBezTo>
                  <a:pt x="2390972" y="612787"/>
                  <a:pt x="2176133" y="463491"/>
                  <a:pt x="1911528" y="463491"/>
                </a:cubicBezTo>
                <a:cubicBezTo>
                  <a:pt x="1646924" y="463491"/>
                  <a:pt x="1432085" y="628565"/>
                  <a:pt x="1366540" y="877391"/>
                </a:cubicBezTo>
                <a:lnTo>
                  <a:pt x="44737" y="5376882"/>
                </a:lnTo>
                <a:cubicBezTo>
                  <a:pt x="-5029" y="5541956"/>
                  <a:pt x="61730" y="5724023"/>
                  <a:pt x="194031" y="5823553"/>
                </a:cubicBezTo>
                <a:lnTo>
                  <a:pt x="4871949" y="9331382"/>
                </a:lnTo>
                <a:lnTo>
                  <a:pt x="9565641" y="5823553"/>
                </a:lnTo>
                <a:cubicBezTo>
                  <a:pt x="9696730" y="5725237"/>
                  <a:pt x="9763487" y="5543169"/>
                  <a:pt x="9713722" y="5376882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1666514" y="4029837"/>
            <a:ext cx="604011" cy="764731"/>
          </a:xfrm>
          <a:custGeom>
            <a:rect l="l" t="t" r="r" b="b"/>
            <a:pathLst>
              <a:path w="9753600" h="9753600">
                <a:moveTo>
                  <a:pt x="9713690" y="5376882"/>
                </a:moveTo>
                <a:lnTo>
                  <a:pt x="8390668" y="876176"/>
                </a:lnTo>
                <a:cubicBezTo>
                  <a:pt x="8308131" y="628565"/>
                  <a:pt x="8110284" y="462277"/>
                  <a:pt x="7845680" y="462277"/>
                </a:cubicBezTo>
                <a:cubicBezTo>
                  <a:pt x="7581075" y="462277"/>
                  <a:pt x="7366236" y="611572"/>
                  <a:pt x="7283699" y="859184"/>
                </a:cubicBezTo>
                <a:lnTo>
                  <a:pt x="6407348" y="3473672"/>
                </a:lnTo>
                <a:lnTo>
                  <a:pt x="3349866" y="3473672"/>
                </a:lnTo>
                <a:lnTo>
                  <a:pt x="2473509" y="860398"/>
                </a:lnTo>
                <a:cubicBezTo>
                  <a:pt x="2390972" y="612787"/>
                  <a:pt x="2176133" y="463491"/>
                  <a:pt x="1911528" y="463491"/>
                </a:cubicBezTo>
                <a:cubicBezTo>
                  <a:pt x="1646924" y="463491"/>
                  <a:pt x="1432085" y="628565"/>
                  <a:pt x="1366540" y="877391"/>
                </a:cubicBezTo>
                <a:lnTo>
                  <a:pt x="44737" y="5376882"/>
                </a:lnTo>
                <a:cubicBezTo>
                  <a:pt x="-5029" y="5541956"/>
                  <a:pt x="61730" y="5724023"/>
                  <a:pt x="194031" y="5823553"/>
                </a:cubicBezTo>
                <a:lnTo>
                  <a:pt x="4871949" y="9331382"/>
                </a:lnTo>
                <a:lnTo>
                  <a:pt x="9565641" y="5823553"/>
                </a:lnTo>
                <a:cubicBezTo>
                  <a:pt x="9696730" y="5725237"/>
                  <a:pt x="9763487" y="5543169"/>
                  <a:pt x="9713722" y="5376882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6519863" y="4029837"/>
            <a:ext cx="604011" cy="764731"/>
          </a:xfrm>
          <a:custGeom>
            <a:rect l="l" t="t" r="r" b="b"/>
            <a:pathLst>
              <a:path w="9753600" h="9753600">
                <a:moveTo>
                  <a:pt x="9713690" y="5376882"/>
                </a:moveTo>
                <a:lnTo>
                  <a:pt x="8390668" y="876176"/>
                </a:lnTo>
                <a:cubicBezTo>
                  <a:pt x="8308131" y="628565"/>
                  <a:pt x="8110284" y="462277"/>
                  <a:pt x="7845680" y="462277"/>
                </a:cubicBezTo>
                <a:cubicBezTo>
                  <a:pt x="7581075" y="462277"/>
                  <a:pt x="7366236" y="611572"/>
                  <a:pt x="7283699" y="859184"/>
                </a:cubicBezTo>
                <a:lnTo>
                  <a:pt x="6407348" y="3473672"/>
                </a:lnTo>
                <a:lnTo>
                  <a:pt x="3349866" y="3473672"/>
                </a:lnTo>
                <a:lnTo>
                  <a:pt x="2473509" y="860398"/>
                </a:lnTo>
                <a:cubicBezTo>
                  <a:pt x="2390972" y="612787"/>
                  <a:pt x="2176133" y="463491"/>
                  <a:pt x="1911528" y="463491"/>
                </a:cubicBezTo>
                <a:cubicBezTo>
                  <a:pt x="1646924" y="463491"/>
                  <a:pt x="1432085" y="628565"/>
                  <a:pt x="1366540" y="877391"/>
                </a:cubicBezTo>
                <a:lnTo>
                  <a:pt x="44737" y="5376882"/>
                </a:lnTo>
                <a:cubicBezTo>
                  <a:pt x="-5029" y="5541956"/>
                  <a:pt x="61730" y="5724023"/>
                  <a:pt x="194031" y="5823553"/>
                </a:cubicBezTo>
                <a:lnTo>
                  <a:pt x="4871949" y="9331382"/>
                </a:lnTo>
                <a:lnTo>
                  <a:pt x="9565641" y="5823553"/>
                </a:lnTo>
                <a:cubicBezTo>
                  <a:pt x="9696730" y="5725237"/>
                  <a:pt x="9763487" y="5543169"/>
                  <a:pt x="9713722" y="5376882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5023232" y="4029837"/>
            <a:ext cx="604011" cy="764731"/>
          </a:xfrm>
          <a:custGeom>
            <a:rect l="l" t="t" r="r" b="b"/>
            <a:pathLst>
              <a:path w="9753600" h="9753600">
                <a:moveTo>
                  <a:pt x="9713690" y="5376882"/>
                </a:moveTo>
                <a:lnTo>
                  <a:pt x="8390668" y="876176"/>
                </a:lnTo>
                <a:cubicBezTo>
                  <a:pt x="8308131" y="628565"/>
                  <a:pt x="8110284" y="462277"/>
                  <a:pt x="7845680" y="462277"/>
                </a:cubicBezTo>
                <a:cubicBezTo>
                  <a:pt x="7581075" y="462277"/>
                  <a:pt x="7366236" y="611572"/>
                  <a:pt x="7283699" y="859184"/>
                </a:cubicBezTo>
                <a:lnTo>
                  <a:pt x="6407348" y="3473672"/>
                </a:lnTo>
                <a:lnTo>
                  <a:pt x="3349866" y="3473672"/>
                </a:lnTo>
                <a:lnTo>
                  <a:pt x="2473509" y="860398"/>
                </a:lnTo>
                <a:cubicBezTo>
                  <a:pt x="2390972" y="612787"/>
                  <a:pt x="2176133" y="463491"/>
                  <a:pt x="1911528" y="463491"/>
                </a:cubicBezTo>
                <a:cubicBezTo>
                  <a:pt x="1646924" y="463491"/>
                  <a:pt x="1432085" y="628565"/>
                  <a:pt x="1366540" y="877391"/>
                </a:cubicBezTo>
                <a:lnTo>
                  <a:pt x="44737" y="5376882"/>
                </a:lnTo>
                <a:cubicBezTo>
                  <a:pt x="-5029" y="5541956"/>
                  <a:pt x="61730" y="5724023"/>
                  <a:pt x="194031" y="5823553"/>
                </a:cubicBezTo>
                <a:lnTo>
                  <a:pt x="4871949" y="9331382"/>
                </a:lnTo>
                <a:lnTo>
                  <a:pt x="9565641" y="5823553"/>
                </a:lnTo>
                <a:cubicBezTo>
                  <a:pt x="9696730" y="5725237"/>
                  <a:pt x="9763487" y="5543169"/>
                  <a:pt x="9713722" y="5376882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5023232" y="1278350"/>
            <a:ext cx="604011" cy="764731"/>
          </a:xfrm>
          <a:custGeom>
            <a:rect l="l" t="t" r="r" b="b"/>
            <a:pathLst>
              <a:path w="9753600" h="9753600">
                <a:moveTo>
                  <a:pt x="9713690" y="5376882"/>
                </a:moveTo>
                <a:lnTo>
                  <a:pt x="8390668" y="876176"/>
                </a:lnTo>
                <a:cubicBezTo>
                  <a:pt x="8308131" y="628565"/>
                  <a:pt x="8110284" y="462277"/>
                  <a:pt x="7845680" y="462277"/>
                </a:cubicBezTo>
                <a:cubicBezTo>
                  <a:pt x="7581075" y="462277"/>
                  <a:pt x="7366236" y="611572"/>
                  <a:pt x="7283699" y="859184"/>
                </a:cubicBezTo>
                <a:lnTo>
                  <a:pt x="6407348" y="3473672"/>
                </a:lnTo>
                <a:lnTo>
                  <a:pt x="3349866" y="3473672"/>
                </a:lnTo>
                <a:lnTo>
                  <a:pt x="2473509" y="860398"/>
                </a:lnTo>
                <a:cubicBezTo>
                  <a:pt x="2390972" y="612787"/>
                  <a:pt x="2176133" y="463491"/>
                  <a:pt x="1911528" y="463491"/>
                </a:cubicBezTo>
                <a:cubicBezTo>
                  <a:pt x="1646924" y="463491"/>
                  <a:pt x="1432085" y="628565"/>
                  <a:pt x="1366540" y="877391"/>
                </a:cubicBezTo>
                <a:lnTo>
                  <a:pt x="44737" y="5376882"/>
                </a:lnTo>
                <a:cubicBezTo>
                  <a:pt x="-5029" y="5541956"/>
                  <a:pt x="61730" y="5724023"/>
                  <a:pt x="194031" y="5823553"/>
                </a:cubicBezTo>
                <a:lnTo>
                  <a:pt x="4871949" y="9331382"/>
                </a:lnTo>
                <a:lnTo>
                  <a:pt x="9565641" y="5823553"/>
                </a:lnTo>
                <a:cubicBezTo>
                  <a:pt x="9696730" y="5725237"/>
                  <a:pt x="9763487" y="5543169"/>
                  <a:pt x="9713722" y="5376882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9723756" y="1278350"/>
            <a:ext cx="604011" cy="764731"/>
          </a:xfrm>
          <a:custGeom>
            <a:rect l="l" t="t" r="r" b="b"/>
            <a:pathLst>
              <a:path w="9753600" h="9753600">
                <a:moveTo>
                  <a:pt x="9713690" y="5376882"/>
                </a:moveTo>
                <a:lnTo>
                  <a:pt x="8390668" y="876176"/>
                </a:lnTo>
                <a:cubicBezTo>
                  <a:pt x="8308131" y="628565"/>
                  <a:pt x="8110284" y="462277"/>
                  <a:pt x="7845680" y="462277"/>
                </a:cubicBezTo>
                <a:cubicBezTo>
                  <a:pt x="7581075" y="462277"/>
                  <a:pt x="7366236" y="611572"/>
                  <a:pt x="7283699" y="859184"/>
                </a:cubicBezTo>
                <a:lnTo>
                  <a:pt x="6407348" y="3473672"/>
                </a:lnTo>
                <a:lnTo>
                  <a:pt x="3349866" y="3473672"/>
                </a:lnTo>
                <a:lnTo>
                  <a:pt x="2473509" y="860398"/>
                </a:lnTo>
                <a:cubicBezTo>
                  <a:pt x="2390972" y="612787"/>
                  <a:pt x="2176133" y="463491"/>
                  <a:pt x="1911528" y="463491"/>
                </a:cubicBezTo>
                <a:cubicBezTo>
                  <a:pt x="1646924" y="463491"/>
                  <a:pt x="1432085" y="628565"/>
                  <a:pt x="1366540" y="877391"/>
                </a:cubicBezTo>
                <a:lnTo>
                  <a:pt x="44737" y="5376882"/>
                </a:lnTo>
                <a:cubicBezTo>
                  <a:pt x="-5029" y="5541956"/>
                  <a:pt x="61730" y="5724023"/>
                  <a:pt x="194031" y="5823553"/>
                </a:cubicBezTo>
                <a:lnTo>
                  <a:pt x="4871949" y="9331382"/>
                </a:lnTo>
                <a:lnTo>
                  <a:pt x="9565641" y="5823553"/>
                </a:lnTo>
                <a:cubicBezTo>
                  <a:pt x="9696730" y="5725237"/>
                  <a:pt x="9763487" y="5543169"/>
                  <a:pt x="9713722" y="5376882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723756" y="4029837"/>
            <a:ext cx="604011" cy="764731"/>
          </a:xfrm>
          <a:custGeom>
            <a:rect l="l" t="t" r="r" b="b"/>
            <a:pathLst>
              <a:path w="9753600" h="9753600">
                <a:moveTo>
                  <a:pt x="9713690" y="5376882"/>
                </a:moveTo>
                <a:lnTo>
                  <a:pt x="8390668" y="876176"/>
                </a:lnTo>
                <a:cubicBezTo>
                  <a:pt x="8308131" y="628565"/>
                  <a:pt x="8110284" y="462277"/>
                  <a:pt x="7845680" y="462277"/>
                </a:cubicBezTo>
                <a:cubicBezTo>
                  <a:pt x="7581075" y="462277"/>
                  <a:pt x="7366236" y="611572"/>
                  <a:pt x="7283699" y="859184"/>
                </a:cubicBezTo>
                <a:lnTo>
                  <a:pt x="6407348" y="3473672"/>
                </a:lnTo>
                <a:lnTo>
                  <a:pt x="3349866" y="3473672"/>
                </a:lnTo>
                <a:lnTo>
                  <a:pt x="2473509" y="860398"/>
                </a:lnTo>
                <a:cubicBezTo>
                  <a:pt x="2390972" y="612787"/>
                  <a:pt x="2176133" y="463491"/>
                  <a:pt x="1911528" y="463491"/>
                </a:cubicBezTo>
                <a:cubicBezTo>
                  <a:pt x="1646924" y="463491"/>
                  <a:pt x="1432085" y="628565"/>
                  <a:pt x="1366540" y="877391"/>
                </a:cubicBezTo>
                <a:lnTo>
                  <a:pt x="44737" y="5376882"/>
                </a:lnTo>
                <a:cubicBezTo>
                  <a:pt x="-5029" y="5541956"/>
                  <a:pt x="61730" y="5724023"/>
                  <a:pt x="194031" y="5823553"/>
                </a:cubicBezTo>
                <a:lnTo>
                  <a:pt x="4871949" y="9331382"/>
                </a:lnTo>
                <a:lnTo>
                  <a:pt x="9565641" y="5823553"/>
                </a:lnTo>
                <a:cubicBezTo>
                  <a:pt x="9696730" y="5725237"/>
                  <a:pt x="9763487" y="5543169"/>
                  <a:pt x="9713722" y="5376882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2306288" y="1278350"/>
            <a:ext cx="2716530" cy="777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7094125" y="1278350"/>
            <a:ext cx="2716530" cy="777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2321528" y="4029837"/>
            <a:ext cx="2716530" cy="777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7094125" y="4029837"/>
            <a:ext cx="2716530" cy="777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迭代过程及最优解判定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99416" y="1957978"/>
            <a:ext cx="3374508" cy="2942044"/>
          </a:xfrm>
          <a:custGeom>
            <a:rect l="l" t="t" r="r" b="b"/>
            <a:pathLst>
              <a:path w="3191647" h="2866152">
                <a:moveTo>
                  <a:pt x="949445" y="0"/>
                </a:moveTo>
                <a:lnTo>
                  <a:pt x="2234352" y="0"/>
                </a:lnTo>
                <a:cubicBezTo>
                  <a:pt x="2296501" y="0"/>
                  <a:pt x="2354237" y="18893"/>
                  <a:pt x="2402131" y="51249"/>
                </a:cubicBezTo>
                <a:lnTo>
                  <a:pt x="2409685" y="57482"/>
                </a:lnTo>
                <a:lnTo>
                  <a:pt x="2430115" y="70005"/>
                </a:lnTo>
                <a:cubicBezTo>
                  <a:pt x="2461216" y="93504"/>
                  <a:pt x="2488224" y="123489"/>
                  <a:pt x="2508940" y="159371"/>
                </a:cubicBezTo>
                <a:lnTo>
                  <a:pt x="3151394" y="1272133"/>
                </a:lnTo>
                <a:cubicBezTo>
                  <a:pt x="3192826" y="1343897"/>
                  <a:pt x="3201249" y="1425660"/>
                  <a:pt x="3181372" y="1499841"/>
                </a:cubicBezTo>
                <a:lnTo>
                  <a:pt x="3172981" y="1522315"/>
                </a:lnTo>
                <a:lnTo>
                  <a:pt x="3170003" y="1535472"/>
                </a:lnTo>
                <a:cubicBezTo>
                  <a:pt x="3163697" y="1554388"/>
                  <a:pt x="3155402" y="1572954"/>
                  <a:pt x="3145044" y="1590895"/>
                </a:cubicBezTo>
                <a:lnTo>
                  <a:pt x="2502590" y="2703657"/>
                </a:lnTo>
                <a:lnTo>
                  <a:pt x="2488794" y="2722817"/>
                </a:lnTo>
                <a:lnTo>
                  <a:pt x="2482806" y="2733849"/>
                </a:lnTo>
                <a:lnTo>
                  <a:pt x="2467439" y="2752474"/>
                </a:lnTo>
                <a:lnTo>
                  <a:pt x="2467072" y="2752984"/>
                </a:lnTo>
                <a:lnTo>
                  <a:pt x="2466846" y="2753192"/>
                </a:lnTo>
                <a:lnTo>
                  <a:pt x="2446163" y="2778260"/>
                </a:lnTo>
                <a:cubicBezTo>
                  <a:pt x="2391859" y="2832565"/>
                  <a:pt x="2316839" y="2866152"/>
                  <a:pt x="2233973" y="2866152"/>
                </a:cubicBezTo>
                <a:lnTo>
                  <a:pt x="949066" y="2866152"/>
                </a:lnTo>
                <a:cubicBezTo>
                  <a:pt x="845484" y="2866152"/>
                  <a:pt x="754160" y="2813671"/>
                  <a:pt x="700233" y="2733849"/>
                </a:cubicBezTo>
                <a:lnTo>
                  <a:pt x="689623" y="2714300"/>
                </a:lnTo>
                <a:lnTo>
                  <a:pt x="681960" y="2703658"/>
                </a:lnTo>
                <a:lnTo>
                  <a:pt x="39506" y="1590896"/>
                </a:lnTo>
                <a:cubicBezTo>
                  <a:pt x="18789" y="1555014"/>
                  <a:pt x="6326" y="1516632"/>
                  <a:pt x="1526" y="1477948"/>
                </a:cubicBezTo>
                <a:lnTo>
                  <a:pt x="720" y="1447354"/>
                </a:lnTo>
                <a:lnTo>
                  <a:pt x="0" y="1443059"/>
                </a:lnTo>
                <a:lnTo>
                  <a:pt x="303" y="1431516"/>
                </a:lnTo>
                <a:lnTo>
                  <a:pt x="0" y="1419970"/>
                </a:lnTo>
                <a:lnTo>
                  <a:pt x="720" y="1415675"/>
                </a:lnTo>
                <a:lnTo>
                  <a:pt x="1526" y="1385081"/>
                </a:lnTo>
                <a:cubicBezTo>
                  <a:pt x="6326" y="1346398"/>
                  <a:pt x="18789" y="1308016"/>
                  <a:pt x="39506" y="1272134"/>
                </a:cubicBezTo>
                <a:lnTo>
                  <a:pt x="681960" y="159372"/>
                </a:lnTo>
                <a:lnTo>
                  <a:pt x="698045" y="137034"/>
                </a:lnTo>
                <a:lnTo>
                  <a:pt x="700612" y="132303"/>
                </a:lnTo>
                <a:lnTo>
                  <a:pt x="707202" y="124316"/>
                </a:lnTo>
                <a:lnTo>
                  <a:pt x="717478" y="110046"/>
                </a:lnTo>
                <a:lnTo>
                  <a:pt x="723796" y="104204"/>
                </a:lnTo>
                <a:lnTo>
                  <a:pt x="737255" y="87892"/>
                </a:lnTo>
                <a:cubicBezTo>
                  <a:pt x="791559" y="33588"/>
                  <a:pt x="866580" y="0"/>
                  <a:pt x="949445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728582" y="2121361"/>
            <a:ext cx="2933622" cy="2622594"/>
          </a:xfrm>
          <a:custGeom>
            <a:rect l="l" t="t" r="r" b="b"/>
            <a:pathLst>
              <a:path w="3191647" h="2866152">
                <a:moveTo>
                  <a:pt x="949445" y="0"/>
                </a:moveTo>
                <a:lnTo>
                  <a:pt x="2234352" y="0"/>
                </a:lnTo>
                <a:cubicBezTo>
                  <a:pt x="2296501" y="0"/>
                  <a:pt x="2354237" y="18893"/>
                  <a:pt x="2402131" y="51249"/>
                </a:cubicBezTo>
                <a:lnTo>
                  <a:pt x="2409685" y="57482"/>
                </a:lnTo>
                <a:lnTo>
                  <a:pt x="2430115" y="70005"/>
                </a:lnTo>
                <a:cubicBezTo>
                  <a:pt x="2461216" y="93504"/>
                  <a:pt x="2488224" y="123489"/>
                  <a:pt x="2508940" y="159371"/>
                </a:cubicBezTo>
                <a:lnTo>
                  <a:pt x="3151394" y="1272133"/>
                </a:lnTo>
                <a:cubicBezTo>
                  <a:pt x="3192826" y="1343897"/>
                  <a:pt x="3201249" y="1425660"/>
                  <a:pt x="3181372" y="1499841"/>
                </a:cubicBezTo>
                <a:lnTo>
                  <a:pt x="3172981" y="1522315"/>
                </a:lnTo>
                <a:lnTo>
                  <a:pt x="3170003" y="1535472"/>
                </a:lnTo>
                <a:cubicBezTo>
                  <a:pt x="3163697" y="1554388"/>
                  <a:pt x="3155402" y="1572954"/>
                  <a:pt x="3145044" y="1590895"/>
                </a:cubicBezTo>
                <a:lnTo>
                  <a:pt x="2502590" y="2703657"/>
                </a:lnTo>
                <a:lnTo>
                  <a:pt x="2488794" y="2722817"/>
                </a:lnTo>
                <a:lnTo>
                  <a:pt x="2482806" y="2733849"/>
                </a:lnTo>
                <a:lnTo>
                  <a:pt x="2467439" y="2752474"/>
                </a:lnTo>
                <a:lnTo>
                  <a:pt x="2467072" y="2752984"/>
                </a:lnTo>
                <a:lnTo>
                  <a:pt x="2466846" y="2753192"/>
                </a:lnTo>
                <a:lnTo>
                  <a:pt x="2446163" y="2778260"/>
                </a:lnTo>
                <a:cubicBezTo>
                  <a:pt x="2391859" y="2832565"/>
                  <a:pt x="2316839" y="2866152"/>
                  <a:pt x="2233973" y="2866152"/>
                </a:cubicBezTo>
                <a:lnTo>
                  <a:pt x="949066" y="2866152"/>
                </a:lnTo>
                <a:cubicBezTo>
                  <a:pt x="845484" y="2866152"/>
                  <a:pt x="754160" y="2813671"/>
                  <a:pt x="700233" y="2733849"/>
                </a:cubicBezTo>
                <a:lnTo>
                  <a:pt x="689623" y="2714300"/>
                </a:lnTo>
                <a:lnTo>
                  <a:pt x="681960" y="2703658"/>
                </a:lnTo>
                <a:lnTo>
                  <a:pt x="39506" y="1590896"/>
                </a:lnTo>
                <a:cubicBezTo>
                  <a:pt x="18789" y="1555014"/>
                  <a:pt x="6326" y="1516632"/>
                  <a:pt x="1526" y="1477948"/>
                </a:cubicBezTo>
                <a:lnTo>
                  <a:pt x="720" y="1447354"/>
                </a:lnTo>
                <a:lnTo>
                  <a:pt x="0" y="1443059"/>
                </a:lnTo>
                <a:lnTo>
                  <a:pt x="303" y="1431516"/>
                </a:lnTo>
                <a:lnTo>
                  <a:pt x="0" y="1419970"/>
                </a:lnTo>
                <a:lnTo>
                  <a:pt x="720" y="1415675"/>
                </a:lnTo>
                <a:lnTo>
                  <a:pt x="1526" y="1385081"/>
                </a:lnTo>
                <a:cubicBezTo>
                  <a:pt x="6326" y="1346398"/>
                  <a:pt x="18789" y="1308016"/>
                  <a:pt x="39506" y="1272134"/>
                </a:cubicBezTo>
                <a:lnTo>
                  <a:pt x="681960" y="159372"/>
                </a:lnTo>
                <a:lnTo>
                  <a:pt x="698045" y="137034"/>
                </a:lnTo>
                <a:lnTo>
                  <a:pt x="700612" y="132303"/>
                </a:lnTo>
                <a:lnTo>
                  <a:pt x="707202" y="124316"/>
                </a:lnTo>
                <a:lnTo>
                  <a:pt x="717478" y="110046"/>
                </a:lnTo>
                <a:lnTo>
                  <a:pt x="723796" y="104204"/>
                </a:lnTo>
                <a:lnTo>
                  <a:pt x="737255" y="87892"/>
                </a:lnTo>
                <a:cubicBezTo>
                  <a:pt x="791559" y="33588"/>
                  <a:pt x="866580" y="0"/>
                  <a:pt x="949445" y="0"/>
                </a:cubicBezTo>
                <a:close/>
              </a:path>
            </a:pathLst>
          </a:custGeom>
          <a:noFill/>
          <a:ln w="19050">
            <a:solidFill>
              <a:srgbClr val="FFFFFF">
                <a:alpha val="100000"/>
              </a:srgbClr>
            </a:solidFill>
            <a:prstDash val="solid"/>
          </a:ln>
          <a:effectLst>
            <a:outerShdw blurRad="571500" dist="342900" dir="2280000">
              <a:srgbClr val="000000">
                <a:alpha val="15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-1033732" y="2678430"/>
            <a:ext cx="6440805" cy="15011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8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368292" y="2986088"/>
            <a:ext cx="7260591" cy="8858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对偶理论与灵敏度分析应用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797580" y="804508"/>
            <a:ext cx="4614367" cy="5154067"/>
          </a:xfrm>
          <a:prstGeom prst="flowChartOffpageConnector">
            <a:avLst/>
          </a:prstGeom>
          <a:solidFill>
            <a:schemeClr val="accent3">
              <a:alpha val="3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407012" y="804508"/>
            <a:ext cx="4614367" cy="5154067"/>
          </a:xfrm>
          <a:prstGeom prst="flowChartOffpageConnector">
            <a:avLst/>
          </a:prstGeom>
          <a:solidFill>
            <a:schemeClr val="accent4">
              <a:alpha val="3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552428" y="1750007"/>
            <a:ext cx="2311280" cy="616341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949123" y="1750007"/>
            <a:ext cx="2311280" cy="616341"/>
          </a:xfrm>
          <a:prstGeom prst="roundRect">
            <a:avLst>
              <a:gd name="adj" fmla="val 16667"/>
            </a:avLst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170621" y="804508"/>
            <a:ext cx="4614367" cy="5154067"/>
          </a:xfrm>
          <a:prstGeom prst="flowChartOffpageConnector">
            <a:avLst/>
          </a:prstGeom>
          <a:solidFill>
            <a:schemeClr val="accent1">
              <a:alpha val="3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317805" y="1750007"/>
            <a:ext cx="2311280" cy="61634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2474973" y="1893007"/>
            <a:ext cx="2005662" cy="318180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对偶问题定义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5082882" y="1893007"/>
            <a:ext cx="2005662" cy="318180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对偶性质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7711364" y="1893007"/>
            <a:ext cx="2005662" cy="318180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弱对偶定理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2456502" y="5720271"/>
            <a:ext cx="7278996" cy="703263"/>
          </a:xfrm>
          <a:prstGeom prst="roundRect">
            <a:avLst>
              <a:gd name="adj" fmla="val 500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634535" y="5798305"/>
            <a:ext cx="5073533" cy="625229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5799104" y="5812018"/>
            <a:ext cx="519769" cy="519769"/>
          </a:xfrm>
          <a:custGeom>
            <a:rect l="l" t="t" r="r" b="b"/>
            <a:pathLst>
              <a:path w="304800" h="304800">
                <a:moveTo>
                  <a:pt x="130883" y="184766"/>
                </a:moveTo>
                <a:lnTo>
                  <a:pt x="35557" y="89516"/>
                </a:lnTo>
                <a:cubicBezTo>
                  <a:pt x="-11849" y="144323"/>
                  <a:pt x="-11849" y="225219"/>
                  <a:pt x="35557" y="280016"/>
                </a:cubicBezTo>
                <a:lnTo>
                  <a:pt x="130883" y="184766"/>
                </a:lnTo>
                <a:close/>
                <a:moveTo>
                  <a:pt x="190510" y="39605"/>
                </a:moveTo>
                <a:lnTo>
                  <a:pt x="190510" y="179108"/>
                </a:lnTo>
                <a:lnTo>
                  <a:pt x="91907" y="277749"/>
                </a:lnTo>
                <a:cubicBezTo>
                  <a:pt x="114081" y="294303"/>
                  <a:pt x="141018" y="304800"/>
                  <a:pt x="170783" y="304800"/>
                </a:cubicBezTo>
                <a:cubicBezTo>
                  <a:pt x="244821" y="304800"/>
                  <a:pt x="304800" y="244897"/>
                  <a:pt x="304800" y="170888"/>
                </a:cubicBezTo>
                <a:cubicBezTo>
                  <a:pt x="304810" y="103661"/>
                  <a:pt x="254965" y="49187"/>
                  <a:pt x="190510" y="39605"/>
                </a:cubicBezTo>
                <a:close/>
                <a:moveTo>
                  <a:pt x="152400" y="152552"/>
                </a:moveTo>
                <a:lnTo>
                  <a:pt x="152400" y="0"/>
                </a:lnTo>
                <a:cubicBezTo>
                  <a:pt x="110881" y="2572"/>
                  <a:pt x="73371" y="18459"/>
                  <a:pt x="43082" y="43215"/>
                </a:cubicBezTo>
                <a:lnTo>
                  <a:pt x="152400" y="152552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对偶问题概念及性质阐述</a:t>
              </a:r>
            </a:p>
          </p:txBody>
        </p:sp>
      </p:grpSp>
      <p:sp>
        <p:nvSpPr>
          <p:cNvPr id="36" name="AutoShape 36"/>
          <p:cNvSpPr/>
          <p:nvPr/>
        </p:nvSpPr>
        <p:spPr>
          <a:xfrm>
            <a:off x="2513727" y="2688997"/>
            <a:ext cx="1853480" cy="1613688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在原线性规划问题的基础上，通过变换目标和约束条件，构造出一个新的线性规划问题，即为对偶问题。</a:t>
            </a:r>
            <a:endParaRPr lang="en-US" sz="1100"/>
          </a:p>
        </p:txBody>
      </p:sp>
      <p:sp>
        <p:nvSpPr>
          <p:cNvPr id="37" name="AutoShape 37"/>
          <p:cNvSpPr/>
          <p:nvPr/>
        </p:nvSpPr>
        <p:spPr>
          <a:xfrm>
            <a:off x="5140685" y="2688997"/>
            <a:ext cx="1853480" cy="1613688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原问题和对偶问题之间存在一系列对应关系，如目标函数值相等、一个问题的约束条件对应另一个问题的变量等。</a:t>
            </a:r>
            <a:endParaRPr lang="en-US" sz="1100"/>
          </a:p>
        </p:txBody>
      </p:sp>
      <p:sp>
        <p:nvSpPr>
          <p:cNvPr id="38" name="AutoShape 38"/>
          <p:cNvSpPr/>
          <p:nvPr/>
        </p:nvSpPr>
        <p:spPr>
          <a:xfrm>
            <a:off x="7750117" y="2688997"/>
            <a:ext cx="1853480" cy="1613688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对于任何可行解，原问题的目标函数值总是大于等于对偶问题的目标函数值。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152365" y="3260975"/>
            <a:ext cx="2503100" cy="432048"/>
          </a:xfrm>
          <a:prstGeom prst="rect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844451" y="3260975"/>
            <a:ext cx="2503100" cy="43204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548414" y="3270500"/>
            <a:ext cx="2503100" cy="43204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" name="Group 5"/>
          <p:cNvGrpSpPr/>
          <p:nvPr/>
        </p:nvGrpSpPr>
        <p:grpSpPr>
          <a:xfrm>
            <a:off x="2140488" y="2144472"/>
            <a:ext cx="7911026" cy="3564775"/>
            <a:chOff x="2140488" y="2144472"/>
            <a:chExt cx="7911026" cy="3564775"/>
          </a:xfrm>
        </p:grpSpPr>
        <p:sp>
          <p:nvSpPr>
            <p:cNvPr id="6" name="AutoShape 6"/>
            <p:cNvSpPr/>
            <p:nvPr/>
          </p:nvSpPr>
          <p:spPr>
            <a:xfrm>
              <a:off x="2140488" y="2144472"/>
              <a:ext cx="7911026" cy="936104"/>
            </a:xfrm>
            <a:prstGeom prst="triangle">
              <a:avLst>
                <a:gd name="adj" fmla="val 50000"/>
              </a:avLst>
            </a:prstGeom>
            <a:solidFill>
              <a:schemeClr val="accent1">
                <a:alpha val="35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2152365" y="3693023"/>
              <a:ext cx="2503100" cy="2016224"/>
            </a:xfrm>
            <a:prstGeom prst="rect">
              <a:avLst/>
            </a:prstGeom>
            <a:solidFill>
              <a:schemeClr val="accent3">
                <a:alpha val="27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844451" y="3693023"/>
              <a:ext cx="2503100" cy="2016224"/>
            </a:xfrm>
            <a:prstGeom prst="rect">
              <a:avLst/>
            </a:prstGeom>
            <a:solidFill>
              <a:schemeClr val="accent2">
                <a:alpha val="3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548414" y="3693023"/>
              <a:ext cx="2503100" cy="2016224"/>
            </a:xfrm>
            <a:prstGeom prst="rect">
              <a:avLst/>
            </a:prstGeom>
            <a:solidFill>
              <a:schemeClr val="accent1">
                <a:alpha val="42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0" name="AutoShape 10"/>
          <p:cNvSpPr/>
          <p:nvPr/>
        </p:nvSpPr>
        <p:spPr>
          <a:xfrm>
            <a:off x="5387911" y="1196721"/>
            <a:ext cx="1416177" cy="141579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140488" y="3289550"/>
            <a:ext cx="2514977" cy="432048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838512" y="3280025"/>
            <a:ext cx="2514977" cy="432048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536537" y="3280410"/>
            <a:ext cx="2514977" cy="432048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2140488" y="3289550"/>
            <a:ext cx="2514977" cy="432048"/>
          </a:xfrm>
          <a:prstGeom prst="rect">
            <a:avLst/>
          </a:prstGeom>
          <a:noFill/>
        </p:spPr>
        <p:txBody>
          <a:bodyPr vert="horz" wrap="square" lIns="121920" tIns="60960" rIns="121920" bIns="6096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初始化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4838512" y="3280025"/>
            <a:ext cx="2514977" cy="432048"/>
          </a:xfrm>
          <a:prstGeom prst="rect">
            <a:avLst/>
          </a:prstGeom>
          <a:noFill/>
        </p:spPr>
        <p:txBody>
          <a:bodyPr vert="horz" wrap="square" lIns="121920" tIns="60960" rIns="121920" bIns="6096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迭代过程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7536537" y="3280025"/>
            <a:ext cx="2514977" cy="432048"/>
          </a:xfrm>
          <a:prstGeom prst="rect">
            <a:avLst/>
          </a:prstGeom>
          <a:noFill/>
        </p:spPr>
        <p:txBody>
          <a:bodyPr vert="horz" wrap="square" lIns="121920" tIns="60960" rIns="121920" bIns="6096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检验数计算</a:t>
            </a:r>
            <a:endParaRPr lang="en-US" sz="1100"/>
          </a:p>
        </p:txBody>
      </p:sp>
      <p:sp>
        <p:nvSpPr>
          <p:cNvPr id="17" name="Freeform 17"/>
          <p:cNvSpPr/>
          <p:nvPr/>
        </p:nvSpPr>
        <p:spPr>
          <a:xfrm>
            <a:off x="5822882" y="1639304"/>
            <a:ext cx="530630" cy="530630"/>
          </a:xfrm>
          <a:custGeom>
            <a:rect l="l" t="t" r="r" b="b"/>
            <a:pathLst>
              <a:path w="304800" h="304800">
                <a:moveTo>
                  <a:pt x="50749" y="121920"/>
                </a:moveTo>
                <a:lnTo>
                  <a:pt x="152400" y="182880"/>
                </a:lnTo>
                <a:lnTo>
                  <a:pt x="304800" y="91440"/>
                </a:lnTo>
                <a:lnTo>
                  <a:pt x="152400" y="0"/>
                </a:lnTo>
                <a:lnTo>
                  <a:pt x="0" y="91440"/>
                </a:lnTo>
                <a:lnTo>
                  <a:pt x="152400" y="91440"/>
                </a:lnTo>
                <a:lnTo>
                  <a:pt x="152400" y="121920"/>
                </a:lnTo>
                <a:lnTo>
                  <a:pt x="50749" y="121920"/>
                </a:lnTo>
                <a:close/>
                <a:moveTo>
                  <a:pt x="0" y="121920"/>
                </a:moveTo>
                <a:lnTo>
                  <a:pt x="0" y="243840"/>
                </a:lnTo>
                <a:lnTo>
                  <a:pt x="30480" y="210007"/>
                </a:lnTo>
                <a:lnTo>
                  <a:pt x="30480" y="140208"/>
                </a:lnTo>
                <a:lnTo>
                  <a:pt x="0" y="121920"/>
                </a:lnTo>
                <a:close/>
                <a:moveTo>
                  <a:pt x="152400" y="304800"/>
                </a:moveTo>
                <a:lnTo>
                  <a:pt x="45720" y="240792"/>
                </a:lnTo>
                <a:lnTo>
                  <a:pt x="45720" y="149352"/>
                </a:lnTo>
                <a:lnTo>
                  <a:pt x="152400" y="213360"/>
                </a:lnTo>
                <a:lnTo>
                  <a:pt x="259080" y="149352"/>
                </a:lnTo>
                <a:lnTo>
                  <a:pt x="259080" y="240792"/>
                </a:lnTo>
                <a:lnTo>
                  <a:pt x="152400" y="3048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对偶单纯形法求解过程展示</a:t>
              </a:r>
            </a:p>
          </p:txBody>
        </p:sp>
      </p:grpSp>
      <p:sp>
        <p:nvSpPr>
          <p:cNvPr id="40" name="AutoShape 40"/>
          <p:cNvSpPr/>
          <p:nvPr/>
        </p:nvSpPr>
        <p:spPr>
          <a:xfrm>
            <a:off x="2470577" y="4089926"/>
            <a:ext cx="1866677" cy="1222419"/>
          </a:xfrm>
          <a:prstGeom prst="rect">
            <a:avLst/>
          </a:prstGeom>
          <a:noFill/>
        </p:spPr>
        <p:txBody>
          <a:bodyPr vert="horz" wrap="square" lIns="68580" tIns="34290" rIns="68580" bIns="3429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给定原问题的初始基可行解，构造对应的对偶问题。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7866626" y="4089926"/>
            <a:ext cx="1866677" cy="1222419"/>
          </a:xfrm>
          <a:prstGeom prst="rect">
            <a:avLst/>
          </a:prstGeom>
          <a:noFill/>
        </p:spPr>
        <p:txBody>
          <a:bodyPr vert="horz" wrap="square" lIns="68580" tIns="34290" rIns="68580" bIns="3429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在迭代过程中，需要计算检验数以判断当前基可行解是否最优。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5162662" y="4089926"/>
            <a:ext cx="1866677" cy="1222419"/>
          </a:xfrm>
          <a:prstGeom prst="rect">
            <a:avLst/>
          </a:prstGeom>
          <a:noFill/>
        </p:spPr>
        <p:txBody>
          <a:bodyPr vert="horz" wrap="square" lIns="68580" tIns="34290" rIns="68580" bIns="3429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通过对偶单纯形法的迭代过程，不断更新对偶问题的基可行解，直至达到最优解。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6823593" y="3784976"/>
            <a:ext cx="1631969" cy="672075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V="1">
            <a:off x="6823593" y="2056783"/>
            <a:ext cx="1631969" cy="672075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3929991" y="2152793"/>
            <a:ext cx="1645627" cy="576064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5" name="Connector 5"/>
          <p:cNvCxnSpPr/>
          <p:nvPr/>
        </p:nvCxnSpPr>
        <p:spPr>
          <a:xfrm flipH="1">
            <a:off x="3929991" y="3784976"/>
            <a:ext cx="1645627" cy="672075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6" name="AutoShape 6"/>
          <p:cNvSpPr/>
          <p:nvPr/>
        </p:nvSpPr>
        <p:spPr>
          <a:xfrm>
            <a:off x="2887644" y="1462367"/>
            <a:ext cx="1042321" cy="104241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887644" y="4072978"/>
            <a:ext cx="1042321" cy="104241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8551590" y="1473606"/>
            <a:ext cx="1042321" cy="10424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8551590" y="4084218"/>
            <a:ext cx="1042321" cy="10424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244174" y="2598544"/>
            <a:ext cx="2551945" cy="359340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参数变化分析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7796778" y="2598544"/>
            <a:ext cx="2551945" cy="359340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影子价格计算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2132832" y="5115395"/>
            <a:ext cx="2551945" cy="328744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逐步调整法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7796778" y="5115395"/>
            <a:ext cx="2551945" cy="328744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范围分析</a:t>
            </a:r>
            <a:endParaRPr lang="en-US" sz="1100"/>
          </a:p>
        </p:txBody>
      </p:sp>
      <p:sp>
        <p:nvSpPr>
          <p:cNvPr id="14" name="Freeform 14"/>
          <p:cNvSpPr/>
          <p:nvPr/>
        </p:nvSpPr>
        <p:spPr>
          <a:xfrm>
            <a:off x="3162126" y="1736896"/>
            <a:ext cx="493356" cy="493356"/>
          </a:xfrm>
          <a:custGeom>
            <a:rect l="l" t="t" r="r" b="b"/>
            <a:pathLst>
              <a:path w="304800" h="304800">
                <a:moveTo>
                  <a:pt x="152400" y="0"/>
                </a:moveTo>
                <a:cubicBezTo>
                  <a:pt x="68237" y="0"/>
                  <a:pt x="0" y="68237"/>
                  <a:pt x="0" y="152400"/>
                </a:cubicBezTo>
                <a:cubicBezTo>
                  <a:pt x="0" y="236563"/>
                  <a:pt x="68237" y="304800"/>
                  <a:pt x="152400" y="304800"/>
                </a:cubicBezTo>
                <a:cubicBezTo>
                  <a:pt x="236563" y="304800"/>
                  <a:pt x="304800" y="236563"/>
                  <a:pt x="304800" y="152400"/>
                </a:cubicBezTo>
                <a:cubicBezTo>
                  <a:pt x="304800" y="68237"/>
                  <a:pt x="236563" y="0"/>
                  <a:pt x="152400" y="0"/>
                </a:cubicBezTo>
                <a:close/>
                <a:moveTo>
                  <a:pt x="128778" y="222723"/>
                </a:moveTo>
                <a:lnTo>
                  <a:pt x="58655" y="152591"/>
                </a:lnTo>
                <a:lnTo>
                  <a:pt x="85592" y="125654"/>
                </a:lnTo>
                <a:lnTo>
                  <a:pt x="128768" y="168850"/>
                </a:lnTo>
                <a:lnTo>
                  <a:pt x="220370" y="77248"/>
                </a:lnTo>
                <a:lnTo>
                  <a:pt x="247307" y="104184"/>
                </a:lnTo>
                <a:lnTo>
                  <a:pt x="128778" y="22272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8854255" y="1765080"/>
            <a:ext cx="436989" cy="436989"/>
          </a:xfrm>
          <a:custGeom>
            <a:rect l="l" t="t" r="r" b="b"/>
            <a:pathLst>
              <a:path w="304800" h="304800">
                <a:moveTo>
                  <a:pt x="57150" y="114300"/>
                </a:moveTo>
                <a:lnTo>
                  <a:pt x="0" y="171450"/>
                </a:lnTo>
                <a:lnTo>
                  <a:pt x="114300" y="285750"/>
                </a:lnTo>
                <a:lnTo>
                  <a:pt x="304800" y="95250"/>
                </a:lnTo>
                <a:lnTo>
                  <a:pt x="247650" y="38100"/>
                </a:lnTo>
                <a:lnTo>
                  <a:pt x="114300" y="1714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3216332" y="4401714"/>
            <a:ext cx="384944" cy="384944"/>
          </a:xfrm>
          <a:custGeom>
            <a:rect l="l" t="t" r="r" b="b"/>
            <a:pathLst>
              <a:path w="304800" h="304800">
                <a:moveTo>
                  <a:pt x="152400" y="38100"/>
                </a:moveTo>
                <a:cubicBezTo>
                  <a:pt x="215427" y="38100"/>
                  <a:pt x="266700" y="89373"/>
                  <a:pt x="266700" y="152400"/>
                </a:cubicBezTo>
                <a:cubicBezTo>
                  <a:pt x="266700" y="215427"/>
                  <a:pt x="215427" y="266700"/>
                  <a:pt x="152400" y="266700"/>
                </a:cubicBezTo>
                <a:cubicBezTo>
                  <a:pt x="89373" y="266700"/>
                  <a:pt x="38100" y="215427"/>
                  <a:pt x="38100" y="152400"/>
                </a:cubicBezTo>
                <a:cubicBezTo>
                  <a:pt x="38100" y="89373"/>
                  <a:pt x="89373" y="38100"/>
                  <a:pt x="152400" y="38100"/>
                </a:cubicBezTo>
                <a:moveTo>
                  <a:pt x="152400" y="0"/>
                </a:moveTo>
                <a:cubicBezTo>
                  <a:pt x="68237" y="0"/>
                  <a:pt x="0" y="68237"/>
                  <a:pt x="0" y="152400"/>
                </a:cubicBezTo>
                <a:cubicBezTo>
                  <a:pt x="0" y="236563"/>
                  <a:pt x="68237" y="304800"/>
                  <a:pt x="152400" y="304800"/>
                </a:cubicBezTo>
                <a:cubicBezTo>
                  <a:pt x="236563" y="304800"/>
                  <a:pt x="304800" y="236563"/>
                  <a:pt x="304800" y="152400"/>
                </a:cubicBezTo>
                <a:cubicBezTo>
                  <a:pt x="304800" y="68237"/>
                  <a:pt x="236563" y="0"/>
                  <a:pt x="152400" y="0"/>
                </a:cubicBezTo>
                <a:lnTo>
                  <a:pt x="152400" y="0"/>
                </a:lnTo>
                <a:close/>
                <a:moveTo>
                  <a:pt x="204045" y="176955"/>
                </a:moveTo>
                <a:lnTo>
                  <a:pt x="171450" y="144323"/>
                </a:lnTo>
                <a:lnTo>
                  <a:pt x="171450" y="76200"/>
                </a:lnTo>
                <a:lnTo>
                  <a:pt x="133131" y="76200"/>
                </a:lnTo>
                <a:lnTo>
                  <a:pt x="133131" y="152324"/>
                </a:lnTo>
                <a:cubicBezTo>
                  <a:pt x="133131" y="158058"/>
                  <a:pt x="135769" y="163001"/>
                  <a:pt x="139751" y="166535"/>
                </a:cubicBezTo>
                <a:lnTo>
                  <a:pt x="177108" y="203892"/>
                </a:lnTo>
                <a:lnTo>
                  <a:pt x="204045" y="176955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8903628" y="4425064"/>
            <a:ext cx="338244" cy="338244"/>
          </a:xfrm>
          <a:custGeom>
            <a:rect l="l" t="t" r="r" b="b"/>
            <a:pathLst>
              <a:path w="323850" h="304800">
                <a:moveTo>
                  <a:pt x="265490" y="266700"/>
                </a:moveTo>
                <a:cubicBezTo>
                  <a:pt x="265490" y="266700"/>
                  <a:pt x="318068" y="266757"/>
                  <a:pt x="325450" y="215313"/>
                </a:cubicBezTo>
                <a:cubicBezTo>
                  <a:pt x="328965" y="159058"/>
                  <a:pt x="274625" y="147971"/>
                  <a:pt x="274625" y="147971"/>
                </a:cubicBezTo>
                <a:cubicBezTo>
                  <a:pt x="274625" y="147971"/>
                  <a:pt x="280807" y="64694"/>
                  <a:pt x="204511" y="55197"/>
                </a:cubicBezTo>
                <a:cubicBezTo>
                  <a:pt x="139122" y="48520"/>
                  <a:pt x="119224" y="109290"/>
                  <a:pt x="119224" y="109290"/>
                </a:cubicBezTo>
                <a:cubicBezTo>
                  <a:pt x="119224" y="109290"/>
                  <a:pt x="99527" y="90354"/>
                  <a:pt x="72809" y="105823"/>
                </a:cubicBezTo>
                <a:cubicBezTo>
                  <a:pt x="48892" y="120587"/>
                  <a:pt x="53121" y="147618"/>
                  <a:pt x="53121" y="147618"/>
                </a:cubicBezTo>
                <a:cubicBezTo>
                  <a:pt x="53121" y="147618"/>
                  <a:pt x="0" y="157944"/>
                  <a:pt x="0" y="212084"/>
                </a:cubicBezTo>
                <a:cubicBezTo>
                  <a:pt x="1191" y="266157"/>
                  <a:pt x="57693" y="266700"/>
                  <a:pt x="57693" y="266700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灵敏度分析方法和步骤</a:t>
              </a:r>
            </a:p>
          </p:txBody>
        </p:sp>
      </p:grpSp>
      <p:sp>
        <p:nvSpPr>
          <p:cNvPr id="40" name="AutoShape 40"/>
          <p:cNvSpPr/>
          <p:nvPr/>
        </p:nvSpPr>
        <p:spPr>
          <a:xfrm>
            <a:off x="8236050" y="5416004"/>
            <a:ext cx="2860041" cy="1081467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根据参数变化的情况，逐步调整原问题的约束条件或目标函数，观察最优解的变化趋势。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1391768" y="5416004"/>
            <a:ext cx="2860041" cy="1081467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确定参数在一定范围内变化时，最优解保持不变的范围。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1399937" y="2898546"/>
            <a:ext cx="2861224" cy="1383724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当原问题中的某些参数发生变化时，分析这些变化对最优解的影响。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238458" y="2898546"/>
            <a:ext cx="2857634" cy="1383724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通过计算影子价格，了解资源在最优解下的边际价值。</a:t>
            </a:r>
            <a:endParaRPr lang="en-US" sz="1100"/>
          </a:p>
        </p:txBody>
      </p:sp>
      <p:sp>
        <p:nvSpPr>
          <p:cNvPr id="44" name="Freeform 44"/>
          <p:cNvSpPr/>
          <p:nvPr/>
        </p:nvSpPr>
        <p:spPr>
          <a:xfrm>
            <a:off x="5651945" y="2717646"/>
            <a:ext cx="1086493" cy="1086493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99416" y="1957978"/>
            <a:ext cx="3374508" cy="2942044"/>
          </a:xfrm>
          <a:custGeom>
            <a:rect l="l" t="t" r="r" b="b"/>
            <a:pathLst>
              <a:path w="3191647" h="2866152">
                <a:moveTo>
                  <a:pt x="949445" y="0"/>
                </a:moveTo>
                <a:lnTo>
                  <a:pt x="2234352" y="0"/>
                </a:lnTo>
                <a:cubicBezTo>
                  <a:pt x="2296501" y="0"/>
                  <a:pt x="2354237" y="18893"/>
                  <a:pt x="2402131" y="51249"/>
                </a:cubicBezTo>
                <a:lnTo>
                  <a:pt x="2409685" y="57482"/>
                </a:lnTo>
                <a:lnTo>
                  <a:pt x="2430115" y="70005"/>
                </a:lnTo>
                <a:cubicBezTo>
                  <a:pt x="2461216" y="93504"/>
                  <a:pt x="2488224" y="123489"/>
                  <a:pt x="2508940" y="159371"/>
                </a:cubicBezTo>
                <a:lnTo>
                  <a:pt x="3151394" y="1272133"/>
                </a:lnTo>
                <a:cubicBezTo>
                  <a:pt x="3192826" y="1343897"/>
                  <a:pt x="3201249" y="1425660"/>
                  <a:pt x="3181372" y="1499841"/>
                </a:cubicBezTo>
                <a:lnTo>
                  <a:pt x="3172981" y="1522315"/>
                </a:lnTo>
                <a:lnTo>
                  <a:pt x="3170003" y="1535472"/>
                </a:lnTo>
                <a:cubicBezTo>
                  <a:pt x="3163697" y="1554388"/>
                  <a:pt x="3155402" y="1572954"/>
                  <a:pt x="3145044" y="1590895"/>
                </a:cubicBezTo>
                <a:lnTo>
                  <a:pt x="2502590" y="2703657"/>
                </a:lnTo>
                <a:lnTo>
                  <a:pt x="2488794" y="2722817"/>
                </a:lnTo>
                <a:lnTo>
                  <a:pt x="2482806" y="2733849"/>
                </a:lnTo>
                <a:lnTo>
                  <a:pt x="2467439" y="2752474"/>
                </a:lnTo>
                <a:lnTo>
                  <a:pt x="2467072" y="2752984"/>
                </a:lnTo>
                <a:lnTo>
                  <a:pt x="2466846" y="2753192"/>
                </a:lnTo>
                <a:lnTo>
                  <a:pt x="2446163" y="2778260"/>
                </a:lnTo>
                <a:cubicBezTo>
                  <a:pt x="2391859" y="2832565"/>
                  <a:pt x="2316839" y="2866152"/>
                  <a:pt x="2233973" y="2866152"/>
                </a:cubicBezTo>
                <a:lnTo>
                  <a:pt x="949066" y="2866152"/>
                </a:lnTo>
                <a:cubicBezTo>
                  <a:pt x="845484" y="2866152"/>
                  <a:pt x="754160" y="2813671"/>
                  <a:pt x="700233" y="2733849"/>
                </a:cubicBezTo>
                <a:lnTo>
                  <a:pt x="689623" y="2714300"/>
                </a:lnTo>
                <a:lnTo>
                  <a:pt x="681960" y="2703658"/>
                </a:lnTo>
                <a:lnTo>
                  <a:pt x="39506" y="1590896"/>
                </a:lnTo>
                <a:cubicBezTo>
                  <a:pt x="18789" y="1555014"/>
                  <a:pt x="6326" y="1516632"/>
                  <a:pt x="1526" y="1477948"/>
                </a:cubicBezTo>
                <a:lnTo>
                  <a:pt x="720" y="1447354"/>
                </a:lnTo>
                <a:lnTo>
                  <a:pt x="0" y="1443059"/>
                </a:lnTo>
                <a:lnTo>
                  <a:pt x="303" y="1431516"/>
                </a:lnTo>
                <a:lnTo>
                  <a:pt x="0" y="1419970"/>
                </a:lnTo>
                <a:lnTo>
                  <a:pt x="720" y="1415675"/>
                </a:lnTo>
                <a:lnTo>
                  <a:pt x="1526" y="1385081"/>
                </a:lnTo>
                <a:cubicBezTo>
                  <a:pt x="6326" y="1346398"/>
                  <a:pt x="18789" y="1308016"/>
                  <a:pt x="39506" y="1272134"/>
                </a:cubicBezTo>
                <a:lnTo>
                  <a:pt x="681960" y="159372"/>
                </a:lnTo>
                <a:lnTo>
                  <a:pt x="698045" y="137034"/>
                </a:lnTo>
                <a:lnTo>
                  <a:pt x="700612" y="132303"/>
                </a:lnTo>
                <a:lnTo>
                  <a:pt x="707202" y="124316"/>
                </a:lnTo>
                <a:lnTo>
                  <a:pt x="717478" y="110046"/>
                </a:lnTo>
                <a:lnTo>
                  <a:pt x="723796" y="104204"/>
                </a:lnTo>
                <a:lnTo>
                  <a:pt x="737255" y="87892"/>
                </a:lnTo>
                <a:cubicBezTo>
                  <a:pt x="791559" y="33588"/>
                  <a:pt x="866580" y="0"/>
                  <a:pt x="949445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728582" y="2121361"/>
            <a:ext cx="2933622" cy="2622594"/>
          </a:xfrm>
          <a:custGeom>
            <a:rect l="l" t="t" r="r" b="b"/>
            <a:pathLst>
              <a:path w="3191647" h="2866152">
                <a:moveTo>
                  <a:pt x="949445" y="0"/>
                </a:moveTo>
                <a:lnTo>
                  <a:pt x="2234352" y="0"/>
                </a:lnTo>
                <a:cubicBezTo>
                  <a:pt x="2296501" y="0"/>
                  <a:pt x="2354237" y="18893"/>
                  <a:pt x="2402131" y="51249"/>
                </a:cubicBezTo>
                <a:lnTo>
                  <a:pt x="2409685" y="57482"/>
                </a:lnTo>
                <a:lnTo>
                  <a:pt x="2430115" y="70005"/>
                </a:lnTo>
                <a:cubicBezTo>
                  <a:pt x="2461216" y="93504"/>
                  <a:pt x="2488224" y="123489"/>
                  <a:pt x="2508940" y="159371"/>
                </a:cubicBezTo>
                <a:lnTo>
                  <a:pt x="3151394" y="1272133"/>
                </a:lnTo>
                <a:cubicBezTo>
                  <a:pt x="3192826" y="1343897"/>
                  <a:pt x="3201249" y="1425660"/>
                  <a:pt x="3181372" y="1499841"/>
                </a:cubicBezTo>
                <a:lnTo>
                  <a:pt x="3172981" y="1522315"/>
                </a:lnTo>
                <a:lnTo>
                  <a:pt x="3170003" y="1535472"/>
                </a:lnTo>
                <a:cubicBezTo>
                  <a:pt x="3163697" y="1554388"/>
                  <a:pt x="3155402" y="1572954"/>
                  <a:pt x="3145044" y="1590895"/>
                </a:cubicBezTo>
                <a:lnTo>
                  <a:pt x="2502590" y="2703657"/>
                </a:lnTo>
                <a:lnTo>
                  <a:pt x="2488794" y="2722817"/>
                </a:lnTo>
                <a:lnTo>
                  <a:pt x="2482806" y="2733849"/>
                </a:lnTo>
                <a:lnTo>
                  <a:pt x="2467439" y="2752474"/>
                </a:lnTo>
                <a:lnTo>
                  <a:pt x="2467072" y="2752984"/>
                </a:lnTo>
                <a:lnTo>
                  <a:pt x="2466846" y="2753192"/>
                </a:lnTo>
                <a:lnTo>
                  <a:pt x="2446163" y="2778260"/>
                </a:lnTo>
                <a:cubicBezTo>
                  <a:pt x="2391859" y="2832565"/>
                  <a:pt x="2316839" y="2866152"/>
                  <a:pt x="2233973" y="2866152"/>
                </a:cubicBezTo>
                <a:lnTo>
                  <a:pt x="949066" y="2866152"/>
                </a:lnTo>
                <a:cubicBezTo>
                  <a:pt x="845484" y="2866152"/>
                  <a:pt x="754160" y="2813671"/>
                  <a:pt x="700233" y="2733849"/>
                </a:cubicBezTo>
                <a:lnTo>
                  <a:pt x="689623" y="2714300"/>
                </a:lnTo>
                <a:lnTo>
                  <a:pt x="681960" y="2703658"/>
                </a:lnTo>
                <a:lnTo>
                  <a:pt x="39506" y="1590896"/>
                </a:lnTo>
                <a:cubicBezTo>
                  <a:pt x="18789" y="1555014"/>
                  <a:pt x="6326" y="1516632"/>
                  <a:pt x="1526" y="1477948"/>
                </a:cubicBezTo>
                <a:lnTo>
                  <a:pt x="720" y="1447354"/>
                </a:lnTo>
                <a:lnTo>
                  <a:pt x="0" y="1443059"/>
                </a:lnTo>
                <a:lnTo>
                  <a:pt x="303" y="1431516"/>
                </a:lnTo>
                <a:lnTo>
                  <a:pt x="0" y="1419970"/>
                </a:lnTo>
                <a:lnTo>
                  <a:pt x="720" y="1415675"/>
                </a:lnTo>
                <a:lnTo>
                  <a:pt x="1526" y="1385081"/>
                </a:lnTo>
                <a:cubicBezTo>
                  <a:pt x="6326" y="1346398"/>
                  <a:pt x="18789" y="1308016"/>
                  <a:pt x="39506" y="1272134"/>
                </a:cubicBezTo>
                <a:lnTo>
                  <a:pt x="681960" y="159372"/>
                </a:lnTo>
                <a:lnTo>
                  <a:pt x="698045" y="137034"/>
                </a:lnTo>
                <a:lnTo>
                  <a:pt x="700612" y="132303"/>
                </a:lnTo>
                <a:lnTo>
                  <a:pt x="707202" y="124316"/>
                </a:lnTo>
                <a:lnTo>
                  <a:pt x="717478" y="110046"/>
                </a:lnTo>
                <a:lnTo>
                  <a:pt x="723796" y="104204"/>
                </a:lnTo>
                <a:lnTo>
                  <a:pt x="737255" y="87892"/>
                </a:lnTo>
                <a:cubicBezTo>
                  <a:pt x="791559" y="33588"/>
                  <a:pt x="866580" y="0"/>
                  <a:pt x="949445" y="0"/>
                </a:cubicBezTo>
                <a:close/>
              </a:path>
            </a:pathLst>
          </a:custGeom>
          <a:noFill/>
          <a:ln w="19050">
            <a:solidFill>
              <a:srgbClr val="FFFFFF">
                <a:alpha val="100000"/>
              </a:srgbClr>
            </a:solidFill>
            <a:prstDash val="solid"/>
          </a:ln>
          <a:effectLst>
            <a:outerShdw blurRad="571500" dist="342900" dir="2280000">
              <a:srgbClr val="000000">
                <a:alpha val="15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-1033732" y="2678430"/>
            <a:ext cx="6440805" cy="15011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8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368292" y="2986088"/>
            <a:ext cx="7260591" cy="8858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运输问题求解技巧与实例演练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https://d.book118.com/215221101334011114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83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1">
      <vt:lpstr>Arial</vt:lpstr>
      <vt:lpstr>Calibri</vt:lpstr>
      <vt:lpstr>Microsoft Yahei</vt:lpstr>
      <vt:lpstr>方正正纤黑简体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2024-09-22T06:35:28.764</cp:lastPrinted>
  <dcterms:created xsi:type="dcterms:W3CDTF">2024-09-21T22:35:28Z</dcterms:created>
  <dcterms:modified xsi:type="dcterms:W3CDTF">2024-09-21T22:35:30Z</dcterms:modified>
</cp:coreProperties>
</file>