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CD565E7-189E-4600-834A-4EE01D57F3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3BF99A5-F1DD-41E2-A89A-3498B99210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5DD3577-E3AA-4DC7-BCD1-15D8E127F1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458EA1E-83DD-4BC6-B513-E88684887F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0AC6EC8-7530-4EA5-ACAF-378CE7A2131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E00A85F-2970-42EA-8A54-57B05FD6623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B68BAB4-9C7F-4473-8B3D-CED67A1CE0F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8506946-3F0D-4BF2-889E-94C85B88882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2BAB7AF-EDE7-40C0-A143-CD1C48D3C20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B9B2D0-FCD9-4716-B877-73456A38C7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102977-B4BF-4BAC-B206-9D85F13316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15224141030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52425" y="255977"/>
            <a:ext cx="5497697" cy="508573"/>
          </a:xfrm>
          <a:prstGeom prst="rect">
            <a:avLst/>
          </a:prstGeom>
          <a:noFill/>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endParaRPr lang="en-US" sz="1100"/>
          </a:p>
        </p:txBody>
      </p:sp>
      <p:sp>
        <p:nvSpPr>
          <p:cNvPr id="3" name="TextBox 3"/>
          <p:cNvSpPr txBox="1"/>
          <p:nvPr/>
        </p:nvSpPr>
        <p:spPr>
          <a:xfrm>
            <a:off x="1032908" y="1995037"/>
            <a:ext cx="6249900" cy="19773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rgbClr val="754807"/>
                </a:solidFill>
                <a:latin typeface="Microsoft Yahei"/>
                <a:ea typeface="Microsoft Yahei"/>
                <a:cs typeface="Microsoft Yahei"/>
              </a:rPr>
              <a:t>营销问题和调研问题</a:t>
            </a:r>
          </a:p>
        </p:txBody>
      </p:sp>
      <p:sp>
        <p:nvSpPr>
          <p:cNvPr id="4" name="TextBox 4"/>
          <p:cNvSpPr txBox="1"/>
          <p:nvPr/>
        </p:nvSpPr>
        <p:spPr>
          <a:xfrm>
            <a:off x="1631828" y="4629987"/>
            <a:ext cx="2411730" cy="3867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800">
                <a:solidFill>
                  <a:srgbClr val="754807"/>
                </a:solidFill>
                <a:latin typeface="Microsoft Yahei"/>
                <a:ea typeface="Microsoft Yahei"/>
                <a:cs typeface="Microsoft Yahei"/>
              </a:rPr>
              <a:t>汇报人：XXX</a:t>
            </a:r>
          </a:p>
        </p:txBody>
      </p:sp>
      <p:sp>
        <p:nvSpPr>
          <p:cNvPr id="5" name="TextBox 5"/>
          <p:cNvSpPr txBox="1"/>
          <p:nvPr/>
        </p:nvSpPr>
        <p:spPr>
          <a:xfrm>
            <a:off x="4532395" y="4606174"/>
            <a:ext cx="24117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800">
                <a:solidFill>
                  <a:srgbClr val="754807"/>
                </a:solidFill>
                <a:latin typeface="Microsoft Yahei"/>
                <a:ea typeface="Microsoft Yahei"/>
                <a:cs typeface="Microsoft Yahei"/>
              </a:rPr>
              <a:t>xx年xx月xx日</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579590" y="309453"/>
            <a:ext cx="2040255" cy="11772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rgbClr val="754807"/>
                </a:solidFill>
                <a:latin typeface="Microsoft Yahei"/>
                <a:ea typeface="Microsoft Yahei"/>
                <a:cs typeface="Microsoft Yahei"/>
              </a:rPr>
              <a:t>目 录</a:t>
            </a:r>
          </a:p>
        </p:txBody>
      </p:sp>
      <p:sp>
        <p:nvSpPr>
          <p:cNvPr id="4" name="TextBox 4"/>
          <p:cNvSpPr txBox="1"/>
          <p:nvPr/>
        </p:nvSpPr>
        <p:spPr>
          <a:xfrm>
            <a:off x="9584732" y="1439118"/>
            <a:ext cx="2127531" cy="35645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DE9A39">
                    <a:alpha val="60000"/>
                  </a:srgbClr>
                </a:solidFill>
                <a:latin typeface="Microsoft Yahei"/>
                <a:ea typeface="Microsoft Yahei"/>
                <a:cs typeface="Microsoft Yahei"/>
              </a:rPr>
              <a:t>CATALOGUE</a:t>
            </a:r>
          </a:p>
        </p:txBody>
      </p:sp>
      <p:sp>
        <p:nvSpPr>
          <p:cNvPr id="5" name="TextBox 5"/>
          <p:cNvSpPr txBox="1"/>
          <p:nvPr/>
        </p:nvSpPr>
        <p:spPr>
          <a:xfrm>
            <a:off x="4470410" y="1406395"/>
            <a:ext cx="4818538"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754807"/>
                </a:solidFill>
                <a:latin typeface="Microsoft Yahei"/>
                <a:ea typeface="Microsoft Yahei"/>
                <a:cs typeface="Microsoft Yahei"/>
              </a:rPr>
              <a:t>营销问题</a:t>
            </a:r>
          </a:p>
          <a:p>
            <a:pPr marL="203200" lvl="0" indent="-203200">
              <a:lnSpc>
                <a:spcPct val="140000"/>
              </a:lnSpc>
              <a:buFont typeface="Arial"/>
              <a:buChar char="•"/>
            </a:pPr>
            <a:r>
              <a:rPr lang="en-US" sz="2400" b="1">
                <a:solidFill>
                  <a:srgbClr val="754807"/>
                </a:solidFill>
                <a:latin typeface="Microsoft Yahei"/>
                <a:ea typeface="Microsoft Yahei"/>
                <a:cs typeface="Microsoft Yahei"/>
              </a:rPr>
              <a:t>调研问题</a:t>
            </a:r>
          </a:p>
          <a:p>
            <a:pPr marL="203200" lvl="0" indent="-203200">
              <a:lnSpc>
                <a:spcPct val="140000"/>
              </a:lnSpc>
              <a:buFont typeface="Arial"/>
              <a:buChar char="•"/>
            </a:pPr>
            <a:r>
              <a:rPr lang="en-US" sz="2400" b="1">
                <a:solidFill>
                  <a:srgbClr val="754807"/>
                </a:solidFill>
                <a:latin typeface="Microsoft Yahei"/>
                <a:ea typeface="Microsoft Yahei"/>
                <a:cs typeface="Microsoft Yahei"/>
              </a:rPr>
              <a:t>营销与调研的关联性</a:t>
            </a:r>
          </a:p>
          <a:p>
            <a:pPr marL="203200" lvl="0" indent="-203200">
              <a:lnSpc>
                <a:spcPct val="140000"/>
              </a:lnSpc>
              <a:buFont typeface="Arial"/>
              <a:buChar char="•"/>
            </a:pPr>
            <a:r>
              <a:rPr lang="en-US" sz="2400" b="1">
                <a:solidFill>
                  <a:srgbClr val="754807"/>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solidFill>
                <a:latin typeface="Microsoft Yahei"/>
                <a:ea typeface="Microsoft Yahei"/>
                <a:cs typeface="Microsoft Yahei"/>
              </a:rPr>
              <a:t>01</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solidFill>
                <a:latin typeface="Microsoft Yahei"/>
                <a:ea typeface="Microsoft Yahei"/>
                <a:cs typeface="Microsoft Yahei"/>
              </a:rPr>
              <a:t>营销问题</a:t>
            </a:r>
          </a:p>
        </p:txBody>
      </p:sp>
      <p:sp>
        <p:nvSpPr>
          <p:cNvPr id="4" name="AutoShape 4"/>
          <p:cNvSpPr/>
          <p:nvPr/>
        </p:nvSpPr>
        <p:spPr>
          <a:xfrm>
            <a:off x="352425" y="6254177"/>
            <a:ext cx="5497697" cy="508573"/>
          </a:xfrm>
          <a:prstGeom prst="rect">
            <a:avLst/>
          </a:prstGeom>
          <a:noFill/>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定义与分类</a:t>
            </a:r>
          </a:p>
        </p:txBody>
      </p:sp>
      <p:sp>
        <p:nvSpPr>
          <p:cNvPr id="38" name="TextBox 38"/>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sp>
        <p:nvSpPr>
          <p:cNvPr id="39" name="TextBox 39"/>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营销问题是指在市场营销过程中出现的不利于实现营销目标的各种障碍和挑战。</a:t>
            </a:r>
          </a:p>
        </p:txBody>
      </p:sp>
      <p:sp>
        <p:nvSpPr>
          <p:cNvPr id="40" name="TextBox 40"/>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分类</a:t>
            </a:r>
          </a:p>
        </p:txBody>
      </p:sp>
      <p:sp>
        <p:nvSpPr>
          <p:cNvPr id="41" name="TextBox 41"/>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营销问题可以根据不同的标准进行分类，如产品问题、价格问题、渠道问题、促销问题等。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11" b="171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通过市场调研、销售数据分析、客户反馈等方式，发现和确定营销问题的存在。</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对识别出的营销问题进行深入分析，找出问题的根源和影响，为制定解决方案提供依据。</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营销问题的识别与诊断</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诊断</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识别</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制定解决方案</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根据诊断结果，制定针对性的解决方案，包括改进产品、调整价格、优化渠道、加强促销等措施。</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实施方案</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将解决方案付诸实践，确保各项措施得到有效执行。</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评估效果</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对实施方案的效果进行评估，根据评估结果进行调整和改进。</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营销问题的解决策略</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solidFill>
                <a:latin typeface="Microsoft Yahei"/>
                <a:ea typeface="Microsoft Yahei"/>
                <a:cs typeface="Microsoft Yahei"/>
              </a:rPr>
              <a:t>选择具有代表性的营销问题案例，如某品牌市场份额下降、某产品销量下滑等。</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solidFill>
                <a:latin typeface="Microsoft Yahei"/>
                <a:ea typeface="Microsoft Yahei"/>
                <a:cs typeface="Microsoft Yahei"/>
              </a:rPr>
              <a:t>选择案例</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solidFill>
                <a:latin typeface="Microsoft Yahei"/>
                <a:ea typeface="Microsoft Yahei"/>
                <a:cs typeface="Microsoft Yahei"/>
              </a:rPr>
              <a:t>对案例进行深入分析，找出问题的根源和解决方案。</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solidFill>
                <a:latin typeface="Microsoft Yahei"/>
                <a:ea typeface="Microsoft Yahei"/>
                <a:cs typeface="Microsoft Yahei"/>
              </a:rPr>
              <a:t>分析案例</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solidFill>
                <a:latin typeface="Microsoft Yahei"/>
                <a:ea typeface="Microsoft Yahei"/>
                <a:cs typeface="Microsoft Yahei"/>
              </a:rPr>
              <a:t>总结案例的经验教训，为解决类似问题提供借鉴和参考。</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solidFill>
                <a:latin typeface="Microsoft Yahei"/>
                <a:ea typeface="Microsoft Yahei"/>
                <a:cs typeface="Microsoft Yahei"/>
              </a:rPr>
              <a:t>总结经验教训</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营销问题的案例分析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solidFill>
                <a:latin typeface="Microsoft Yahei"/>
                <a:ea typeface="Microsoft Yahei"/>
                <a:cs typeface="Microsoft Yahei"/>
              </a:rPr>
              <a:t>02</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solidFill>
                <a:latin typeface="Microsoft Yahei"/>
                <a:ea typeface="Microsoft Yahei"/>
                <a:cs typeface="Microsoft Yahei"/>
              </a:rPr>
              <a:t>调研问题</a:t>
            </a:r>
          </a:p>
        </p:txBody>
      </p:sp>
      <p:sp>
        <p:nvSpPr>
          <p:cNvPr id="4" name="AutoShape 4"/>
          <p:cNvSpPr/>
          <p:nvPr/>
        </p:nvSpPr>
        <p:spPr>
          <a:xfrm>
            <a:off x="352425" y="6254177"/>
            <a:ext cx="5497697" cy="508573"/>
          </a:xfrm>
          <a:prstGeom prst="rect">
            <a:avLst/>
          </a:prstGeom>
          <a:noFill/>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调研问题是指在市场调研过程中需要明确和解决的问题，通常涉及消费者需求、市场趋势、竞争态势等方面。</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调研问题可以根据不同的标准进行分类，如按问题的性质可分为描述性问题、因果关系问题和预测性问题；按问题的研究范围可分为宏观问题和微观问题。</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分类</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定义与分类</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识别</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通过收集和分析市场数据、消费者反馈等信息，识别出存在的问题和机会，从而确定调研问题。</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诊断</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对识别出的调研问题进行深入分析，了解问题的性质、产生原因和影响范围，为制定解决策略提供依据。</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8906" r="289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调研问题的识别与诊断</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67" r="1666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B"/>
                  </a:solidFill>
                  <a:latin typeface="Calibri"/>
                  <a:ea typeface="+mn-ea"/>
                  <a:cs typeface="+mn-cs"/>
                </a:defRPr>
              </a:lvl1pPr>
              <a:lvl2pPr marL="457200" algn="l" defTabSz="914400" rtl="0" eaLnBrk="1" latinLnBrk="0" hangingPunct="1">
                <a:defRPr sz="1800" kern="1200">
                  <a:solidFill>
                    <a:srgbClr val="FFFCFB"/>
                  </a:solidFill>
                  <a:latin typeface="Calibri"/>
                  <a:ea typeface="+mn-ea"/>
                  <a:cs typeface="+mn-cs"/>
                </a:defRPr>
              </a:lvl2pPr>
              <a:lvl3pPr marL="914400" algn="l" defTabSz="914400" rtl="0" eaLnBrk="1" latinLnBrk="0" hangingPunct="1">
                <a:defRPr sz="1800" kern="1200">
                  <a:solidFill>
                    <a:srgbClr val="FFFCFB"/>
                  </a:solidFill>
                  <a:latin typeface="Calibri"/>
                  <a:ea typeface="+mn-ea"/>
                  <a:cs typeface="+mn-cs"/>
                </a:defRPr>
              </a:lvl3pPr>
              <a:lvl4pPr marL="1371600" algn="l" defTabSz="914400" rtl="0" eaLnBrk="1" latinLnBrk="0" hangingPunct="1">
                <a:defRPr sz="1800" kern="1200">
                  <a:solidFill>
                    <a:srgbClr val="FFFCFB"/>
                  </a:solidFill>
                  <a:latin typeface="Calibri"/>
                  <a:ea typeface="+mn-ea"/>
                  <a:cs typeface="+mn-cs"/>
                </a:defRPr>
              </a:lvl4pPr>
              <a:lvl5pPr marL="1828800" algn="l" defTabSz="914400" rtl="0" eaLnBrk="1" latinLnBrk="0" hangingPunct="1">
                <a:defRPr sz="1800" kern="1200">
                  <a:solidFill>
                    <a:srgbClr val="FFFCFB"/>
                  </a:solidFill>
                  <a:latin typeface="Calibri"/>
                  <a:ea typeface="+mn-ea"/>
                  <a:cs typeface="+mn-cs"/>
                </a:defRPr>
              </a:lvl5pPr>
              <a:lvl6pPr marL="2286000" algn="l" defTabSz="914400" rtl="0" eaLnBrk="1" latinLnBrk="0" hangingPunct="1">
                <a:defRPr sz="1800" kern="1200">
                  <a:solidFill>
                    <a:srgbClr val="FFFCFB"/>
                  </a:solidFill>
                  <a:latin typeface="Calibri"/>
                  <a:ea typeface="+mn-ea"/>
                  <a:cs typeface="+mn-cs"/>
                </a:defRPr>
              </a:lvl6pPr>
              <a:lvl7pPr marL="2743200" algn="l" defTabSz="914400" rtl="0" eaLnBrk="1" latinLnBrk="0" hangingPunct="1">
                <a:defRPr sz="1800" kern="1200">
                  <a:solidFill>
                    <a:srgbClr val="FFFCFB"/>
                  </a:solidFill>
                  <a:latin typeface="Calibri"/>
                  <a:ea typeface="+mn-ea"/>
                  <a:cs typeface="+mn-cs"/>
                </a:defRPr>
              </a:lvl7pPr>
              <a:lvl8pPr marL="3200400" algn="l" defTabSz="914400" rtl="0" eaLnBrk="1" latinLnBrk="0" hangingPunct="1">
                <a:defRPr sz="1800" kern="1200">
                  <a:solidFill>
                    <a:srgbClr val="FFFCFB"/>
                  </a:solidFill>
                  <a:latin typeface="Calibri"/>
                  <a:ea typeface="+mn-ea"/>
                  <a:cs typeface="+mn-cs"/>
                </a:defRPr>
              </a:lvl8pPr>
              <a:lvl9pPr marL="3657600" algn="l" defTabSz="914400" rtl="0" eaLnBrk="1" latinLnBrk="0" hangingPunct="1">
                <a:defRPr sz="1800" kern="1200">
                  <a:solidFill>
                    <a:srgbClr val="FFFCFB"/>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B"/>
                  </a:solidFill>
                  <a:latin typeface="Calibri"/>
                  <a:ea typeface="+mn-ea"/>
                  <a:cs typeface="+mn-cs"/>
                </a:defRPr>
              </a:lvl1pPr>
              <a:lvl2pPr marL="457200" algn="l" defTabSz="914400" rtl="0" eaLnBrk="1" latinLnBrk="0" hangingPunct="1">
                <a:defRPr sz="1800" kern="1200">
                  <a:solidFill>
                    <a:srgbClr val="FFFCFB"/>
                  </a:solidFill>
                  <a:latin typeface="Calibri"/>
                  <a:ea typeface="+mn-ea"/>
                  <a:cs typeface="+mn-cs"/>
                </a:defRPr>
              </a:lvl2pPr>
              <a:lvl3pPr marL="914400" algn="l" defTabSz="914400" rtl="0" eaLnBrk="1" latinLnBrk="0" hangingPunct="1">
                <a:defRPr sz="1800" kern="1200">
                  <a:solidFill>
                    <a:srgbClr val="FFFCFB"/>
                  </a:solidFill>
                  <a:latin typeface="Calibri"/>
                  <a:ea typeface="+mn-ea"/>
                  <a:cs typeface="+mn-cs"/>
                </a:defRPr>
              </a:lvl3pPr>
              <a:lvl4pPr marL="1371600" algn="l" defTabSz="914400" rtl="0" eaLnBrk="1" latinLnBrk="0" hangingPunct="1">
                <a:defRPr sz="1800" kern="1200">
                  <a:solidFill>
                    <a:srgbClr val="FFFCFB"/>
                  </a:solidFill>
                  <a:latin typeface="Calibri"/>
                  <a:ea typeface="+mn-ea"/>
                  <a:cs typeface="+mn-cs"/>
                </a:defRPr>
              </a:lvl4pPr>
              <a:lvl5pPr marL="1828800" algn="l" defTabSz="914400" rtl="0" eaLnBrk="1" latinLnBrk="0" hangingPunct="1">
                <a:defRPr sz="1800" kern="1200">
                  <a:solidFill>
                    <a:srgbClr val="FFFCFB"/>
                  </a:solidFill>
                  <a:latin typeface="Calibri"/>
                  <a:ea typeface="+mn-ea"/>
                  <a:cs typeface="+mn-cs"/>
                </a:defRPr>
              </a:lvl5pPr>
              <a:lvl6pPr marL="2286000" algn="l" defTabSz="914400" rtl="0" eaLnBrk="1" latinLnBrk="0" hangingPunct="1">
                <a:defRPr sz="1800" kern="1200">
                  <a:solidFill>
                    <a:srgbClr val="FFFCFB"/>
                  </a:solidFill>
                  <a:latin typeface="Calibri"/>
                  <a:ea typeface="+mn-ea"/>
                  <a:cs typeface="+mn-cs"/>
                </a:defRPr>
              </a:lvl6pPr>
              <a:lvl7pPr marL="2743200" algn="l" defTabSz="914400" rtl="0" eaLnBrk="1" latinLnBrk="0" hangingPunct="1">
                <a:defRPr sz="1800" kern="1200">
                  <a:solidFill>
                    <a:srgbClr val="FFFCFB"/>
                  </a:solidFill>
                  <a:latin typeface="Calibri"/>
                  <a:ea typeface="+mn-ea"/>
                  <a:cs typeface="+mn-cs"/>
                </a:defRPr>
              </a:lvl7pPr>
              <a:lvl8pPr marL="3200400" algn="l" defTabSz="914400" rtl="0" eaLnBrk="1" latinLnBrk="0" hangingPunct="1">
                <a:defRPr sz="1800" kern="1200">
                  <a:solidFill>
                    <a:srgbClr val="FFFCFB"/>
                  </a:solidFill>
                  <a:latin typeface="Calibri"/>
                  <a:ea typeface="+mn-ea"/>
                  <a:cs typeface="+mn-cs"/>
                </a:defRPr>
              </a:lvl8pPr>
              <a:lvl9pPr marL="3657600" algn="l" defTabSz="914400" rtl="0" eaLnBrk="1" latinLnBrk="0" hangingPunct="1">
                <a:defRPr sz="1800" kern="1200">
                  <a:solidFill>
                    <a:srgbClr val="FFFCFB"/>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B"/>
                  </a:solidFill>
                  <a:latin typeface="Calibri"/>
                  <a:ea typeface="+mn-ea"/>
                  <a:cs typeface="+mn-cs"/>
                </a:defRPr>
              </a:lvl1pPr>
              <a:lvl2pPr marL="457200" algn="l" defTabSz="914400" rtl="0" eaLnBrk="1" latinLnBrk="0" hangingPunct="1">
                <a:defRPr sz="1800" kern="1200">
                  <a:solidFill>
                    <a:srgbClr val="FFFCFB"/>
                  </a:solidFill>
                  <a:latin typeface="Calibri"/>
                  <a:ea typeface="+mn-ea"/>
                  <a:cs typeface="+mn-cs"/>
                </a:defRPr>
              </a:lvl2pPr>
              <a:lvl3pPr marL="914400" algn="l" defTabSz="914400" rtl="0" eaLnBrk="1" latinLnBrk="0" hangingPunct="1">
                <a:defRPr sz="1800" kern="1200">
                  <a:solidFill>
                    <a:srgbClr val="FFFCFB"/>
                  </a:solidFill>
                  <a:latin typeface="Calibri"/>
                  <a:ea typeface="+mn-ea"/>
                  <a:cs typeface="+mn-cs"/>
                </a:defRPr>
              </a:lvl3pPr>
              <a:lvl4pPr marL="1371600" algn="l" defTabSz="914400" rtl="0" eaLnBrk="1" latinLnBrk="0" hangingPunct="1">
                <a:defRPr sz="1800" kern="1200">
                  <a:solidFill>
                    <a:srgbClr val="FFFCFB"/>
                  </a:solidFill>
                  <a:latin typeface="Calibri"/>
                  <a:ea typeface="+mn-ea"/>
                  <a:cs typeface="+mn-cs"/>
                </a:defRPr>
              </a:lvl4pPr>
              <a:lvl5pPr marL="1828800" algn="l" defTabSz="914400" rtl="0" eaLnBrk="1" latinLnBrk="0" hangingPunct="1">
                <a:defRPr sz="1800" kern="1200">
                  <a:solidFill>
                    <a:srgbClr val="FFFCFB"/>
                  </a:solidFill>
                  <a:latin typeface="Calibri"/>
                  <a:ea typeface="+mn-ea"/>
                  <a:cs typeface="+mn-cs"/>
                </a:defRPr>
              </a:lvl5pPr>
              <a:lvl6pPr marL="2286000" algn="l" defTabSz="914400" rtl="0" eaLnBrk="1" latinLnBrk="0" hangingPunct="1">
                <a:defRPr sz="1800" kern="1200">
                  <a:solidFill>
                    <a:srgbClr val="FFFCFB"/>
                  </a:solidFill>
                  <a:latin typeface="Calibri"/>
                  <a:ea typeface="+mn-ea"/>
                  <a:cs typeface="+mn-cs"/>
                </a:defRPr>
              </a:lvl6pPr>
              <a:lvl7pPr marL="2743200" algn="l" defTabSz="914400" rtl="0" eaLnBrk="1" latinLnBrk="0" hangingPunct="1">
                <a:defRPr sz="1800" kern="1200">
                  <a:solidFill>
                    <a:srgbClr val="FFFCFB"/>
                  </a:solidFill>
                  <a:latin typeface="Calibri"/>
                  <a:ea typeface="+mn-ea"/>
                  <a:cs typeface="+mn-cs"/>
                </a:defRPr>
              </a:lvl7pPr>
              <a:lvl8pPr marL="3200400" algn="l" defTabSz="914400" rtl="0" eaLnBrk="1" latinLnBrk="0" hangingPunct="1">
                <a:defRPr sz="1800" kern="1200">
                  <a:solidFill>
                    <a:srgbClr val="FFFCFB"/>
                  </a:solidFill>
                  <a:latin typeface="Calibri"/>
                  <a:ea typeface="+mn-ea"/>
                  <a:cs typeface="+mn-cs"/>
                </a:defRPr>
              </a:lvl8pPr>
              <a:lvl9pPr marL="3657600" algn="l" defTabSz="914400" rtl="0" eaLnBrk="1" latinLnBrk="0" hangingPunct="1">
                <a:defRPr sz="1800" kern="1200">
                  <a:solidFill>
                    <a:srgbClr val="FFFCFB"/>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B"/>
                  </a:solidFill>
                  <a:latin typeface="Calibri"/>
                  <a:ea typeface="+mn-ea"/>
                  <a:cs typeface="+mn-cs"/>
                </a:defRPr>
              </a:lvl1pPr>
              <a:lvl2pPr marL="457200" algn="l" defTabSz="914400" rtl="0" eaLnBrk="1" latinLnBrk="0" hangingPunct="1">
                <a:defRPr sz="1800" kern="1200">
                  <a:solidFill>
                    <a:srgbClr val="FFFCFB"/>
                  </a:solidFill>
                  <a:latin typeface="Calibri"/>
                  <a:ea typeface="+mn-ea"/>
                  <a:cs typeface="+mn-cs"/>
                </a:defRPr>
              </a:lvl2pPr>
              <a:lvl3pPr marL="914400" algn="l" defTabSz="914400" rtl="0" eaLnBrk="1" latinLnBrk="0" hangingPunct="1">
                <a:defRPr sz="1800" kern="1200">
                  <a:solidFill>
                    <a:srgbClr val="FFFCFB"/>
                  </a:solidFill>
                  <a:latin typeface="Calibri"/>
                  <a:ea typeface="+mn-ea"/>
                  <a:cs typeface="+mn-cs"/>
                </a:defRPr>
              </a:lvl3pPr>
              <a:lvl4pPr marL="1371600" algn="l" defTabSz="914400" rtl="0" eaLnBrk="1" latinLnBrk="0" hangingPunct="1">
                <a:defRPr sz="1800" kern="1200">
                  <a:solidFill>
                    <a:srgbClr val="FFFCFB"/>
                  </a:solidFill>
                  <a:latin typeface="Calibri"/>
                  <a:ea typeface="+mn-ea"/>
                  <a:cs typeface="+mn-cs"/>
                </a:defRPr>
              </a:lvl4pPr>
              <a:lvl5pPr marL="1828800" algn="l" defTabSz="914400" rtl="0" eaLnBrk="1" latinLnBrk="0" hangingPunct="1">
                <a:defRPr sz="1800" kern="1200">
                  <a:solidFill>
                    <a:srgbClr val="FFFCFB"/>
                  </a:solidFill>
                  <a:latin typeface="Calibri"/>
                  <a:ea typeface="+mn-ea"/>
                  <a:cs typeface="+mn-cs"/>
                </a:defRPr>
              </a:lvl5pPr>
              <a:lvl6pPr marL="2286000" algn="l" defTabSz="914400" rtl="0" eaLnBrk="1" latinLnBrk="0" hangingPunct="1">
                <a:defRPr sz="1800" kern="1200">
                  <a:solidFill>
                    <a:srgbClr val="FFFCFB"/>
                  </a:solidFill>
                  <a:latin typeface="Calibri"/>
                  <a:ea typeface="+mn-ea"/>
                  <a:cs typeface="+mn-cs"/>
                </a:defRPr>
              </a:lvl6pPr>
              <a:lvl7pPr marL="2743200" algn="l" defTabSz="914400" rtl="0" eaLnBrk="1" latinLnBrk="0" hangingPunct="1">
                <a:defRPr sz="1800" kern="1200">
                  <a:solidFill>
                    <a:srgbClr val="FFFCFB"/>
                  </a:solidFill>
                  <a:latin typeface="Calibri"/>
                  <a:ea typeface="+mn-ea"/>
                  <a:cs typeface="+mn-cs"/>
                </a:defRPr>
              </a:lvl7pPr>
              <a:lvl8pPr marL="3200400" algn="l" defTabSz="914400" rtl="0" eaLnBrk="1" latinLnBrk="0" hangingPunct="1">
                <a:defRPr sz="1800" kern="1200">
                  <a:solidFill>
                    <a:srgbClr val="FFFCFB"/>
                  </a:solidFill>
                  <a:latin typeface="Calibri"/>
                  <a:ea typeface="+mn-ea"/>
                  <a:cs typeface="+mn-cs"/>
                </a:defRPr>
              </a:lvl8pPr>
              <a:lvl9pPr marL="3657600" algn="l" defTabSz="914400" rtl="0" eaLnBrk="1" latinLnBrk="0" hangingPunct="1">
                <a:defRPr sz="1800" kern="1200">
                  <a:solidFill>
                    <a:srgbClr val="FFFCFB"/>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制定调研计划</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设计调研工具</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实施调研</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分析调研结果</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调研问题的解决策略</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根据问题的性质和目标，制定合适的调研计划，包括调研方法、数据收集和分析等。</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通过在线、电话、面对面等方式进行调研，收集数据并记录相关信息。</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根据调研计划，设计调查问卷、访谈提纲等调研工具，确保收集到有效和可靠的数据。</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对收集到的数据进行整理、分析和解读，得出结论并提出建议。</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总结经验教训</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从案例中总结经验和教训，为今后解决类似问题提供借鉴和参考。</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选择案例</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选择具有代表性的调研问题作为案例，如市场占有率下降、消费者忠诚度不高等。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分析案例</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对案例进行深入分析，了解问题的产生原因、影响范围和解决方案。</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调研问题的案例分析</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https://d.book118.com/215224141030011111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CFB"/>
      </a:lt1>
      <a:dk2>
        <a:srgbClr val="000000"/>
      </a:dk2>
      <a:lt2>
        <a:srgbClr val="FFFFFF"/>
      </a:lt2>
      <a:accent1>
        <a:srgbClr val="754807"/>
      </a:accent1>
      <a:accent2>
        <a:srgbClr val="B57016"/>
      </a:accent2>
      <a:accent3>
        <a:srgbClr val="DE9A39"/>
      </a:accent3>
      <a:accent4>
        <a:srgbClr val="F2B168"/>
      </a:accent4>
      <a:accent5>
        <a:srgbClr val="FDBE00"/>
      </a:accent5>
      <a:accent6>
        <a:srgbClr val="D16A15"/>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2024-09-16T19:40:39.510</cp:lastPrinted>
  <dcterms:created xsi:type="dcterms:W3CDTF">2024-09-16T11:40:39Z</dcterms:created>
  <dcterms:modified xsi:type="dcterms:W3CDTF">2024-09-16T11:40:41Z</dcterms:modified>
</cp:coreProperties>
</file>