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0413"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625804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321353-9713-47BD-8739-A9BF69324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44F91-A3E3-441A-87A1-A3D18A8F9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C84E67-A7D5-4E53-8A0A-761C30B6D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8280F6-D5BF-489B-8AE8-15B68FAC3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CB7E4B-D234-4D82-A0B7-C973FFA83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D85C7F-9EB7-423D-9F8C-53171976BA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835E0E-6E80-4B36-8A11-F472E1DFB2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8B8EB0-D027-45B3-9985-0657F27B1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B1FD5-6177-45F1-B32E-B2EC7A13C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F9EF9-A70D-4597-BB3B-D38813107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0C64F-E57F-4542-8E56-4CF378EF1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DEFAULT">
    <p:bg>
      <p:bgRef idx="1001">
        <a:schemeClr val="bg1"/>
      </p:bgRef>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hexin?subject=history#pid=657831c560819df2225b2094#tid=657a6ab69b39cd000aa17971#sourcefrom=">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ver">
    <p:spTree>
      <p:nvGrpSpPr>
        <p:cNvPr id="1" name=""/>
        <p:cNvGrpSpPr/>
        <p:nvPr/>
      </p:nvGrpSpPr>
      <p:grpSpPr>
        <a:xfrm>
          <a:off x="0" y="0"/>
          <a:ext cx="0" cy="0"/>
        </a:xfrm>
      </p:grpSpPr>
      <p:sp>
        <p:nvSpPr>
          <p:cNvPr id="3" name="MasterShapeName"/>
          <p:cNvSpPr/>
          <p:nvPr/>
        </p:nvSpPr>
        <p:spPr>
          <a:xfrm>
            <a:off x="2532888" y="3063240"/>
            <a:ext cx="7132320" cy="941832"/>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i="0">
                <a:solidFill>
                  <a:srgbClr val="FFFFFF"/>
                </a:solidFill>
                <a:latin typeface="Times New Roman" panose="02020603050405020304" pitchFamily="34" charset="0"/>
                <a:ea typeface="华文行楷" pitchFamily="34" charset="-122"/>
                <a:cs typeface="Times New Roman" panose="02020603050405020304" pitchFamily="34" charset="-120"/>
              </a:rPr>
              <a:t>历史</a:t>
            </a:r>
            <a:endParaRPr lang="en-US" sz="4000"/>
          </a:p>
        </p:txBody>
      </p:sp>
      <p:sp>
        <p:nvSpPr>
          <p:cNvPr id="4" name="MasterShapeName"/>
          <p:cNvSpPr/>
          <p:nvPr/>
        </p:nvSpPr>
        <p:spPr>
          <a:xfrm>
            <a:off x="0" y="3968496"/>
            <a:ext cx="12188952" cy="941832"/>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b="0" i="0">
                <a:solidFill>
                  <a:srgbClr val="FFFFFF"/>
                </a:solidFill>
                <a:latin typeface="Times New Roman" panose="02020603050405020304" pitchFamily="34" charset="0"/>
                <a:ea typeface="Heiti SC Light" pitchFamily="34" charset="-122"/>
                <a:cs typeface="Times New Roman" panose="02020603050405020304" pitchFamily="34" charset="-120"/>
              </a:rPr>
              <a:t>八年级下册      (RJ版) （重庆专版）</a:t>
            </a:r>
            <a:endParaRPr lang="en-US" sz="36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mc=目录配置1#33132ce79">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内容#mc=目录配置1#0c54945c4">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5.jpeg" /><Relationship Id="rId4"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8.jpeg" /><Relationship Id="rId4"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232102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2#0c54945c4.fixed?vbadefaultcenterpage=1&amp;parentnodeid=3514c7e3f&amp;vbahtmlprocessed=1" title=""/>
          <p:cNvSpPr/>
          <p:nvPr/>
        </p:nvSpPr>
        <p:spPr>
          <a:xfrm>
            <a:off x="0" y="2066544"/>
            <a:ext cx="12188952" cy="1224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4000" b="1" i="0">
                <a:solidFill>
                  <a:srgbClr val="990000"/>
                </a:solidFill>
                <a:latin typeface="微软雅黑" panose="020b0503020204020204" charset="-122"/>
                <a:ea typeface="微软雅黑" panose="020b0503020204020204" charset="-122"/>
                <a:cs typeface="微软雅黑" panose="020b0503020204020204" pitchFamily="34" charset="-120"/>
              </a:rPr>
              <a:t>第三单元</a:t>
            </a:r>
            <a:r>
              <a:rPr lang="en-US" altLang="zh-CN" sz="4000" b="1" i="0">
                <a:solidFill>
                  <a:srgbClr val="990000"/>
                </a:solidFill>
                <a:latin typeface="宋体" panose="02010600030101010101" pitchFamily="2" charset="-122"/>
                <a:ea typeface="宋体" panose="02010600030101010101" pitchFamily="2" charset="-122"/>
                <a:cs typeface="宋体" panose="02010600030101010101" pitchFamily="34" charset="-120"/>
              </a:rPr>
              <a:t>  </a:t>
            </a:r>
            <a:r>
              <a:rPr lang="en-US" altLang="zh-CN" sz="4000" b="1" i="0">
                <a:solidFill>
                  <a:srgbClr val="990000"/>
                </a:solidFill>
                <a:latin typeface="微软雅黑" panose="020b0503020204020204" charset="-122"/>
                <a:ea typeface="微软雅黑" panose="020b0503020204020204" charset="-122"/>
                <a:cs typeface="微软雅黑" panose="020b0503020204020204" pitchFamily="34" charset="-120"/>
              </a:rPr>
              <a:t>中国特色社会主义道路</a:t>
            </a:r>
            <a:endParaRPr lang="en-US" altLang="zh-CN" sz="4000"/>
          </a:p>
        </p:txBody>
      </p:sp>
      <p:sp>
        <p:nvSpPr>
          <p:cNvPr id="3" name="C_2_BD#0c54945c4.fixed?segpoint=1&amp;vbadefaultcenterpage=1&amp;parentnodeid=3514c7e3f&amp;vbahtmlprocessed=1" title=""/>
          <p:cNvSpPr/>
          <p:nvPr/>
        </p:nvSpPr>
        <p:spPr>
          <a:xfrm>
            <a:off x="0" y="3300984"/>
            <a:ext cx="12188952" cy="1224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4000" b="1" i="0">
                <a:solidFill>
                  <a:srgbClr val="990000"/>
                </a:solidFill>
                <a:latin typeface="微软雅黑" panose="020b0503020204020204" charset="-122"/>
                <a:ea typeface="微软雅黑" panose="020b0503020204020204" charset="-122"/>
                <a:cs typeface="微软雅黑" panose="020b0503020204020204" pitchFamily="34" charset="-120"/>
              </a:rPr>
              <a:t>第7课</a:t>
            </a:r>
            <a:r>
              <a:rPr lang="en-US" altLang="zh-CN" sz="4000" b="1" i="0">
                <a:solidFill>
                  <a:srgbClr val="990000"/>
                </a:solidFill>
                <a:latin typeface="宋体" panose="02010600030101010101" pitchFamily="2" charset="-122"/>
                <a:ea typeface="宋体" panose="02010600030101010101" pitchFamily="2" charset="-122"/>
                <a:cs typeface="宋体" panose="02010600030101010101" pitchFamily="34" charset="-120"/>
              </a:rPr>
              <a:t> </a:t>
            </a:r>
            <a:r>
              <a:rPr lang="en-US" altLang="zh-CN" sz="4000" b="1" i="0">
                <a:solidFill>
                  <a:srgbClr val="990000"/>
                </a:solidFill>
                <a:latin typeface="微软雅黑" panose="020b0503020204020204" charset="-122"/>
                <a:ea typeface="微软雅黑" panose="020b0503020204020204" charset="-122"/>
                <a:cs typeface="微软雅黑" panose="020b0503020204020204" pitchFamily="34" charset="-120"/>
              </a:rPr>
              <a:t>伟大的历史转折</a:t>
            </a:r>
            <a:endParaRPr lang="en-US" altLang="zh-CN" sz="4000"/>
          </a:p>
        </p:txBody>
      </p:sp>
    </p:spTree>
  </p:cSld>
  <p:clrMapOvr>
    <a:masterClrMapping/>
  </p:clrMapOvr>
  <p:transition>
    <p:split dir="in"/>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3_BD#a2d6cd592?vbadefaultcenterpage=1&amp;parentnodeid=0c54945c4&amp;vbahtmlprocessed=1" title=""/>
          <p:cNvPicPr>
            <a:picLocks noChangeAspect="1"/>
          </p:cNvPicPr>
          <p:nvPr/>
        </p:nvPicPr>
        <p:blipFill>
          <a:blip r:embed="rId2"/>
          <a:stretch>
            <a:fillRect/>
          </a:stretch>
        </p:blipFill>
        <p:spPr>
          <a:xfrm>
            <a:off x="3721608" y="662400"/>
            <a:ext cx="4754880" cy="530352"/>
          </a:xfrm>
          <a:prstGeom prst="rect">
            <a:avLst/>
          </a:prstGeom>
        </p:spPr>
      </p:pic>
      <p:sp>
        <p:nvSpPr>
          <p:cNvPr id="3" name="C_4_BD#38c15debe?segpoint=1&amp;vbadefaultcenterpage=1&amp;parentnodeid=a2d6cd592&amp;vbahtmlprocessed=1" title=""/>
          <p:cNvSpPr/>
          <p:nvPr/>
        </p:nvSpPr>
        <p:spPr>
          <a:xfrm>
            <a:off x="475488" y="1324832"/>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一、中共十一届三中全会</a:t>
            </a:r>
            <a:endParaRPr lang="en-US" altLang="zh-CN" sz="3200"/>
          </a:p>
        </p:txBody>
      </p:sp>
      <p:sp>
        <p:nvSpPr>
          <p:cNvPr id="4" name="P_5_BD#d1e2de4b8?segpoint=1&amp;vbadefaultcenterpage=1&amp;parentnodeid=38c15debe&amp;vbahtmlprocessed=1&amp;hasbroken=1" title=""/>
          <p:cNvSpPr/>
          <p:nvPr/>
        </p:nvSpPr>
        <p:spPr>
          <a:xfrm>
            <a:off x="475488" y="2114826"/>
            <a:ext cx="11228832" cy="24967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1.背景</a:t>
            </a:r>
          </a:p>
          <a:p>
            <a:pPr lvl="0" latinLnBrk="1">
              <a:lnSpc>
                <a:spcPts val="51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a:t>
            </a:r>
            <a:r>
              <a:rPr lang="en-US" altLang="zh-CN" sz="280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”方针的推行引起普遍不满。</a:t>
            </a:r>
            <a:endParaRPr lang="en-US" altLang="zh-CN" sz="2800">
              <a:solidFill>
                <a:prstClr val="black"/>
              </a:solidFill>
            </a:endParaRPr>
          </a:p>
          <a:p>
            <a:pPr lvl="0" latinLnBrk="1">
              <a:lnSpc>
                <a:spcPts val="51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（2）1978年，思想理论界展开了一场真理标准问题的大讨论，它使人</a:t>
            </a:r>
          </a:p>
          <a:p>
            <a:pPr lvl="0" latinLnBrk="1">
              <a:lnSpc>
                <a:spcPts val="49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们认识到，只有</a:t>
            </a:r>
            <a:r>
              <a:rPr lang="en-US" altLang="zh-CN" sz="280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才是检验真理的唯一标准。</a:t>
            </a:r>
            <a:endParaRPr lang="en-US" altLang="zh-CN" sz="2800"/>
          </a:p>
        </p:txBody>
      </p:sp>
      <p:sp>
        <p:nvSpPr>
          <p:cNvPr id="5" name="P_5_AN.1_1#d1e2de4b8.blank?vbadefaultcenterpage=1&amp;parentnodeid=38c15debe&amp;vbapositionanswer=1&amp;vbahtmlprocessed=1&amp;hasbroken=1" title=""/>
          <p:cNvSpPr/>
          <p:nvPr/>
        </p:nvSpPr>
        <p:spPr>
          <a:xfrm>
            <a:off x="1596263" y="2732046"/>
            <a:ext cx="1687513"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9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两个凡是</a:t>
            </a:r>
            <a:endParaRPr lang="en-US" altLang="zh-CN" sz="2800"/>
          </a:p>
        </p:txBody>
      </p:sp>
      <p:sp>
        <p:nvSpPr>
          <p:cNvPr id="6" name="P_5_AN.2_1#d1e2de4b8.blank?vbadefaultcenterpage=1&amp;parentnodeid=38c15debe&amp;vbapositionanswer=2&amp;vbahtmlprocessed=1&amp;hasbroken=1" title=""/>
          <p:cNvSpPr/>
          <p:nvPr/>
        </p:nvSpPr>
        <p:spPr>
          <a:xfrm>
            <a:off x="3026601" y="4006491"/>
            <a:ext cx="973138"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9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实践</a:t>
            </a:r>
            <a:endParaRPr lang="en-US" altLang="zh-CN"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6" grpId="0" uiExpand="1" build="p" animBg="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d1e2de4b8?segpoint=1&amp;vbadefaultcenterpage=1&amp;parentnodeid=38c15debe&amp;vbahtmlprocessed=1&amp;hasbroken=1" title=""/>
          <p:cNvSpPr/>
          <p:nvPr/>
        </p:nvSpPr>
        <p:spPr>
          <a:xfrm>
            <a:off x="475488" y="1095604"/>
            <a:ext cx="11228832" cy="18490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2.中共十一届三中全会</a:t>
            </a:r>
          </a:p>
          <a:p>
            <a:pPr lvl="0" latinLnBrk="1">
              <a:lnSpc>
                <a:spcPts val="51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（1）召开时间、地点：</a:t>
            </a:r>
            <a:r>
              <a:rPr lang="en-US" altLang="zh-CN" sz="280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年12月、北京。</a:t>
            </a:r>
            <a:endParaRPr lang="en-US" altLang="zh-CN" sz="2800">
              <a:solidFill>
                <a:prstClr val="black"/>
              </a:solidFill>
            </a:endParaRPr>
          </a:p>
          <a:p>
            <a:pPr lvl="0" latinLnBrk="1">
              <a:lnSpc>
                <a:spcPts val="49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（2）内容</a:t>
            </a:r>
            <a:endParaRPr lang="en-US" altLang="zh-CN" sz="2800"/>
          </a:p>
        </p:txBody>
      </p:sp>
      <p:graphicFrame>
        <p:nvGraphicFramePr>
          <p:cNvPr id="3" name="P_5_BD#d1e2de4b8?colgroup=3,26&amp;vbadefaultcenterpage=1&amp;parentnodeid=38c15debe&amp;vbahtmlprocessed=1&amp;hasbroken=1" title=""/>
          <p:cNvGraphicFramePr>
            <a:graphicFrameLocks noGrp="1"/>
          </p:cNvGraphicFramePr>
          <p:nvPr/>
        </p:nvGraphicFramePr>
        <p:xfrm>
          <a:off x="475488" y="3077820"/>
          <a:ext cx="11210544" cy="2705100"/>
        </p:xfrm>
        <a:graphic>
          <a:graphicData uri="http://schemas.openxmlformats.org/drawingml/2006/table">
            <a:tbl>
              <a:tblPr/>
              <a:tblGrid>
                <a:gridCol w="1307592"/>
                <a:gridCol w="9902952"/>
              </a:tblGrid>
              <a:tr h="1057720">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思想上</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冲破长期“左”的错误的严重束缚，确定了</a:t>
                      </a:r>
                      <a:r>
                        <a:rPr lang="en-US" altLang="zh-CN" sz="28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、开动脑</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筋、</a:t>
                      </a:r>
                      <a:r>
                        <a:rPr lang="en-US" altLang="zh-CN" sz="28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、团结一致向前看的指导方针</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612456">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政治上</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果断结束“以阶级斗争为纲”，重新确立马克思主义的思想路</a:t>
                      </a:r>
                    </a:p>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线、政治路线、组织路线，做出把党和国家工作中心转移到</a:t>
                      </a:r>
                    </a:p>
                    <a:p>
                      <a:pPr marL="0" lvl="0" indent="0" algn="l" latinLnBrk="1" hangingPunct="0">
                        <a:lnSpc>
                          <a:spcPts val="3900"/>
                        </a:lnSpc>
                      </a:pPr>
                      <a:r>
                        <a:rPr lang="en-US" altLang="zh-CN" sz="28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上来、实行</a:t>
                      </a:r>
                      <a:r>
                        <a:rPr lang="en-US" altLang="zh-CN" sz="28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的历史性决策</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4" name="P_5_AN.3_1#d1e2de4b8.blank?vbadefaultcenterpage=1&amp;parentnodeid=38c15debe&amp;vbapositionanswer=3&amp;vbahtmlprocessed=1&amp;hasbroken=1" title=""/>
          <p:cNvSpPr/>
          <p:nvPr/>
        </p:nvSpPr>
        <p:spPr>
          <a:xfrm>
            <a:off x="4275963" y="1712824"/>
            <a:ext cx="969963" cy="56781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50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1978</a:t>
            </a:r>
            <a:endParaRPr lang="en-US" altLang="zh-CN" sz="2800"/>
          </a:p>
        </p:txBody>
      </p:sp>
      <p:sp>
        <p:nvSpPr>
          <p:cNvPr id="5" name="P_5_AN.4_1#d1e2de4b8.blank?vbadefaultcenterpage=1&amp;parentnodeid=38c15debe&amp;vbapositionanswer=4&amp;vbahtmlprocessed=1&amp;hasbroken=1" title=""/>
          <p:cNvSpPr/>
          <p:nvPr/>
        </p:nvSpPr>
        <p:spPr>
          <a:xfrm>
            <a:off x="8333668" y="3070391"/>
            <a:ext cx="1687513" cy="486982"/>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解放思想</a:t>
            </a:r>
            <a:endParaRPr lang="en-US" altLang="zh-CN" sz="2800"/>
          </a:p>
        </p:txBody>
      </p:sp>
      <p:sp>
        <p:nvSpPr>
          <p:cNvPr id="6" name="P_5_AN.5_1#d1e2de4b8.blank?vbadefaultcenterpage=1&amp;parentnodeid=38c15debe&amp;vbapositionanswer=5&amp;vbahtmlprocessed=1&amp;hasbroken=1" title=""/>
          <p:cNvSpPr/>
          <p:nvPr/>
        </p:nvSpPr>
        <p:spPr>
          <a:xfrm>
            <a:off x="2620255" y="3580550"/>
            <a:ext cx="1687513" cy="486982"/>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实事求是</a:t>
            </a:r>
            <a:endParaRPr lang="en-US" altLang="zh-CN" sz="2800"/>
          </a:p>
        </p:txBody>
      </p:sp>
      <p:sp>
        <p:nvSpPr>
          <p:cNvPr id="7" name="P_5_AN.6_1#d1e2de4b8.blank?vbadefaultcenterpage=1&amp;parentnodeid=38c15debe&amp;vbapositionanswer=6&amp;vbahtmlprocessed=1&amp;hasbroken=1" title=""/>
          <p:cNvSpPr/>
          <p:nvPr/>
        </p:nvSpPr>
        <p:spPr>
          <a:xfrm>
            <a:off x="1905880" y="5201388"/>
            <a:ext cx="1687513" cy="486982"/>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经济建设</a:t>
            </a:r>
            <a:endParaRPr lang="en-US" altLang="zh-CN" sz="2800"/>
          </a:p>
        </p:txBody>
      </p:sp>
      <p:sp>
        <p:nvSpPr>
          <p:cNvPr id="8" name="P_5_AN.7_1#d1e2de4b8.blank?vbadefaultcenterpage=1&amp;parentnodeid=38c15debe&amp;vbapositionanswer=7&amp;vbahtmlprocessed=1&amp;hasbroken=1" title=""/>
          <p:cNvSpPr/>
          <p:nvPr/>
        </p:nvSpPr>
        <p:spPr>
          <a:xfrm>
            <a:off x="5469818" y="5201388"/>
            <a:ext cx="1687513" cy="486982"/>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改革开放</a:t>
            </a:r>
            <a:endParaRPr lang="en-US" altLang="zh-CN"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6">
                                            <p:bg/>
                                          </p:spTgt>
                                        </p:tgtEl>
                                        <p:attrNameLst>
                                          <p:attrName>style.visibility</p:attrName>
                                        </p:attrNameLst>
                                      </p:cBhvr>
                                      <p:to>
                                        <p:strVal val="visible"/>
                                      </p:to>
                                    </p:set>
                                    <p:animEffect transition="in" filter="wipe(left)">
                                      <p:cBhvr>
                                        <p:cTn id="23" dur="500"/>
                                        <p:tgtEl>
                                          <p:spTgt spid="6">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wipe(left)">
                                      <p:cBhvr>
                                        <p:cTn id="26" dur="500"/>
                                        <p:tgtEl>
                                          <p:spTgt spid="6">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animEffect transition="in" filter="wipe(left)">
                                      <p:cBhvr>
                                        <p:cTn id="31" dur="500"/>
                                        <p:tgtEl>
                                          <p:spTgt spid="7">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ipe(left)">
                                      <p:cBhvr>
                                        <p:cTn id="34" dur="500"/>
                                        <p:tgtEl>
                                          <p:spTgt spid="7">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8">
                                            <p:bg/>
                                          </p:spTgt>
                                        </p:tgtEl>
                                        <p:attrNameLst>
                                          <p:attrName>style.visibility</p:attrName>
                                        </p:attrNameLst>
                                      </p:cBhvr>
                                      <p:to>
                                        <p:strVal val="visible"/>
                                      </p:to>
                                    </p:set>
                                    <p:animEffect transition="in" filter="wipe(left)">
                                      <p:cBhvr>
                                        <p:cTn id="39" dur="500"/>
                                        <p:tgtEl>
                                          <p:spTgt spid="8">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wipe(left)">
                                      <p:cBhvr>
                                        <p:cTn id="4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P spid="6" grpId="0" uiExpand="1" build="p" animBg="1"/>
      <p:bldP spid="7" grpId="0" uiExpand="1" build="p" animBg="1"/>
      <p:bldP spid="8" grpId="0" uiExpand="1" build="p" animBg="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d1e2de4b8?segpoint=1&amp;vbadefaultcenterpage=1&amp;parentnodeid=38c15debe&amp;vbahtmlprocessed=1&amp;hasbroken=1" title=""/>
          <p:cNvSpPr/>
          <p:nvPr/>
        </p:nvSpPr>
        <p:spPr>
          <a:xfrm>
            <a:off x="475488" y="2498224"/>
            <a:ext cx="11228832" cy="18490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3）意义：①中共十一届三中全会是中华人民共和国成立以来党的历史</a:t>
            </a:r>
          </a:p>
          <a:p>
            <a:pPr latinLnBrk="1">
              <a:lnSpc>
                <a:spcPts val="5100"/>
              </a:lnSpc>
            </a:pP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上具有深远意义的</a:t>
            </a:r>
            <a:r>
              <a:rPr lang="en-US" altLang="zh-CN" sz="2800" i="0" spc="-5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，开启了改革开放和社会主义现代化建设新</a:t>
            </a:r>
          </a:p>
          <a:p>
            <a:pPr latinLnBrk="1">
              <a:lnSpc>
                <a:spcPts val="4900"/>
              </a:lnSpc>
            </a:pP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时期。②实际上形成了以</a:t>
            </a:r>
            <a:r>
              <a:rPr lang="en-US" altLang="zh-CN" sz="2800" i="0" spc="-5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为核心的党的第二代中央领导集体。</a:t>
            </a:r>
            <a:endParaRPr lang="en-US" altLang="zh-CN" sz="2800" spc="-50"/>
          </a:p>
        </p:txBody>
      </p:sp>
      <p:sp>
        <p:nvSpPr>
          <p:cNvPr id="3" name="P_5_AN.8_1#d1e2de4b8.blank?vbadefaultcenterpage=1&amp;parentnodeid=38c15debe&amp;vbapositionanswer=8&amp;vbahtmlprocessed=1&amp;hasbroken=1" title=""/>
          <p:cNvSpPr/>
          <p:nvPr/>
        </p:nvSpPr>
        <p:spPr>
          <a:xfrm>
            <a:off x="3320288" y="3115444"/>
            <a:ext cx="1655763"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900"/>
              </a:lnSpc>
            </a:pPr>
            <a:r>
              <a:rPr lang="en-US" altLang="zh-CN" sz="2800" b="1" i="0" spc="-5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伟大转折</a:t>
            </a:r>
            <a:endParaRPr lang="en-US" altLang="zh-CN" sz="2800" spc="-50"/>
          </a:p>
        </p:txBody>
      </p:sp>
      <p:sp>
        <p:nvSpPr>
          <p:cNvPr id="4" name="P_5_AN.9_1#d1e2de4b8.blank?vbadefaultcenterpage=1&amp;parentnodeid=38c15debe&amp;vbapositionanswer=9&amp;vbahtmlprocessed=1&amp;hasbroken=1" title=""/>
          <p:cNvSpPr/>
          <p:nvPr/>
        </p:nvSpPr>
        <p:spPr>
          <a:xfrm>
            <a:off x="4372801" y="3742189"/>
            <a:ext cx="1304925"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900"/>
              </a:lnSpc>
            </a:pPr>
            <a:r>
              <a:rPr lang="en-US" altLang="zh-CN" sz="2800" b="1" i="0" spc="-5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邓小平</a:t>
            </a:r>
            <a:endParaRPr lang="en-US" altLang="zh-CN" sz="2800" spc="-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4">
                                            <p:bg/>
                                          </p:spTgt>
                                        </p:tgtEl>
                                        <p:attrNameLst>
                                          <p:attrName>style.visibility</p:attrName>
                                        </p:attrNameLst>
                                      </p:cBhvr>
                                      <p:to>
                                        <p:strVal val="visible"/>
                                      </p:to>
                                    </p:set>
                                    <p:animEffect transition="in" filter="wipe(left)">
                                      <p:cBhvr>
                                        <p:cTn id="15" dur="500"/>
                                        <p:tgtEl>
                                          <p:spTgt spid="4">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wipe(left)">
                                      <p:cBhvr>
                                        <p:cTn id="18"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uiExpand="1" build="p" animBg="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5d7f83780?segpoint=1&amp;vbadefaultcenterpage=1&amp;parentnodeid=a2d6cd592&amp;vbahtmlprocessed=1" title=""/>
          <p:cNvSpPr/>
          <p:nvPr/>
        </p:nvSpPr>
        <p:spPr>
          <a:xfrm>
            <a:off x="475488" y="662400"/>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二、拨乱反正</a:t>
            </a:r>
            <a:endParaRPr lang="en-US" altLang="zh-CN" sz="3200"/>
          </a:p>
        </p:txBody>
      </p:sp>
      <p:sp>
        <p:nvSpPr>
          <p:cNvPr id="3" name="P_5_BD#8a284e081?segpoint=1&amp;vbadefaultcenterpage=1&amp;parentnodeid=5d7f83780&amp;vbahtmlprocessed=1&amp;hasbroken=1" title=""/>
          <p:cNvSpPr/>
          <p:nvPr/>
        </p:nvSpPr>
        <p:spPr>
          <a:xfrm>
            <a:off x="475488" y="1454426"/>
            <a:ext cx="11228832" cy="31444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1.最大冤案平反：1980年，中共中央为</a:t>
            </a:r>
            <a:r>
              <a:rPr lang="en-US" altLang="zh-CN" sz="28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恢复名誉，中华人民共</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和国成立以来最大的冤案得到平反。</a:t>
            </a:r>
          </a:p>
          <a:p>
            <a:pPr lvl="0" latinLnBrk="1">
              <a:lnSpc>
                <a:spcPts val="51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2.完成：1981年，中共十一届六中全会召开，通过了《关于</a:t>
            </a:r>
            <a:r>
              <a:rPr lang="en-US" altLang="zh-CN" sz="2800">
                <a:solidFill>
                  <a:srgbClr val="000000"/>
                </a:solidFill>
                <a:latin typeface="宋体" panose="02010600030101010101" pitchFamily="2" charset="-122"/>
                <a:ea typeface="宋体" panose="02010600030101010101" pitchFamily="2" charset="-122"/>
                <a:cs typeface="宋体" panose="02010600030101010101" pitchFamily="34" charset="-120"/>
              </a:rPr>
              <a:t>___________</a:t>
            </a:r>
          </a:p>
          <a:p>
            <a:pPr lvl="0" latinLnBrk="1">
              <a:lnSpc>
                <a:spcPts val="5100"/>
              </a:lnSpc>
            </a:pPr>
            <a:r>
              <a:rPr lang="en-US" altLang="zh-CN" sz="2800">
                <a:solidFill>
                  <a:srgbClr val="000000"/>
                </a:solidFill>
                <a:latin typeface="宋体" panose="02010600030101010101" pitchFamily="2" charset="-122"/>
                <a:ea typeface="宋体" panose="02010600030101010101" pitchFamily="2" charset="-122"/>
                <a:cs typeface="宋体" panose="02010600030101010101" pitchFamily="34" charset="-120"/>
              </a:rPr>
              <a:t>____________</a:t>
            </a: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问题的决议》，标志着中国共产党在指导思想上的拨乱反</a:t>
            </a:r>
          </a:p>
          <a:p>
            <a:pPr lvl="0" latinLnBrk="1">
              <a:lnSpc>
                <a:spcPts val="49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正胜利完成。</a:t>
            </a:r>
            <a:endParaRPr lang="en-US" altLang="zh-CN" sz="2800"/>
          </a:p>
        </p:txBody>
      </p:sp>
      <p:sp>
        <p:nvSpPr>
          <p:cNvPr id="4" name="P_5_AN.10_1#8a284e081.blank?vbadefaultcenterpage=1&amp;parentnodeid=5d7f83780&amp;vbapositionanswer=10&amp;vbahtmlprocessed=1&amp;hasbroken=1" title=""/>
          <p:cNvSpPr/>
          <p:nvPr/>
        </p:nvSpPr>
        <p:spPr>
          <a:xfrm>
            <a:off x="6504813" y="1423946"/>
            <a:ext cx="1330325"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9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刘少奇</a:t>
            </a:r>
            <a:endParaRPr lang="en-US" altLang="zh-CN" sz="2800"/>
          </a:p>
        </p:txBody>
      </p:sp>
      <p:sp>
        <p:nvSpPr>
          <p:cNvPr id="5" name="P_5_AN.11_1#8a284e081.blank?vbadefaultcenterpage=1&amp;parentnodeid=5d7f83780&amp;vbapositionanswer=11&amp;vbahtmlprocessed=1&amp;hasbroken=1" title=""/>
          <p:cNvSpPr/>
          <p:nvPr/>
        </p:nvSpPr>
        <p:spPr>
          <a:xfrm>
            <a:off x="475488" y="2719346"/>
            <a:ext cx="11228832" cy="1201357"/>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100"/>
              </a:lnSpc>
            </a:pPr>
            <a:r>
              <a:rPr lang="en-US" altLang="zh-CN" sz="2800" b="1" i="0">
                <a:solidFill>
                  <a:srgbClr val="A00021"/>
                </a:solidFill>
                <a:latin typeface="宋体" panose="02010600030101010101" pitchFamily="2" charset="-122"/>
                <a:ea typeface="宋体" panose="02010600030101010101" pitchFamily="2" charset="-122"/>
                <a:cs typeface="Times New Roman" panose="02020603050405020304" pitchFamily="34" charset="-120"/>
              </a:rPr>
              <a:t>                                                     </a:t>
            </a: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建国以来</a:t>
            </a:r>
          </a:p>
          <a:p>
            <a:pPr latinLnBrk="1">
              <a:lnSpc>
                <a:spcPts val="49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党的若干历史</a:t>
            </a:r>
            <a:endParaRPr lang="en-US" altLang="zh-CN"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5_BD#454163d23?vbadefaultcenterpage=1&amp;parentnodeid=5d7f83780&amp;vbahtmlprocessed=1" title=""/>
          <p:cNvSpPr/>
          <p:nvPr/>
        </p:nvSpPr>
        <p:spPr>
          <a:xfrm>
            <a:off x="475488" y="662400"/>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易混易错</a:t>
            </a:r>
            <a:endParaRPr lang="en-US" altLang="zh-CN" sz="3200"/>
          </a:p>
        </p:txBody>
      </p:sp>
      <p:sp>
        <p:nvSpPr>
          <p:cNvPr id="3" name="QT_6_BD.12_1#cb3c4c4d6?vbadefaultcenterpage=1&amp;parentnodeid=454163d23&amp;vbahtmlprocessed=1&amp;hasbroken=1" title=""/>
          <p:cNvSpPr/>
          <p:nvPr/>
        </p:nvSpPr>
        <p:spPr>
          <a:xfrm>
            <a:off x="475488" y="1454426"/>
            <a:ext cx="11228832" cy="12013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1978</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年</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中共十一届三中全会的召开</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标志着中国共产党在指导思想上</a:t>
            </a:r>
          </a:p>
          <a:p>
            <a:pPr latinLnBrk="1">
              <a:lnSpc>
                <a:spcPts val="49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的拨乱反正胜利完成</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800"/>
          </a:p>
        </p:txBody>
      </p:sp>
      <p:sp>
        <p:nvSpPr>
          <p:cNvPr id="4" name="QT_6_AN.13_1#cb3c4c4d6.bracket?vbadefaultcenterpage=1&amp;parentnodeid=454163d23&amp;vbapositionanswer=12&amp;vbahtmlprocessed=1" title=""/>
          <p:cNvSpPr/>
          <p:nvPr/>
        </p:nvSpPr>
        <p:spPr>
          <a:xfrm>
            <a:off x="4225163" y="2088791"/>
            <a:ext cx="615950" cy="5536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49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800"/>
          </a:p>
        </p:txBody>
      </p:sp>
      <p:sp>
        <p:nvSpPr>
          <p:cNvPr id="5" name="QT_6_EX.14_1#cb3c4c4d6?vbadefaultcenterpage=1&amp;parentnodeid=454163d23&amp;vbahtmlprocessed=1" title=""/>
          <p:cNvSpPr/>
          <p:nvPr/>
        </p:nvSpPr>
        <p:spPr>
          <a:xfrm>
            <a:off x="475488" y="2744120"/>
            <a:ext cx="11228832" cy="120707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提示：1981</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年</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中共十一届六中全会召开</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标志着中国共产党在指导思想上的拨乱反正胜利完成</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8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5_BD#f14deabf8?vbadefaultcenterpage=1&amp;parentnodeid=5d7f83780&amp;vbahtmlprocessed=1" title=""/>
          <p:cNvSpPr/>
          <p:nvPr/>
        </p:nvSpPr>
        <p:spPr>
          <a:xfrm>
            <a:off x="475488" y="662400"/>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课堂小结</a:t>
            </a:r>
            <a:endParaRPr lang="en-US" altLang="zh-CN" sz="3200"/>
          </a:p>
        </p:txBody>
      </p:sp>
      <p:graphicFrame>
        <p:nvGraphicFramePr>
          <p:cNvPr id="3" name="P_6_BD#651847a13?colgroup=30&amp;vbadefaultcenterpage=1&amp;parentnodeid=f14deabf8&amp;vbahtmlprocessed=1&amp;hasbroken=1" title=""/>
          <p:cNvGraphicFramePr>
            <a:graphicFrameLocks noGrp="1"/>
          </p:cNvGraphicFramePr>
          <p:nvPr/>
        </p:nvGraphicFramePr>
        <p:xfrm>
          <a:off x="475488" y="1515332"/>
          <a:ext cx="11210544" cy="3941064"/>
        </p:xfrm>
        <a:graphic>
          <a:graphicData uri="http://schemas.openxmlformats.org/drawingml/2006/table">
            <a:tbl>
              <a:tblPr/>
              <a:tblGrid>
                <a:gridCol w="11210544"/>
              </a:tblGrid>
              <a:tr h="3941064">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【记知识纲要】</a:t>
                      </a:r>
                      <a:endParaRPr lang="en-US" altLang="zh-CN" sz="1200"/>
                    </a:p>
                    <a:p>
                      <a:pPr marL="0" lvl="0" indent="0" algn="ctr" latinLnBrk="1" hangingPunct="0">
                        <a:lnSpc>
                          <a:spcPts val="25300"/>
                        </a:lnSpc>
                      </a:pPr>
                      <a:r>
                        <a:rPr lang="en-US" altLang="zh-CN" sz="16000" b="1" i="0" kern="0" spc="-99900">
                          <a:solidFill>
                            <a:srgbClr val="FFFFFF"/>
                          </a:solidFill>
                          <a:latin typeface="Times New Roman" panose="02020603050405020304" pitchFamily="34" charset="0"/>
                          <a:ea typeface="宋体" panose="02010600030101010101" pitchFamily="2" charset="-122"/>
                          <a:cs typeface="Times New Roman" panose="020206030504050203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Times New Roman" panose="02020603050405020304" pitchFamily="34" charset="-120"/>
                        </a:rPr>
                        <a:t>______________________________________________________________________________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4" name="P_6_BD#651847a13.table_image?tableimageindex=1&amp;vbadefaultcenterpage=1&amp;parentnodeid=f14deabf8&amp;vbahtmlprocessed=1" title=""/>
          <p:cNvPicPr>
            <a:picLocks noChangeAspect="1"/>
          </p:cNvPicPr>
          <p:nvPr/>
        </p:nvPicPr>
        <p:blipFill>
          <a:blip r:embed="rId2">
            <a:clrChange>
              <a:clrFrom>
                <a:srgbClr val="FFFFFF"/>
              </a:clrFrom>
              <a:clrTo>
                <a:srgbClr val="FFFFFF">
                  <a:alpha val="0"/>
                </a:srgbClr>
              </a:clrTo>
            </a:clrChange>
          </a:blip>
          <a:stretch>
            <a:fillRect/>
          </a:stretch>
        </p:blipFill>
        <p:spPr>
          <a:xfrm>
            <a:off x="3886200" y="2153475"/>
            <a:ext cx="4389120" cy="3218688"/>
          </a:xfrm>
          <a:prstGeom prst="rect">
            <a:avLst/>
          </a:prstGeom>
          <a:noFill/>
          <a:extLst>
            <a:ext uri="{909E8E84-426E-40DD-AFC4-6F175D3DCCD1}">
              <a14:hiddenFill xmlns:a14="http://schemas.microsoft.com/office/drawing/2010/main">
                <a:solidFill>
                  <a:scrgbClr b="0" g="0" r="0">
                    <a:alpha val="0"/>
                  </a:scrgbClr>
                </a:solidFill>
              </a14:hiddenFill>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P_6_BD#651847a13?colgroup=30&amp;vbadefaultcenterpage=1&amp;parentnodeid=f14deabf8&amp;vbahtmlprocessed=1&amp;hasbroken=1" title=""/>
          <p:cNvGraphicFramePr>
            <a:graphicFrameLocks noGrp="1"/>
          </p:cNvGraphicFramePr>
          <p:nvPr/>
        </p:nvGraphicFramePr>
        <p:xfrm>
          <a:off x="475488" y="1429646"/>
          <a:ext cx="11210544" cy="4838700"/>
        </p:xfrm>
        <a:graphic>
          <a:graphicData uri="http://schemas.openxmlformats.org/drawingml/2006/table">
            <a:tbl>
              <a:tblPr/>
              <a:tblGrid>
                <a:gridCol w="11210544"/>
              </a:tblGrid>
              <a:tr h="4801807">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【背核心术语】</a:t>
                      </a:r>
                      <a:endParaRPr lang="en-US" altLang="zh-CN" sz="1200"/>
                    </a:p>
                    <a:p>
                      <a:pPr marL="0" indent="0" algn="l" latinLnBrk="1" hangingPunct="0">
                        <a:lnSpc>
                          <a:spcPts val="42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1.1978</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年关于真理标准问题的大讨论</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使人们认识到</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只有实践才是检</a:t>
                      </a:r>
                    </a:p>
                    <a:p>
                      <a:pPr marL="0" indent="0" algn="l" latinLnBrk="1" hangingPunct="0">
                        <a:lnSpc>
                          <a:spcPts val="42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验真理的唯一标准</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这为中共十一届三中全会的召开奠定了思想基</a:t>
                      </a:r>
                    </a:p>
                    <a:p>
                      <a:pPr marL="0" indent="0" algn="l" latinLnBrk="1" hangingPunct="0">
                        <a:lnSpc>
                          <a:spcPts val="42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础</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p>
                      <a:pPr marL="0" indent="0" algn="l" latinLnBrk="1" hangingPunct="0">
                        <a:lnSpc>
                          <a:spcPts val="42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中共十一届三中全会做出把党和国家工作中心转移到经济建设上来</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p>
                    <a:p>
                      <a:pPr marL="0" indent="0" algn="l" latinLnBrk="1" hangingPunct="0">
                        <a:lnSpc>
                          <a:spcPts val="42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实行改革开放的历史性决策</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是中华人民共和国成立以来党的历史上</a:t>
                      </a:r>
                    </a:p>
                    <a:p>
                      <a:pPr marL="0" indent="0" algn="l" latinLnBrk="1" hangingPunct="0">
                        <a:lnSpc>
                          <a:spcPts val="42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具有深远意义的伟大转折</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a:t>
                      </a: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中共十一届三中全会形成了以邓小平为核心的党的第二代中央领导集</a:t>
                      </a:r>
                    </a:p>
                    <a:p>
                      <a:pPr marL="0" lvl="0" indent="0" algn="l" latinLnBrk="1" hangingPunct="0">
                        <a:lnSpc>
                          <a:spcPts val="3900"/>
                        </a:lnSpc>
                      </a:pPr>
                      <a:r>
                        <a:rPr lang="en-US" altLang="zh-CN" sz="28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体</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 name="P_6_BD#651847a13?colgroup=30&amp;vbadefaultcenterpage=1&amp;parentnodeid=f14deabf8&amp;vbahtmlprocessed=1&amp;hasbroken=1" title=""/>
          <p:cNvSpPr txBox="1"/>
          <p:nvPr/>
        </p:nvSpPr>
        <p:spPr>
          <a:xfrm>
            <a:off x="10967887" y="729114"/>
            <a:ext cx="718145" cy="568706"/>
          </a:xfrm>
          <a:prstGeom prst="rect">
            <a:avLst/>
          </a:prstGeom>
          <a:noFill/>
        </p:spPr>
        <p:txBody>
          <a:bodyPr vert="horz" wrap="non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ts val="5000"/>
              </a:lnSpc>
            </a:pPr>
            <a:r>
              <a:rPr lang="zh-CN" altLang="en-US" sz="2800">
                <a:latin typeface="Times New Roman" panose="02020603050405020304" pitchFamily="34" charset="0"/>
              </a:rPr>
              <a:t>续表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3_BD#682410fa7?vbadefaultcenterpage=1&amp;parentnodeid=0c54945c4&amp;vbahtmlprocessed=1" title=""/>
          <p:cNvPicPr>
            <a:picLocks noChangeAspect="1"/>
          </p:cNvPicPr>
          <p:nvPr/>
        </p:nvPicPr>
        <p:blipFill>
          <a:blip r:embed="rId2"/>
          <a:stretch>
            <a:fillRect/>
          </a:stretch>
        </p:blipFill>
        <p:spPr>
          <a:xfrm>
            <a:off x="3721608" y="662400"/>
            <a:ext cx="4754880" cy="530352"/>
          </a:xfrm>
          <a:prstGeom prst="rect">
            <a:avLst/>
          </a:prstGeom>
        </p:spPr>
      </p:pic>
      <p:sp>
        <p:nvSpPr>
          <p:cNvPr id="3" name="C_4_BD#e04dec9f5?segpoint=1&amp;vbadefaultcenterpage=1&amp;parentnodeid=682410fa7&amp;vbahtmlprocessed=1" title=""/>
          <p:cNvSpPr/>
          <p:nvPr/>
        </p:nvSpPr>
        <p:spPr>
          <a:xfrm>
            <a:off x="475488" y="1324832"/>
            <a:ext cx="11228832" cy="1444752"/>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一、为什么说中共十一届三中全会是中华人民共和国成立以来党的历史上具有深远意义的伟大转折？</a:t>
            </a:r>
            <a:endParaRPr lang="en-US" altLang="zh-CN" sz="3200"/>
          </a:p>
        </p:txBody>
      </p:sp>
      <p:sp>
        <p:nvSpPr>
          <p:cNvPr id="4" name="P_5_BD#859b644e1?segpoint=1&amp;vbadefaultcenterpage=1&amp;parentnodeid=e04dec9f5&amp;vbahtmlprocessed=1&amp;hasbroken=1" title=""/>
          <p:cNvSpPr/>
          <p:nvPr/>
        </p:nvSpPr>
        <p:spPr>
          <a:xfrm>
            <a:off x="475488" y="2838726"/>
            <a:ext cx="11228832" cy="18490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1.从党的指导思想来看，中共十一届三中全会重新确立了实事求是的马</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克思主义思想路线，冲破了长期以来“左”的错误的严重束缚。</a:t>
            </a:r>
          </a:p>
          <a:p>
            <a:pPr lvl="0" latinLnBrk="1">
              <a:lnSpc>
                <a:spcPts val="49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2.从党的工作中心来看，以经济建设为中心代替了“以阶级斗争为纲”。</a:t>
            </a:r>
            <a:endParaRPr lang="en-US" altLang="zh-CN"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859b644e1?segpoint=1&amp;vbadefaultcenterpage=1&amp;parentnodeid=e04dec9f5&amp;vbahtmlprocessed=1&amp;hasbroken=1" title=""/>
          <p:cNvSpPr/>
          <p:nvPr/>
        </p:nvSpPr>
        <p:spPr>
          <a:xfrm>
            <a:off x="475488" y="2498224"/>
            <a:ext cx="11509375" cy="18490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3.从经济体制来看，高度集中的计划经济体制开始向市场经济体制转变。</a:t>
            </a:r>
          </a:p>
          <a:p>
            <a:pPr lvl="0" latinLnBrk="1">
              <a:lnSpc>
                <a:spcPts val="51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4.从发展动力来看，以发展社会主义经济为目的的改革开放取代闭门式</a:t>
            </a:r>
          </a:p>
          <a:p>
            <a:pPr lvl="0" latinLnBrk="1">
              <a:lnSpc>
                <a:spcPts val="4900"/>
              </a:lnSpc>
            </a:pPr>
            <a:r>
              <a:rPr lang="en-US" altLang="zh-CN" sz="2800" b="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的发展模式。</a:t>
            </a:r>
            <a:endParaRPr lang="en-US" altLang="zh-CN" sz="28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5fc4c52df?segpoint=1&amp;vbadefaultcenterpage=1&amp;parentnodeid=682410fa7&amp;vbahtmlprocessed=1" title=""/>
          <p:cNvSpPr/>
          <p:nvPr/>
        </p:nvSpPr>
        <p:spPr>
          <a:xfrm>
            <a:off x="475488" y="662400"/>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二、中国共产党历史上三次工作重心转移</a:t>
            </a:r>
            <a:endParaRPr lang="en-US" altLang="zh-CN" sz="3200"/>
          </a:p>
        </p:txBody>
      </p:sp>
      <p:graphicFrame>
        <p:nvGraphicFramePr>
          <p:cNvPr id="3" name="P_5_BD#0bfc97f4d?colgroup=15,15&amp;vbadefaultcenterpage=1&amp;parentnodeid=5fc4c52df&amp;vbahtmlprocessed=1&amp;hasbroken=1" title=""/>
          <p:cNvGraphicFramePr>
            <a:graphicFrameLocks noGrp="1"/>
          </p:cNvGraphicFramePr>
          <p:nvPr/>
        </p:nvGraphicFramePr>
        <p:xfrm>
          <a:off x="475488" y="1515332"/>
          <a:ext cx="11219688" cy="1985012"/>
        </p:xfrm>
        <a:graphic>
          <a:graphicData uri="http://schemas.openxmlformats.org/drawingml/2006/table">
            <a:tbl>
              <a:tblPr/>
              <a:tblGrid>
                <a:gridCol w="5614416"/>
                <a:gridCol w="5605272"/>
              </a:tblGrid>
              <a:tr h="476060">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时间</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工作重心转移</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502984">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1927年秋收起义失败后</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从进攻大城市转为向农村进军</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502984">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1949年中共七届二中全会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由乡村转移到城市</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502984">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1978年中共十一届三中全会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由阶级斗争转移到经济建设</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fb66ee769?segpoint=1&amp;vbadefaultcenterpage=1&amp;parentnodeid=682410fa7&amp;vbahtmlprocessed=1" title=""/>
          <p:cNvSpPr/>
          <p:nvPr/>
        </p:nvSpPr>
        <p:spPr>
          <a:xfrm>
            <a:off x="475488" y="658368"/>
            <a:ext cx="11228832" cy="72237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32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三、中国人民在前进道路上经历的三次历史性巨变</a:t>
            </a:r>
            <a:endParaRPr lang="en-US" altLang="zh-CN" sz="3200"/>
          </a:p>
        </p:txBody>
      </p:sp>
      <p:graphicFrame>
        <p:nvGraphicFramePr>
          <p:cNvPr id="3" name="P_5_BD#42954d2b4?colgroup=3,5,11,9&amp;vbadefaultcenterpage=1&amp;parentnodeid=fb66ee769&amp;vbahtmlprocessed=1&amp;hasbroken=1" title=""/>
          <p:cNvGraphicFramePr>
            <a:graphicFrameLocks noGrp="1"/>
          </p:cNvGraphicFramePr>
          <p:nvPr/>
        </p:nvGraphicFramePr>
        <p:xfrm>
          <a:off x="475488" y="1511300"/>
          <a:ext cx="11192256" cy="4819460"/>
        </p:xfrm>
        <a:graphic>
          <a:graphicData uri="http://schemas.openxmlformats.org/drawingml/2006/table">
            <a:tbl>
              <a:tblPr/>
              <a:tblGrid>
                <a:gridCol w="1298448"/>
                <a:gridCol w="2258568"/>
                <a:gridCol w="4206240"/>
                <a:gridCol w="3429000"/>
              </a:tblGrid>
              <a:tr h="476060">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次数</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巨变</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结果</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7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任务</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057720">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第一次</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辛亥革命</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推翻清朝的封建统治，建</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立资产阶级共和国</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维护共和制度，发展</a:t>
                      </a:r>
                    </a:p>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资本主义经济</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612456">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第二次</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中华人民共</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和国的成立</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结束了中国半殖民地半封</a:t>
                      </a:r>
                    </a:p>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建社会的历史，中国真正</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成为独立自主的国家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巩固人民民主专政，</a:t>
                      </a:r>
                    </a:p>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迅速恢复国民经济，</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建立社会主义制度</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612456">
                <a:tc>
                  <a:txBody>
                    <a:bodyPr vert="horz" wrap="square"/>
                    <a:lstStyle/>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第三次</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中共十一届</a:t>
                      </a:r>
                    </a:p>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三中全会的</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召开</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我国进入社会主义现代化</a:t>
                      </a:r>
                    </a:p>
                    <a:p>
                      <a:pPr marL="0" lvl="0" indent="0" algn="l"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建设新时期</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ts val="45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发展生产力，实现四</a:t>
                      </a:r>
                    </a:p>
                    <a:p>
                      <a:pPr marL="0" lvl="0" indent="0" algn="ctr" latinLnBrk="1" hangingPunct="0">
                        <a:lnSpc>
                          <a:spcPts val="3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个现代化</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3_BD#79cab5ba3?vbadefaultcenterpage=1&amp;parentnodeid=0c54945c4&amp;vbahtmlprocessed=1" title=""/>
          <p:cNvPicPr>
            <a:picLocks noChangeAspect="1"/>
          </p:cNvPicPr>
          <p:nvPr/>
        </p:nvPicPr>
        <p:blipFill>
          <a:blip r:embed="rId3"/>
          <a:stretch>
            <a:fillRect/>
          </a:stretch>
        </p:blipFill>
        <p:spPr>
          <a:xfrm>
            <a:off x="3721608" y="662400"/>
            <a:ext cx="4754880" cy="530352"/>
          </a:xfrm>
          <a:prstGeom prst="rect">
            <a:avLst/>
          </a:prstGeom>
        </p:spPr>
      </p:pic>
      <p:pic>
        <p:nvPicPr>
          <p:cNvPr id="3" name="C_4_BD#5ea80f9d7?vbadefaultcenterpage=1&amp;parentnodeid=79cab5ba3&amp;vbahtmlprocessed=1" title=""/>
          <p:cNvPicPr>
            <a:picLocks noChangeAspect="1"/>
          </p:cNvPicPr>
          <p:nvPr/>
        </p:nvPicPr>
        <p:blipFill>
          <a:blip r:embed="rId4"/>
          <a:stretch>
            <a:fillRect/>
          </a:stretch>
        </p:blipFill>
        <p:spPr>
          <a:xfrm>
            <a:off x="4352544" y="1324832"/>
            <a:ext cx="3493008" cy="493776"/>
          </a:xfrm>
          <a:prstGeom prst="rect">
            <a:avLst/>
          </a:prstGeom>
        </p:spPr>
      </p:pic>
      <p:sp>
        <p:nvSpPr>
          <p:cNvPr id="4" name="QC_5_BD.15_1#e86394d7e?vbadefaultcenterpage=1&amp;parentnodeid=5ea80f9d7&amp;vbahtmlprocessed=1&amp;hasbroken=1" title=""/>
          <p:cNvSpPr/>
          <p:nvPr/>
        </p:nvSpPr>
        <p:spPr>
          <a:xfrm>
            <a:off x="475488" y="1947132"/>
            <a:ext cx="11228832" cy="24967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a:t>
            </a:r>
            <a:r>
              <a:rPr lang="en-US" altLang="zh-CN" sz="2800" b="1" i="0">
                <a:solidFill>
                  <a:srgbClr val="000000"/>
                </a:solidFill>
                <a:latin typeface="Times New Roman" panose="02020603050405020304" pitchFamily="34" charset="0"/>
                <a:ea typeface="楷体_GB2312" pitchFamily="34" charset="-122"/>
                <a:cs typeface="Times New Roman" panose="02020603050405020304" pitchFamily="34" charset="-120"/>
              </a:rPr>
              <a:t>[2023·济南中考]</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《共和国之路》记载，各地就这一主题召开的讨论会</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达70余次，发表650多篇文章。这场大讨论，冲破了“两个凡是”的严重</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束缚，为中共十一届三中全会的召开做了重要的思想准备。这反映了中</a:t>
            </a:r>
          </a:p>
          <a:p>
            <a:pPr latinLnBrk="1">
              <a:lnSpc>
                <a:spcPts val="4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共十一届三中全会召开的(</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800"/>
          </a:p>
        </p:txBody>
      </p:sp>
      <p:sp>
        <p:nvSpPr>
          <p:cNvPr id="5" name="QC_5_AN.16_1#e86394d7e.bracket?vbadefaultcenterpage=1&amp;parentnodeid=5ea80f9d7&amp;vbapositionanswer=13&amp;vbahtmlprocessed=1" title=""/>
          <p:cNvSpPr/>
          <p:nvPr/>
        </p:nvSpPr>
        <p:spPr>
          <a:xfrm>
            <a:off x="4722051" y="3876897"/>
            <a:ext cx="515938" cy="56781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50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a:t>
            </a:r>
            <a:endParaRPr lang="en-US" altLang="zh-CN" sz="2800"/>
          </a:p>
        </p:txBody>
      </p:sp>
      <p:sp>
        <p:nvSpPr>
          <p:cNvPr id="6" name="QC_5_BD.17_1#e86394d7e.choices?vbadefaultcenterpage=1&amp;parentnodeid=5ea80f9d7&amp;vbahtmlprocessed=1" title=""/>
          <p:cNvSpPr/>
          <p:nvPr/>
        </p:nvSpPr>
        <p:spPr>
          <a:xfrm>
            <a:off x="475488" y="4501610"/>
            <a:ext cx="11228832" cy="56699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2873375"/>
                <a:tab pos="5709285"/>
                <a:tab pos="8570595"/>
              </a:tabLst>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A.背景</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B.内容</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C.过程</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D.意义</a:t>
            </a:r>
            <a:endParaRPr lang="en-US" altLang="zh-CN" sz="28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QC_5_BD.18_1#b56944dde?vbadefaultcenterpage=1&amp;parentnodeid=5ea80f9d7&amp;vbahtmlprocessed=1&amp;hasbroken=1" title=""/>
          <p:cNvSpPr/>
          <p:nvPr/>
        </p:nvSpPr>
        <p:spPr>
          <a:xfrm>
            <a:off x="475488" y="1536612"/>
            <a:ext cx="11228832" cy="24967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a:t>
            </a:r>
            <a:r>
              <a:rPr lang="en-US" altLang="zh-CN" sz="2800" b="1" i="0">
                <a:solidFill>
                  <a:srgbClr val="000000"/>
                </a:solidFill>
                <a:latin typeface="Times New Roman" panose="02020603050405020304" pitchFamily="34" charset="0"/>
                <a:ea typeface="楷体_GB2312" pitchFamily="34" charset="-122"/>
                <a:cs typeface="Times New Roman" panose="02020603050405020304" pitchFamily="34" charset="-120"/>
              </a:rPr>
              <a:t>[2023·育才中学期中改编]</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1979年10月，《市场报》正式创刊，它是中</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国改革开放后诞生的第一份经济类报纸。1980年，《人民日报》改版，</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开辟了《经济简讯》等新栏目，经济新闻成为报道重点，篇幅和数量不</a:t>
            </a:r>
          </a:p>
          <a:p>
            <a:pPr latinLnBrk="1">
              <a:lnSpc>
                <a:spcPts val="4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断增加。这种现象出现的主要原因是(</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800"/>
          </a:p>
        </p:txBody>
      </p:sp>
      <p:sp>
        <p:nvSpPr>
          <p:cNvPr id="3" name="QC_5_AN.19_1#b56944dde.bracket?vbadefaultcenterpage=1&amp;parentnodeid=5ea80f9d7&amp;vbapositionanswer=14&amp;vbahtmlprocessed=1" title=""/>
          <p:cNvSpPr/>
          <p:nvPr/>
        </p:nvSpPr>
        <p:spPr>
          <a:xfrm>
            <a:off x="6507988" y="3466377"/>
            <a:ext cx="515938" cy="56781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50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D</a:t>
            </a:r>
            <a:endParaRPr lang="en-US" altLang="zh-CN" sz="2800"/>
          </a:p>
        </p:txBody>
      </p:sp>
      <p:sp>
        <p:nvSpPr>
          <p:cNvPr id="4" name="QC_5_BD.20_1#b56944dde.choices?vbadefaultcenterpage=1&amp;parentnodeid=5ea80f9d7&amp;vbahtmlprocessed=1" title=""/>
          <p:cNvSpPr/>
          <p:nvPr/>
        </p:nvSpPr>
        <p:spPr>
          <a:xfrm>
            <a:off x="475488" y="4099916"/>
            <a:ext cx="11228832" cy="120707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5721985"/>
              </a:tabLst>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A.粉碎了“四人帮”</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B.恢复了高考制度</a:t>
            </a:r>
            <a:endParaRPr lang="en-US" altLang="zh-CN" sz="2800"/>
          </a:p>
          <a:p>
            <a:pPr latinLnBrk="1">
              <a:lnSpc>
                <a:spcPct val="150000"/>
              </a:lnSpc>
              <a:tabLst>
                <a:tab pos="5721985"/>
              </a:tabLst>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C.实现四个现代化</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D.工作中心的转移</a:t>
            </a:r>
            <a:endParaRPr lang="en-US" altLang="zh-CN" sz="28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QC_5_BD.21_1#dc06f4298?hastextimagelayout=1&amp;vbadefaultcenterpage=1&amp;parentnodeid=5ea80f9d7&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8795410" y="1646340"/>
            <a:ext cx="2953512" cy="1901952"/>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3" name="QC_5_BD.21_2#dc06f4298?hastextimagelayout=1&amp;segpoint=1&amp;vbadefaultcenterpage=1&amp;parentnodeid=5ea80f9d7&amp;vbahtmlprocessed=1&amp;hasbroken=1" title=""/>
          <p:cNvSpPr/>
          <p:nvPr/>
        </p:nvSpPr>
        <p:spPr>
          <a:xfrm>
            <a:off x="475488" y="1217842"/>
            <a:ext cx="8147304" cy="12013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a:t>
            </a:r>
            <a:r>
              <a:rPr lang="en-US" altLang="zh-CN" sz="2800" b="1" i="0">
                <a:solidFill>
                  <a:srgbClr val="000000"/>
                </a:solidFill>
                <a:latin typeface="Times New Roman" panose="02020603050405020304" pitchFamily="34" charset="0"/>
                <a:ea typeface="楷体_GB2312" pitchFamily="34" charset="-122"/>
                <a:cs typeface="Times New Roman" panose="02020603050405020304" pitchFamily="34" charset="-120"/>
              </a:rPr>
              <a:t>[2023·临沂中考]</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下图反映的会议于1978年底在北京</a:t>
            </a:r>
          </a:p>
          <a:p>
            <a:pPr latinLnBrk="1">
              <a:lnSpc>
                <a:spcPts val="4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召开。这次会议(</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800"/>
          </a:p>
        </p:txBody>
      </p:sp>
      <p:sp>
        <p:nvSpPr>
          <p:cNvPr id="4" name="QC_5_AN.22_1#dc06f4298.bracket?vbadefaultcenterpage=1&amp;parentnodeid=5ea80f9d7&amp;vbapositionanswer=15&amp;vbahtmlprocessed=1" title=""/>
          <p:cNvSpPr/>
          <p:nvPr/>
        </p:nvSpPr>
        <p:spPr>
          <a:xfrm>
            <a:off x="3293301" y="1852207"/>
            <a:ext cx="515938" cy="56781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50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C</a:t>
            </a:r>
            <a:endParaRPr lang="en-US" altLang="zh-CN" sz="2800"/>
          </a:p>
        </p:txBody>
      </p:sp>
      <p:sp>
        <p:nvSpPr>
          <p:cNvPr id="5" name="QC_5_BD.23_1#dc06f4298.choices?hastextimagelayout=1&amp;vbadefaultcenterpage=1&amp;parentnodeid=5ea80f9d7&amp;vbahtmlprocessed=1" title=""/>
          <p:cNvSpPr/>
          <p:nvPr/>
        </p:nvSpPr>
        <p:spPr>
          <a:xfrm>
            <a:off x="475488" y="2498446"/>
            <a:ext cx="8147304" cy="312731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ct val="1500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A.展开了一场真理标准问题的大讨论</a:t>
            </a:r>
            <a:endParaRPr lang="en-US" altLang="zh-CN" sz="2800"/>
          </a:p>
          <a:p>
            <a:pPr marL="0" algn="l" latinLnBrk="1">
              <a:lnSpc>
                <a:spcPct val="1500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B.决定撤销过去强加给刘少奇的种种罪名</a:t>
            </a:r>
            <a:endParaRPr lang="en-US" altLang="zh-CN" sz="2800"/>
          </a:p>
          <a:p>
            <a:pPr marL="0" algn="l" latinLnBrk="1">
              <a:lnSpc>
                <a:spcPct val="150000"/>
              </a:lnSpc>
            </a:pPr>
            <a:r>
              <a:rPr lang="en-US" altLang="zh-CN" sz="28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C.形成了以邓小平为核心的党的第二代中央领导集体</a:t>
            </a:r>
            <a:endParaRPr lang="en-US" altLang="zh-CN" sz="2800" spc="-50"/>
          </a:p>
          <a:p>
            <a:pPr marL="0" algn="l" latinLnBrk="1">
              <a:lnSpc>
                <a:spcPct val="1500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D.标志着中国共产党在指导思想上的拨乱反正胜利完成</a:t>
            </a:r>
            <a:endParaRPr lang="en-US" altLang="zh-CN" sz="28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QC_5_BD.24_1#a5a5a4cda?hastextimagelayout=1&amp;vbadefaultcenterpage=1&amp;parentnodeid=5ea80f9d7&amp;vbahtmlprocessed=1&amp;hassurround=1&amp;hassurround=1" title=""/>
          <p:cNvPicPr>
            <a:picLocks noChangeAspect="1"/>
          </p:cNvPicPr>
          <p:nvPr/>
        </p:nvPicPr>
        <p:blipFill>
          <a:blip r:embed="rId3">
            <a:clrChange>
              <a:clrFrom>
                <a:srgbClr val="FFFFFF"/>
              </a:clrFrom>
              <a:clrTo>
                <a:srgbClr val="FFFFFF">
                  <a:alpha val="0"/>
                </a:srgbClr>
              </a:clrTo>
            </a:clrChange>
          </a:blip>
          <a:stretch>
            <a:fillRect/>
          </a:stretch>
        </p:blipFill>
        <p:spPr>
          <a:xfrm>
            <a:off x="8868911" y="1354240"/>
            <a:ext cx="2761488" cy="1783080"/>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3" name="QC_5_BD.24_2#a5a5a4cda?hastextimagelayout=1&amp;vbadefaultcenterpage=1&amp;parentnodeid=5ea80f9d7&amp;vbahtmlprocessed=1&amp;bbb=1&amp;hasbroken=1&amp;hassurround=1" title=""/>
          <p:cNvSpPr/>
          <p:nvPr/>
        </p:nvSpPr>
        <p:spPr>
          <a:xfrm>
            <a:off x="475488" y="1206412"/>
            <a:ext cx="8330184" cy="18490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4.</a:t>
            </a:r>
            <a:r>
              <a:rPr lang="en-US" altLang="zh-CN" sz="900" b="1" i="0" kern="0">
                <a:solidFill>
                  <a:srgbClr val="FFFFFF"/>
                </a:solidFill>
                <a:latin typeface="宋体" panose="02010600030101010101" pitchFamily="2" charset="-122"/>
                <a:ea typeface="宋体" panose="02010600030101010101" pitchFamily="2" charset="-122"/>
                <a:cs typeface="Times New Roman" panose="02020603050405020304"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坐标轴可以帮助我们直观</a:t>
            </a:r>
          </a:p>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地理解历史发展大势。如图反映了1960—1990年中国</a:t>
            </a:r>
          </a:p>
          <a:p>
            <a:pPr latinLnBrk="1">
              <a:lnSpc>
                <a:spcPts val="4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社会经济发展状况，</a:t>
            </a:r>
            <a:r>
              <a:rPr lang="en-US" altLang="zh-CN" sz="2800" b="1" i="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X</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轴代表年份，</a:t>
            </a:r>
            <a:r>
              <a:rPr lang="en-US" altLang="zh-CN" sz="2800" b="1" i="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Y</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轴代表经济发展</a:t>
            </a:r>
            <a:endParaRPr lang="en-US" altLang="zh-CN" sz="2800"/>
          </a:p>
        </p:txBody>
      </p:sp>
      <p:pic>
        <p:nvPicPr>
          <p:cNvPr id="4" name="QC_5_BD.24_2#a5a5a4cda?hastextimagelayout=1&amp;vbadefaultcenterpage=1&amp;parentnodeid=5ea80f9d7&amp;inlineimagemarkindex=1&amp;vbahtmlprocessed=1" title=""/>
          <p:cNvPicPr>
            <a:picLocks noChangeAspect="1"/>
          </p:cNvPicPr>
          <p:nvPr/>
        </p:nvPicPr>
        <p:blipFill>
          <a:blip r:embed="rId4">
            <a:clrChange>
              <a:clrFrom>
                <a:srgbClr val="FFFFFF"/>
              </a:clrFrom>
              <a:clrTo>
                <a:srgbClr val="FFFFFF">
                  <a:alpha val="0"/>
                </a:srgbClr>
              </a:clrTo>
            </a:clrChange>
          </a:blip>
          <a:stretch>
            <a:fillRect/>
          </a:stretch>
        </p:blipFill>
        <p:spPr>
          <a:xfrm>
            <a:off x="750221" y="1334428"/>
            <a:ext cx="3813048" cy="384048"/>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5" name="QC_5_AN.25_1#a5a5a4cda.bracket?vbadefaultcenterpage=1&amp;parentnodeid=5ea80f9d7&amp;vbapositionanswer=16&amp;vbahtmlprocessed=1" title=""/>
          <p:cNvSpPr/>
          <p:nvPr/>
        </p:nvSpPr>
        <p:spPr>
          <a:xfrm>
            <a:off x="796304" y="3772193"/>
            <a:ext cx="515938" cy="56781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5000"/>
              </a:lnSpc>
            </a:pPr>
            <a:r>
              <a:rPr lang="en-US" altLang="zh-CN" sz="28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D</a:t>
            </a:r>
            <a:endParaRPr lang="en-US" altLang="zh-CN" sz="2800"/>
          </a:p>
        </p:txBody>
      </p:sp>
      <p:sp>
        <p:nvSpPr>
          <p:cNvPr id="6" name="QC_5_BD.26_1#a5a5a4cda.choices?vbadefaultcenterpage=1&amp;parentnodeid=5ea80f9d7&amp;vbahtmlprocessed=1" title=""/>
          <p:cNvSpPr/>
          <p:nvPr/>
        </p:nvSpPr>
        <p:spPr>
          <a:xfrm>
            <a:off x="475488" y="4430116"/>
            <a:ext cx="11228832" cy="120707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5721985"/>
              </a:tabLst>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A.国民经济调整完成</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B.中国成功爆炸第一颗氢弹</a:t>
            </a:r>
            <a:endParaRPr lang="en-US" altLang="zh-CN" sz="2800"/>
          </a:p>
          <a:p>
            <a:pPr latinLnBrk="1">
              <a:lnSpc>
                <a:spcPct val="150000"/>
              </a:lnSpc>
              <a:tabLst>
                <a:tab pos="5721985"/>
              </a:tabLst>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C.“文化大革命”结束</a:t>
            </a:r>
            <a:r>
              <a:rPr lang="en-US" altLang="zh-CN" sz="28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D.中共十一届三中全会召开</a:t>
            </a:r>
            <a:endParaRPr lang="en-US" altLang="zh-CN" sz="2800"/>
          </a:p>
        </p:txBody>
      </p:sp>
      <p:sp>
        <p:nvSpPr>
          <p:cNvPr id="7" name="QC_5_BD.24_2#a5a5a4cda?hastextimagelayout=1&amp;vbadefaultcenterpage=1&amp;parentnodeid=5ea80f9d7&amp;vbahtmlprocessed=1&amp;bbb=1&amp;hasbroken=1&amp;hassurround=1" title=""/>
          <p:cNvSpPr/>
          <p:nvPr/>
        </p:nvSpPr>
        <p:spPr>
          <a:xfrm>
            <a:off x="478804" y="3137828"/>
            <a:ext cx="11232805" cy="120135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1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水平，</a:t>
            </a:r>
            <a:r>
              <a:rPr lang="en-US" altLang="zh-CN" sz="2800" b="1" i="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P</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点是关键的转折点。那么</a:t>
            </a:r>
            <a:r>
              <a:rPr lang="en-US" altLang="zh-CN" sz="2800" b="1" i="1">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P</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点最可能代表下列哪一历史事件</a:t>
            </a:r>
          </a:p>
          <a:p>
            <a:pPr latinLnBrk="1">
              <a:lnSpc>
                <a:spcPts val="4900"/>
              </a:lnSpc>
            </a:pP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8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https://d.book118.com/215323210222011122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6</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Calibri Light</vt:lpstr>
      <vt:lpstr>Times New Roman</vt:lpstr>
      <vt:lpstr>华文行楷</vt:lpstr>
      <vt:lpstr>Heiti SC Light</vt:lpstr>
      <vt:lpstr>微软雅黑</vt:lpstr>
      <vt:lpstr>宋体</vt:lpstr>
      <vt:lpstr>等线 Light</vt:lpstr>
      <vt:lpstr>等线</vt:lpstr>
      <vt:lpstr>黑体</vt:lpstr>
      <vt:lpstr>楷体</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2024-09-26T03:57:58.606</cp:lastPrinted>
  <dcterms:created xsi:type="dcterms:W3CDTF">2024-09-25T19:57:58Z</dcterms:created>
  <dcterms:modified xsi:type="dcterms:W3CDTF">2024-09-25T19:58:00Z</dcterms:modified>
</cp:coreProperties>
</file>