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309.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5B9B8D-06CE-4CB5-937C-C5FC43D74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48DC1-058E-4B96-9640-228ECA099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16DCD9-7151-4A55-B8C4-9370D0C27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159833-D940-428A-8D3D-DD32561F8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810BA1-8D42-461B-B5A7-AD4C3F4844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3D3D3-A610-46F2-B7D3-31FDDBE2EB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C2D296-5831-4501-8215-7E367B91F5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C34F9-9F65-4151-8217-AFDFDB3BA4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327C4F-F555-4337-A8CB-706553F83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631D1-A290-4ABB-83FD-AF24256BA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7A8DC-9DDC-417A-8B1E-EDD68B28A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14" Type="http://schemas.openxmlformats.org/officeDocument/2006/relationships/tags" Target="../tags/tag202.xml" /><Relationship Id="rId15" Type="http://schemas.openxmlformats.org/officeDocument/2006/relationships/tags" Target="../tags/tag203.xml" /><Relationship Id="rId16" Type="http://schemas.openxmlformats.org/officeDocument/2006/relationships/tags" Target="../tags/tag204.xml" /><Relationship Id="rId17" Type="http://schemas.openxmlformats.org/officeDocument/2006/relationships/tags" Target="../tags/tag205.xml" /><Relationship Id="rId18" Type="http://schemas.openxmlformats.org/officeDocument/2006/relationships/tags" Target="../tags/tag206.xml" /><Relationship Id="rId19" Type="http://schemas.openxmlformats.org/officeDocument/2006/relationships/tags" Target="../tags/tag207.xml" /><Relationship Id="rId2" Type="http://schemas.openxmlformats.org/officeDocument/2006/relationships/tags" Target="../tags/tag190.xml" /><Relationship Id="rId20" Type="http://schemas.openxmlformats.org/officeDocument/2006/relationships/tags" Target="../tags/tag208.xml" /><Relationship Id="rId21" Type="http://schemas.openxmlformats.org/officeDocument/2006/relationships/tags" Target="../tags/tag209.xml" /><Relationship Id="rId22" Type="http://schemas.openxmlformats.org/officeDocument/2006/relationships/tags" Target="../tags/tag210.xml" /><Relationship Id="rId23" Type="http://schemas.openxmlformats.org/officeDocument/2006/relationships/tags" Target="../tags/tag211.xml" /><Relationship Id="rId24" Type="http://schemas.openxmlformats.org/officeDocument/2006/relationships/tags" Target="../tags/tag212.xml" /><Relationship Id="rId25" Type="http://schemas.openxmlformats.org/officeDocument/2006/relationships/tags" Target="../tags/tag213.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19" Type="http://schemas.openxmlformats.org/officeDocument/2006/relationships/tags" Target="../tags/tag250.xml" /><Relationship Id="rId2" Type="http://schemas.openxmlformats.org/officeDocument/2006/relationships/tags" Target="../tags/tag233.xml" /><Relationship Id="rId20" Type="http://schemas.openxmlformats.org/officeDocument/2006/relationships/tags" Target="../tags/tag251.xml" /><Relationship Id="rId21" Type="http://schemas.openxmlformats.org/officeDocument/2006/relationships/tags" Target="../tags/tag252.xml" /><Relationship Id="rId22" Type="http://schemas.openxmlformats.org/officeDocument/2006/relationships/tags" Target="../tags/tag253.xml" /><Relationship Id="rId23" Type="http://schemas.openxmlformats.org/officeDocument/2006/relationships/tags" Target="../tags/tag254.xml" /><Relationship Id="rId24" Type="http://schemas.openxmlformats.org/officeDocument/2006/relationships/tags" Target="../tags/tag255.xml" /><Relationship Id="rId25" Type="http://schemas.openxmlformats.org/officeDocument/2006/relationships/tags" Target="../tags/tag256.xml" /><Relationship Id="rId26" Type="http://schemas.openxmlformats.org/officeDocument/2006/relationships/tags" Target="../tags/tag257.xml" /><Relationship Id="rId27" Type="http://schemas.openxmlformats.org/officeDocument/2006/relationships/tags" Target="../tags/tag258.xml" /><Relationship Id="rId28" Type="http://schemas.openxmlformats.org/officeDocument/2006/relationships/tags" Target="../tags/tag259.xml" /><Relationship Id="rId29" Type="http://schemas.openxmlformats.org/officeDocument/2006/relationships/tags" Target="../tags/tag260.xml" /><Relationship Id="rId3" Type="http://schemas.openxmlformats.org/officeDocument/2006/relationships/tags" Target="../tags/tag234.xml" /><Relationship Id="rId30" Type="http://schemas.openxmlformats.org/officeDocument/2006/relationships/tags" Target="../tags/tag261.xml" /><Relationship Id="rId31" Type="http://schemas.openxmlformats.org/officeDocument/2006/relationships/tags" Target="../tags/tag262.xml" /><Relationship Id="rId32" Type="http://schemas.openxmlformats.org/officeDocument/2006/relationships/tags" Target="../tags/tag263.xml" /><Relationship Id="rId33" Type="http://schemas.openxmlformats.org/officeDocument/2006/relationships/tags" Target="../tags/tag26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tags" Target="../tags/tag277.xml" /><Relationship Id="rId15" Type="http://schemas.openxmlformats.org/officeDocument/2006/relationships/tags" Target="../tags/tag278.xml" /><Relationship Id="rId16" Type="http://schemas.openxmlformats.org/officeDocument/2006/relationships/tags" Target="../tags/tag279.xml" /><Relationship Id="rId17" Type="http://schemas.openxmlformats.org/officeDocument/2006/relationships/tags" Target="../tags/tag280.xml" /><Relationship Id="rId18" Type="http://schemas.openxmlformats.org/officeDocument/2006/relationships/tags" Target="../tags/tag281.xml" /><Relationship Id="rId19" Type="http://schemas.openxmlformats.org/officeDocument/2006/relationships/tags" Target="../tags/tag282.xml" /><Relationship Id="rId2" Type="http://schemas.openxmlformats.org/officeDocument/2006/relationships/tags" Target="../tags/tag265.xml" /><Relationship Id="rId20" Type="http://schemas.openxmlformats.org/officeDocument/2006/relationships/tags" Target="../tags/tag283.xml" /><Relationship Id="rId21" Type="http://schemas.openxmlformats.org/officeDocument/2006/relationships/tags" Target="../tags/tag284.xml" /><Relationship Id="rId22" Type="http://schemas.openxmlformats.org/officeDocument/2006/relationships/tags" Target="../tags/tag285.xml" /><Relationship Id="rId23" Type="http://schemas.openxmlformats.org/officeDocument/2006/relationships/tags" Target="../tags/tag286.xml" /><Relationship Id="rId24" Type="http://schemas.openxmlformats.org/officeDocument/2006/relationships/tags" Target="../tags/tag287.xml" /><Relationship Id="rId25" Type="http://schemas.openxmlformats.org/officeDocument/2006/relationships/tags" Target="../tags/tag288.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tags" Target="../tags/tag301.xml" /><Relationship Id="rId15" Type="http://schemas.openxmlformats.org/officeDocument/2006/relationships/tags" Target="../tags/tag302.xml" /><Relationship Id="rId16" Type="http://schemas.openxmlformats.org/officeDocument/2006/relationships/tags" Target="../tags/tag303.xml" /><Relationship Id="rId17" Type="http://schemas.openxmlformats.org/officeDocument/2006/relationships/tags" Target="../tags/tag304.xml" /><Relationship Id="rId18" Type="http://schemas.openxmlformats.org/officeDocument/2006/relationships/tags" Target="../tags/tag305.xml" /><Relationship Id="rId19" Type="http://schemas.openxmlformats.org/officeDocument/2006/relationships/tags" Target="../tags/tag306.xml" /><Relationship Id="rId2" Type="http://schemas.openxmlformats.org/officeDocument/2006/relationships/tags" Target="../tags/tag289.xml" /><Relationship Id="rId20" Type="http://schemas.openxmlformats.org/officeDocument/2006/relationships/tags" Target="../tags/tag307.xml" /><Relationship Id="rId21" Type="http://schemas.openxmlformats.org/officeDocument/2006/relationships/tags" Target="../tags/tag308.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320112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房室结三径路查房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汇报人：_</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房室结三径路疾病概述</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房室结三径路疾病概述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疾病定义与背景</a:t>
            </a:r>
            <a:endParaRPr lang="zh-CN" altLang="en-US"/>
          </a:p>
        </p:txBody>
      </p:sp>
      <p:sp>
        <p:nvSpPr>
          <p:cNvPr id="27" name="圆角矩形 26"/>
          <p:cNvSpPr/>
          <p:nvPr>
            <p:custDataLst>
              <p:tags r:id="rId2"/>
            </p:custDataLst>
          </p:nvPr>
        </p:nvSpPr>
        <p:spPr>
          <a:xfrm>
            <a:off x="838200"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9"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19296" y="2252134"/>
            <a:ext cx="1750395" cy="33121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房室结三径路疾病：一种心脏疾病，影响心脏的电传导系统</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2989368"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2991807"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070463"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病因：多种原因，包括遗传、环境、感染等</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5140535"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5142364"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5221021"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症状：心律失常、心悸、呼吸困难等</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7291703" y="1847876"/>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7293532" y="1847876"/>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7372189" y="2252134"/>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治疗：药物治疗、手术治疗、生活方式调整等</a:t>
            </a:r>
            <a:endParaRPr lang="zh-CN" altLang="en-US" sz="2000" spc="200">
              <a:solidFill>
                <a:schemeClr val="tx1">
                  <a:lumMod val="85000"/>
                  <a:lumOff val="15000"/>
                </a:schemeClr>
              </a:solidFill>
              <a:uFillTx/>
              <a:latin typeface="+mn-ea"/>
              <a:sym typeface="+mn-ea"/>
            </a:endParaRPr>
          </a:p>
        </p:txBody>
      </p:sp>
      <p:sp>
        <p:nvSpPr>
          <p:cNvPr id="7" name="圆角矩形 6"/>
          <p:cNvSpPr/>
          <p:nvPr>
            <p:custDataLst>
              <p:tags r:id="rId14"/>
            </p:custDataLst>
          </p:nvPr>
        </p:nvSpPr>
        <p:spPr>
          <a:xfrm>
            <a:off x="9442870" y="1849095"/>
            <a:ext cx="1911049" cy="384562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8" name="圆角矩形 7"/>
          <p:cNvSpPr/>
          <p:nvPr>
            <p:custDataLst>
              <p:tags r:id="rId15"/>
            </p:custDataLst>
          </p:nvPr>
        </p:nvSpPr>
        <p:spPr>
          <a:xfrm>
            <a:off x="9444700" y="1849095"/>
            <a:ext cx="1907016" cy="20434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2" name="文本框 11"/>
          <p:cNvSpPr txBox="1"/>
          <p:nvPr>
            <p:custDataLst>
              <p:tags r:id="rId16"/>
            </p:custDataLst>
          </p:nvPr>
        </p:nvSpPr>
        <p:spPr>
          <a:xfrm>
            <a:off x="9523356" y="2253963"/>
            <a:ext cx="1750395" cy="33134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预防：保持良好的生活习惯，定期体检，及时发现并治疗相关疾病</a:t>
            </a:r>
            <a:endParaRPr lang="zh-CN" altLang="en-US" sz="2000" spc="200">
              <a:solidFill>
                <a:schemeClr val="tx1">
                  <a:lumMod val="85000"/>
                  <a:lumOff val="15000"/>
                </a:schemeClr>
              </a:solidFill>
              <a:uFillTx/>
              <a:latin typeface="+mn-ea"/>
              <a:sym typeface="+mn-ea"/>
            </a:endParaRPr>
          </a:p>
        </p:txBody>
      </p:sp>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疾病的病因</a:t>
            </a:r>
            <a:endParaRPr lang="zh-CN" altLang="en-US"/>
          </a:p>
        </p:txBody>
      </p:sp>
      <p:sp>
        <p:nvSpPr>
          <p:cNvPr id="11280" name="Freeform 16"/>
          <p:cNvSpPr/>
          <p:nvPr>
            <p:custDataLst>
              <p:tags r:id="rId2"/>
            </p:custDataLst>
          </p:nvPr>
        </p:nvSpPr>
        <p:spPr bwMode="auto">
          <a:xfrm>
            <a:off x="838200"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38200"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20882"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345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345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6140"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936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936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72049"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64625"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64625"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47307"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989447" y="3723409"/>
            <a:ext cx="1885380" cy="2109510"/>
          </a:xfrm>
          <a:prstGeom prst="rect">
            <a:avLst/>
          </a:prstGeom>
          <a:noFill/>
        </p:spPr>
        <p:txBody>
          <a:bodyPr wrap="square" r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房室结三径路疾病是一种常见的心脏疾病，主要影响心脏的传导系统。</a:t>
            </a:r>
            <a:endParaRPr lang="zh-CN" altLang="en-US" sz="2000" spc="150">
              <a:solidFill>
                <a:schemeClr val="dk1">
                  <a:lumMod val="100000"/>
                </a:schemeClr>
              </a:solidFill>
              <a:uFillTx/>
              <a:latin typeface="+mn-ea"/>
            </a:endParaRPr>
          </a:p>
        </p:txBody>
      </p:sp>
      <p:sp>
        <p:nvSpPr>
          <p:cNvPr id="5" name="文本框 4"/>
          <p:cNvSpPr txBox="1"/>
          <p:nvPr>
            <p:custDataLst>
              <p:tags r:id="rId15"/>
            </p:custDataLst>
          </p:nvPr>
        </p:nvSpPr>
        <p:spPr>
          <a:xfrm>
            <a:off x="3766009"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病因包括先天性心脏病、风湿性心脏病、心肌炎、心肌病等。</a:t>
            </a:r>
            <a:endParaRPr lang="zh-CN" altLang="en-US" sz="2000" spc="150">
              <a:solidFill>
                <a:schemeClr val="dk1">
                  <a:lumMod val="100000"/>
                </a:schemeClr>
              </a:solidFill>
              <a:uFillTx/>
              <a:latin typeface="+mn-ea"/>
            </a:endParaRPr>
          </a:p>
        </p:txBody>
      </p:sp>
      <p:sp>
        <p:nvSpPr>
          <p:cNvPr id="6" name="文本框 5"/>
          <p:cNvSpPr txBox="1"/>
          <p:nvPr>
            <p:custDataLst>
              <p:tags r:id="rId16"/>
            </p:custDataLst>
          </p:nvPr>
        </p:nvSpPr>
        <p:spPr>
          <a:xfrm>
            <a:off x="6542571"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房室结三径路疾病可能导致心律失常、心力衰竭等并发症。</a:t>
            </a:r>
            <a:endParaRPr lang="zh-CN" altLang="en-US" sz="2000" spc="150">
              <a:solidFill>
                <a:schemeClr val="dk1">
                  <a:lumMod val="100000"/>
                </a:schemeClr>
              </a:solidFill>
              <a:uFillTx/>
              <a:latin typeface="+mn-ea"/>
            </a:endParaRPr>
          </a:p>
        </p:txBody>
      </p:sp>
      <p:sp>
        <p:nvSpPr>
          <p:cNvPr id="7" name="文本框 6"/>
          <p:cNvSpPr txBox="1"/>
          <p:nvPr>
            <p:custDataLst>
              <p:tags r:id="rId17"/>
            </p:custDataLst>
          </p:nvPr>
        </p:nvSpPr>
        <p:spPr>
          <a:xfrm>
            <a:off x="9316525"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房室结三径路疾病的治疗方法包括药物治疗、手术治疗等。</a:t>
            </a:r>
            <a:endParaRPr lang="zh-CN" altLang="en-US" sz="2000" spc="150">
              <a:solidFill>
                <a:schemeClr val="dk1">
                  <a:lumMod val="100000"/>
                </a:schemeClr>
              </a:solidFill>
              <a:uFillTx/>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疾病的症状</a:t>
            </a:r>
            <a:endParaRPr lang="zh-CN" altLang="en-US"/>
          </a:p>
        </p:txBody>
      </p:sp>
      <p:sp>
        <p:nvSpPr>
          <p:cNvPr id="5" name="Freeform 5"/>
          <p:cNvSpPr/>
          <p:nvPr>
            <p:custDataLst>
              <p:tags r:id="rId2"/>
            </p:custDataLst>
          </p:nvPr>
        </p:nvSpPr>
        <p:spPr bwMode="auto">
          <a:xfrm>
            <a:off x="106806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6806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08318"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心悸、胸闷、气短</a:t>
            </a:r>
            <a:endParaRPr lang="zh-CN" altLang="en-US" sz="2000" spc="150">
              <a:latin typeface="+mn-ea"/>
              <a:sym typeface="+mn-ea"/>
            </a:endParaRPr>
          </a:p>
        </p:txBody>
      </p:sp>
      <p:sp>
        <p:nvSpPr>
          <p:cNvPr id="17" name="Freeform 5"/>
          <p:cNvSpPr/>
          <p:nvPr>
            <p:custDataLst>
              <p:tags r:id="rId6"/>
            </p:custDataLst>
          </p:nvPr>
        </p:nvSpPr>
        <p:spPr bwMode="auto">
          <a:xfrm>
            <a:off x="2851331"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034732"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3091587"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621469"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头晕、头痛、乏力</a:t>
            </a:r>
            <a:endParaRPr lang="zh-CN" altLang="en-US" sz="2000" spc="150">
              <a:latin typeface="+mn-ea"/>
              <a:sym typeface="+mn-ea"/>
            </a:endParaRPr>
          </a:p>
        </p:txBody>
      </p:sp>
      <p:sp>
        <p:nvSpPr>
          <p:cNvPr id="24" name="Freeform 5"/>
          <p:cNvSpPr/>
          <p:nvPr>
            <p:custDataLst>
              <p:tags r:id="rId10"/>
            </p:custDataLst>
          </p:nvPr>
        </p:nvSpPr>
        <p:spPr bwMode="auto">
          <a:xfrm>
            <a:off x="4633989"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633989"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74244"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404126"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心律失常、心绞痛</a:t>
            </a:r>
            <a:endParaRPr lang="zh-CN" altLang="en-US" sz="2000" spc="150">
              <a:latin typeface="+mn-ea"/>
              <a:sym typeface="+mn-ea"/>
            </a:endParaRPr>
          </a:p>
        </p:txBody>
      </p:sp>
      <p:sp>
        <p:nvSpPr>
          <p:cNvPr id="31" name="Freeform 5"/>
          <p:cNvSpPr/>
          <p:nvPr>
            <p:custDataLst>
              <p:tags r:id="rId14"/>
            </p:custDataLst>
          </p:nvPr>
        </p:nvSpPr>
        <p:spPr bwMode="auto">
          <a:xfrm>
            <a:off x="6417257"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17257"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57513"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7395"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呼吸困难、咳嗽、咳痰</a:t>
            </a:r>
            <a:endParaRPr lang="zh-CN" altLang="en-US" sz="2000" spc="150">
              <a:latin typeface="+mn-ea"/>
              <a:sym typeface="+mn-ea"/>
            </a:endParaRPr>
          </a:p>
        </p:txBody>
      </p:sp>
      <p:sp>
        <p:nvSpPr>
          <p:cNvPr id="38" name="Freeform 5"/>
          <p:cNvSpPr/>
          <p:nvPr>
            <p:custDataLst>
              <p:tags r:id="rId18"/>
            </p:custDataLst>
          </p:nvPr>
        </p:nvSpPr>
        <p:spPr bwMode="auto">
          <a:xfrm>
            <a:off x="8199915"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199915"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440170"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7970052"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水肿、腹胀、食欲不振</a:t>
            </a:r>
            <a:endParaRPr lang="zh-CN" altLang="en-US" sz="2000" spc="150">
              <a:latin typeface="+mn-ea"/>
              <a:sym typeface="+mn-ea"/>
            </a:endParaRPr>
          </a:p>
        </p:txBody>
      </p:sp>
      <p:sp>
        <p:nvSpPr>
          <p:cNvPr id="4" name="Freeform 5"/>
          <p:cNvSpPr/>
          <p:nvPr>
            <p:custDataLst>
              <p:tags r:id="rId22"/>
            </p:custDataLst>
          </p:nvPr>
        </p:nvSpPr>
        <p:spPr bwMode="auto">
          <a:xfrm>
            <a:off x="998318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223439"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753321"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失眠、焦虑、抑郁</a:t>
            </a:r>
            <a:endParaRPr lang="zh-CN" altLang="en-US" sz="2000" spc="150">
              <a:latin typeface="+mn-ea"/>
              <a:sym typeface="+mn-ea"/>
            </a:endParaRPr>
          </a:p>
        </p:txBody>
      </p:sp>
      <p:sp>
        <p:nvSpPr>
          <p:cNvPr id="11" name="Freeform 6"/>
          <p:cNvSpPr/>
          <p:nvPr>
            <p:custDataLst>
              <p:tags r:id="rId25"/>
            </p:custDataLst>
          </p:nvPr>
        </p:nvSpPr>
        <p:spPr bwMode="auto">
          <a:xfrm>
            <a:off x="998318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疾病的诊断方式</a:t>
            </a:r>
            <a:endParaRPr lang="zh-CN" altLang="en-US"/>
          </a:p>
        </p:txBody>
      </p:sp>
      <p:sp>
        <p:nvSpPr>
          <p:cNvPr id="12" name="任意多边形: 形状 11"/>
          <p:cNvSpPr/>
          <p:nvPr>
            <p:custDataLst>
              <p:tags r:id="rId2"/>
            </p:custDataLst>
          </p:nvPr>
        </p:nvSpPr>
        <p:spPr>
          <a:xfrm>
            <a:off x="838200" y="2290530"/>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41079" y="2533620"/>
            <a:ext cx="4680234" cy="108263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0"/>
          <p:cNvSpPr txBox="1"/>
          <p:nvPr>
            <p:custDataLst>
              <p:tags r:id="rId4"/>
            </p:custDataLst>
          </p:nvPr>
        </p:nvSpPr>
        <p:spPr>
          <a:xfrm>
            <a:off x="1200093" y="2635364"/>
            <a:ext cx="4515128" cy="87975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latin typeface="+mn-ea"/>
                <a:sym typeface="+mn-ea"/>
              </a:rPr>
              <a:t>心电图检查：通过心电图检查可以了解房室结三径路的电生理特性，判断是否存在异常。</a:t>
            </a:r>
            <a:endParaRPr lang="zh-CN" altLang="en-US" sz="1400" spc="150">
              <a:latin typeface="+mn-ea"/>
              <a:sym typeface="+mn-ea"/>
            </a:endParaRPr>
          </a:p>
        </p:txBody>
      </p:sp>
      <p:sp>
        <p:nvSpPr>
          <p:cNvPr id="18" name="标题 5"/>
          <p:cNvSpPr>
            <a:spLocks noGrp="1"/>
          </p:cNvSpPr>
          <p:nvPr>
            <p:custDataLst>
              <p:tags r:id="rId5"/>
            </p:custDataLst>
          </p:nvPr>
        </p:nvSpPr>
        <p:spPr>
          <a:xfrm>
            <a:off x="1041079" y="1892692"/>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838200" y="4349175"/>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7"/>
            </p:custDataLst>
          </p:nvPr>
        </p:nvSpPr>
        <p:spPr>
          <a:xfrm>
            <a:off x="1041079" y="4592265"/>
            <a:ext cx="4680234" cy="1082632"/>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文本框 10"/>
          <p:cNvSpPr txBox="1"/>
          <p:nvPr>
            <p:custDataLst>
              <p:tags r:id="rId8"/>
            </p:custDataLst>
          </p:nvPr>
        </p:nvSpPr>
        <p:spPr>
          <a:xfrm>
            <a:off x="1200093" y="4694009"/>
            <a:ext cx="4515128" cy="879752"/>
          </a:xfrm>
          <a:prstGeom prst="rect">
            <a:avLst/>
          </a:prstGeom>
          <a:noFill/>
        </p:spPr>
        <p:txBody>
          <a:bodyPr vert="horz" wrap="square" lIns="90000" tIns="46800" rIns="90000" bIns="4680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心内电生理检查：通过心内电生理检查可以了解房室结三径路的电生理特性，判断是否存在异常。</a:t>
            </a:r>
            <a:endParaRPr lang="zh-CN" altLang="en-US" spc="150">
              <a:latin typeface="+mn-ea"/>
              <a:sym typeface="+mn-ea"/>
            </a:endParaRPr>
          </a:p>
        </p:txBody>
      </p:sp>
      <p:sp>
        <p:nvSpPr>
          <p:cNvPr id="26" name="标题 5"/>
          <p:cNvSpPr>
            <a:spLocks noGrp="1"/>
          </p:cNvSpPr>
          <p:nvPr>
            <p:custDataLst>
              <p:tags r:id="rId9"/>
            </p:custDataLst>
          </p:nvPr>
        </p:nvSpPr>
        <p:spPr>
          <a:xfrm>
            <a:off x="1041079" y="3951946"/>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36" name="任意多边形: 形状 35"/>
          <p:cNvSpPr/>
          <p:nvPr>
            <p:custDataLst>
              <p:tags r:id="rId10"/>
            </p:custDataLst>
          </p:nvPr>
        </p:nvSpPr>
        <p:spPr>
          <a:xfrm>
            <a:off x="6470078" y="2265551"/>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矩形 37"/>
          <p:cNvSpPr/>
          <p:nvPr>
            <p:custDataLst>
              <p:tags r:id="rId11"/>
            </p:custDataLst>
          </p:nvPr>
        </p:nvSpPr>
        <p:spPr>
          <a:xfrm>
            <a:off x="6673566" y="2508641"/>
            <a:ext cx="4680234" cy="1082632"/>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文本框 10"/>
          <p:cNvSpPr txBox="1"/>
          <p:nvPr>
            <p:custDataLst>
              <p:tags r:id="rId12"/>
            </p:custDataLst>
          </p:nvPr>
        </p:nvSpPr>
        <p:spPr>
          <a:xfrm>
            <a:off x="6832579" y="2610385"/>
            <a:ext cx="4515128" cy="87975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latin typeface="+mn-ea"/>
                <a:sym typeface="+mn-ea"/>
              </a:rPr>
              <a:t>心脏超声检查：通过心脏超声检查可以了解房室结三径路的结构，判断是否存在异常。</a:t>
            </a:r>
            <a:endParaRPr lang="zh-CN" altLang="en-US" sz="1400" spc="150">
              <a:latin typeface="+mn-ea"/>
              <a:sym typeface="+mn-ea"/>
            </a:endParaRPr>
          </a:p>
        </p:txBody>
      </p:sp>
      <p:sp>
        <p:nvSpPr>
          <p:cNvPr id="42" name="标题 5"/>
          <p:cNvSpPr>
            <a:spLocks noGrp="1"/>
          </p:cNvSpPr>
          <p:nvPr>
            <p:custDataLst>
              <p:tags r:id="rId13"/>
            </p:custDataLst>
          </p:nvPr>
        </p:nvSpPr>
        <p:spPr>
          <a:xfrm>
            <a:off x="6673566" y="1867713"/>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4"/>
            </p:custDataLst>
          </p:nvPr>
        </p:nvSpPr>
        <p:spPr>
          <a:xfrm>
            <a:off x="6470078" y="4331507"/>
            <a:ext cx="1529210" cy="53004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矩形 45"/>
          <p:cNvSpPr/>
          <p:nvPr>
            <p:custDataLst>
              <p:tags r:id="rId15"/>
            </p:custDataLst>
          </p:nvPr>
        </p:nvSpPr>
        <p:spPr>
          <a:xfrm>
            <a:off x="6673566" y="4574597"/>
            <a:ext cx="4680234" cy="1082632"/>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文本框 10"/>
          <p:cNvSpPr txBox="1"/>
          <p:nvPr>
            <p:custDataLst>
              <p:tags r:id="rId16"/>
            </p:custDataLst>
          </p:nvPr>
        </p:nvSpPr>
        <p:spPr>
          <a:xfrm>
            <a:off x="6832579" y="4676341"/>
            <a:ext cx="4515128" cy="879752"/>
          </a:xfrm>
          <a:prstGeom prst="rect">
            <a:avLst/>
          </a:prstGeom>
          <a:noFill/>
        </p:spPr>
        <p:txBody>
          <a:bodyPr vert="horz" wrap="square" lIns="90000" tIns="46800" rIns="90000" bIns="4680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心脏核磁共振检查：通过心脏核磁共振检查可以了解房室结三径路的结构，判断是否存在异常。</a:t>
            </a:r>
            <a:endParaRPr lang="zh-CN" altLang="en-US" spc="150">
              <a:latin typeface="+mn-ea"/>
              <a:sym typeface="+mn-ea"/>
            </a:endParaRPr>
          </a:p>
        </p:txBody>
      </p:sp>
      <p:sp>
        <p:nvSpPr>
          <p:cNvPr id="50" name="标题 5"/>
          <p:cNvSpPr>
            <a:spLocks noGrp="1"/>
          </p:cNvSpPr>
          <p:nvPr>
            <p:custDataLst>
              <p:tags r:id="rId17"/>
            </p:custDataLst>
          </p:nvPr>
        </p:nvSpPr>
        <p:spPr>
          <a:xfrm>
            <a:off x="6673566" y="3934278"/>
            <a:ext cx="838933" cy="745109"/>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病例基本信息</a:t>
            </a:r>
            <a:endParaRPr lang="zh-CN" altLang="en-US"/>
          </a:p>
        </p:txBody>
      </p:sp>
      <p:cxnSp>
        <p:nvCxnSpPr>
          <p:cNvPr id="98" name="直接连接符 97"/>
          <p:cNvCxnSpPr/>
          <p:nvPr>
            <p:custDataLst>
              <p:tags r:id="rId2"/>
            </p:custDataLst>
          </p:nvPr>
        </p:nvCxnSpPr>
        <p:spPr>
          <a:xfrm flipV="1">
            <a:off x="10338912" y="2444519"/>
            <a:ext cx="3046" cy="115012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3"/>
            </p:custDataLst>
          </p:nvPr>
        </p:nvCxnSpPr>
        <p:spPr>
          <a:xfrm flipH="1">
            <a:off x="9420275" y="3670181"/>
            <a:ext cx="609" cy="32956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4"/>
            </p:custDataLst>
          </p:nvPr>
        </p:nvCxnSpPr>
        <p:spPr>
          <a:xfrm flipV="1">
            <a:off x="8480316" y="3124969"/>
            <a:ext cx="3655" cy="50500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custDataLst>
              <p:tags r:id="rId5"/>
            </p:custDataLst>
          </p:nvPr>
        </p:nvCxnSpPr>
        <p:spPr>
          <a:xfrm flipV="1">
            <a:off x="7565942" y="3609873"/>
            <a:ext cx="1828" cy="14114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7" name="直接连接符 96"/>
          <p:cNvCxnSpPr/>
          <p:nvPr>
            <p:custDataLst>
              <p:tags r:id="rId6"/>
            </p:custDataLst>
          </p:nvPr>
        </p:nvCxnSpPr>
        <p:spPr>
          <a:xfrm flipV="1">
            <a:off x="6616846" y="2273340"/>
            <a:ext cx="3655" cy="12780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a:off x="5688461" y="3655561"/>
            <a:ext cx="0" cy="53729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8"/>
            </p:custDataLst>
          </p:nvPr>
        </p:nvCxnSpPr>
        <p:spPr>
          <a:xfrm flipH="1">
            <a:off x="4749111" y="3298584"/>
            <a:ext cx="3655" cy="256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9"/>
            </p:custDataLst>
          </p:nvPr>
        </p:nvCxnSpPr>
        <p:spPr>
          <a:xfrm flipV="1">
            <a:off x="3826209" y="3609873"/>
            <a:ext cx="3655" cy="107458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2892951" y="2660167"/>
            <a:ext cx="609" cy="89488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custDataLst>
              <p:tags r:id="rId11"/>
            </p:custDataLst>
          </p:nvPr>
        </p:nvCxnSpPr>
        <p:spPr>
          <a:xfrm flipV="1">
            <a:off x="1958475" y="3629976"/>
            <a:ext cx="609" cy="1766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2"/>
            </p:custDataLst>
          </p:nvPr>
        </p:nvSpPr>
        <p:spPr>
          <a:xfrm>
            <a:off x="2029749" y="2155160"/>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年龄：35岁</a:t>
            </a:r>
            <a:endParaRPr lang="zh-CN" altLang="en-US" sz="1000" spc="150">
              <a:solidFill>
                <a:schemeClr val="tx1">
                  <a:lumMod val="65000"/>
                  <a:lumOff val="35000"/>
                </a:schemeClr>
              </a:solidFill>
              <a:latin typeface="+mn-ea"/>
              <a:sym typeface="+mn-ea"/>
            </a:endParaRPr>
          </a:p>
        </p:txBody>
      </p:sp>
      <p:sp>
        <p:nvSpPr>
          <p:cNvPr id="4" name="正文"/>
          <p:cNvSpPr txBox="1"/>
          <p:nvPr>
            <p:custDataLst>
              <p:tags r:id="rId13"/>
            </p:custDataLst>
          </p:nvPr>
        </p:nvSpPr>
        <p:spPr>
          <a:xfrm>
            <a:off x="3887736" y="2794795"/>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职业：公司职员</a:t>
            </a:r>
            <a:endParaRPr lang="zh-CN" altLang="en-US" sz="1000" spc="150">
              <a:solidFill>
                <a:schemeClr val="tx1">
                  <a:lumMod val="65000"/>
                  <a:lumOff val="35000"/>
                </a:schemeClr>
              </a:solidFill>
              <a:latin typeface="+mn-ea"/>
              <a:sym typeface="+mn-ea"/>
            </a:endParaRPr>
          </a:p>
        </p:txBody>
      </p:sp>
      <p:sp>
        <p:nvSpPr>
          <p:cNvPr id="8" name="正文"/>
          <p:cNvSpPr txBox="1"/>
          <p:nvPr>
            <p:custDataLst>
              <p:tags r:id="rId14"/>
            </p:custDataLst>
          </p:nvPr>
        </p:nvSpPr>
        <p:spPr>
          <a:xfrm>
            <a:off x="5755470" y="1772597"/>
            <a:ext cx="1726799" cy="518040"/>
          </a:xfrm>
          <a:prstGeom prst="rect">
            <a:avLst/>
          </a:prstGeom>
          <a:noFill/>
        </p:spPr>
        <p:txBody>
          <a:bodyPr wrap="square" lIns="0" tIns="0" rIns="0" bIns="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现病史：近期工作压力大，经常熬夜，吸烟饮酒</a:t>
            </a:r>
            <a:endParaRPr lang="zh-CN" altLang="en-US" sz="1200" spc="150">
              <a:solidFill>
                <a:schemeClr val="tx1">
                  <a:lumMod val="65000"/>
                  <a:lumOff val="35000"/>
                </a:schemeClr>
              </a:solidFill>
              <a:latin typeface="+mn-ea"/>
              <a:sym typeface="+mn-ea"/>
            </a:endParaRPr>
          </a:p>
        </p:txBody>
      </p:sp>
      <p:sp>
        <p:nvSpPr>
          <p:cNvPr id="10" name="正文"/>
          <p:cNvSpPr txBox="1"/>
          <p:nvPr>
            <p:custDataLst>
              <p:tags r:id="rId15"/>
            </p:custDataLst>
          </p:nvPr>
        </p:nvSpPr>
        <p:spPr>
          <a:xfrm>
            <a:off x="7618941" y="2613870"/>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家族史：无特殊家族史</a:t>
            </a:r>
            <a:endParaRPr lang="zh-CN" altLang="en-US" sz="1000" spc="150">
              <a:solidFill>
                <a:schemeClr val="tx1">
                  <a:lumMod val="65000"/>
                  <a:lumOff val="35000"/>
                </a:schemeClr>
              </a:solidFill>
              <a:latin typeface="+mn-ea"/>
              <a:sym typeface="+mn-ea"/>
            </a:endParaRPr>
          </a:p>
        </p:txBody>
      </p:sp>
      <p:sp>
        <p:nvSpPr>
          <p:cNvPr id="12" name="正文"/>
          <p:cNvSpPr txBox="1"/>
          <p:nvPr>
            <p:custDataLst>
              <p:tags r:id="rId16"/>
            </p:custDataLst>
          </p:nvPr>
        </p:nvSpPr>
        <p:spPr>
          <a:xfrm>
            <a:off x="9476928" y="1941948"/>
            <a:ext cx="1726799" cy="51804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辅助检查：心电图正常，胸部X线片正常，心脏彩超正常</a:t>
            </a:r>
            <a:endParaRPr lang="zh-CN" altLang="en-US" sz="1000" spc="150">
              <a:solidFill>
                <a:schemeClr val="tx1">
                  <a:lumMod val="65000"/>
                  <a:lumOff val="35000"/>
                </a:schemeClr>
              </a:solidFill>
              <a:latin typeface="+mn-ea"/>
              <a:sym typeface="+mn-ea"/>
            </a:endParaRPr>
          </a:p>
        </p:txBody>
      </p:sp>
      <p:sp>
        <p:nvSpPr>
          <p:cNvPr id="26" name="正文"/>
          <p:cNvSpPr txBox="1"/>
          <p:nvPr>
            <p:custDataLst>
              <p:tags r:id="rId17"/>
            </p:custDataLst>
          </p:nvPr>
        </p:nvSpPr>
        <p:spPr>
          <a:xfrm>
            <a:off x="1095272" y="4058227"/>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患者姓名：张三</a:t>
            </a:r>
            <a:endParaRPr lang="zh-CN" altLang="en-US" sz="1000" spc="150">
              <a:solidFill>
                <a:schemeClr val="tx1">
                  <a:lumMod val="65000"/>
                  <a:lumOff val="35000"/>
                </a:schemeClr>
              </a:solidFill>
              <a:latin typeface="+mn-ea"/>
              <a:sym typeface="+mn-ea"/>
            </a:endParaRPr>
          </a:p>
        </p:txBody>
      </p:sp>
      <p:sp>
        <p:nvSpPr>
          <p:cNvPr id="25" name="正文"/>
          <p:cNvSpPr txBox="1"/>
          <p:nvPr>
            <p:custDataLst>
              <p:tags r:id="rId18"/>
            </p:custDataLst>
          </p:nvPr>
        </p:nvSpPr>
        <p:spPr>
          <a:xfrm>
            <a:off x="2964834" y="4921429"/>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性别：男</a:t>
            </a:r>
            <a:endParaRPr lang="zh-CN" altLang="en-US" sz="1000" spc="150">
              <a:solidFill>
                <a:schemeClr val="tx1">
                  <a:lumMod val="65000"/>
                  <a:lumOff val="35000"/>
                </a:schemeClr>
              </a:solidFill>
              <a:latin typeface="+mn-ea"/>
              <a:sym typeface="+mn-ea"/>
            </a:endParaRPr>
          </a:p>
        </p:txBody>
      </p:sp>
      <p:sp>
        <p:nvSpPr>
          <p:cNvPr id="29" name="正文"/>
          <p:cNvSpPr txBox="1"/>
          <p:nvPr>
            <p:custDataLst>
              <p:tags r:id="rId19"/>
            </p:custDataLst>
          </p:nvPr>
        </p:nvSpPr>
        <p:spPr>
          <a:xfrm>
            <a:off x="4825258" y="4421296"/>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主诉：胸闷、气短、心悸</a:t>
            </a:r>
            <a:endParaRPr lang="zh-CN" altLang="en-US" sz="1000" spc="150">
              <a:solidFill>
                <a:schemeClr val="tx1">
                  <a:lumMod val="65000"/>
                  <a:lumOff val="35000"/>
                </a:schemeClr>
              </a:solidFill>
              <a:latin typeface="+mn-ea"/>
              <a:sym typeface="+mn-ea"/>
            </a:endParaRPr>
          </a:p>
        </p:txBody>
      </p:sp>
      <p:sp>
        <p:nvSpPr>
          <p:cNvPr id="31" name="正文"/>
          <p:cNvSpPr txBox="1"/>
          <p:nvPr>
            <p:custDataLst>
              <p:tags r:id="rId20"/>
            </p:custDataLst>
          </p:nvPr>
        </p:nvSpPr>
        <p:spPr>
          <a:xfrm>
            <a:off x="6703349" y="5251603"/>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既往史：无特殊疾病史</a:t>
            </a:r>
            <a:endParaRPr lang="zh-CN" altLang="en-US" sz="1000" spc="150">
              <a:solidFill>
                <a:schemeClr val="tx1">
                  <a:lumMod val="65000"/>
                  <a:lumOff val="35000"/>
                </a:schemeClr>
              </a:solidFill>
              <a:latin typeface="+mn-ea"/>
              <a:sym typeface="+mn-ea"/>
            </a:endParaRPr>
          </a:p>
        </p:txBody>
      </p:sp>
      <p:sp>
        <p:nvSpPr>
          <p:cNvPr id="37" name="正文"/>
          <p:cNvSpPr txBox="1"/>
          <p:nvPr>
            <p:custDataLst>
              <p:tags r:id="rId21"/>
            </p:custDataLst>
          </p:nvPr>
        </p:nvSpPr>
        <p:spPr>
          <a:xfrm>
            <a:off x="8557072" y="4239152"/>
            <a:ext cx="1726799" cy="51804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体格检查：血压130/80mmHg，心率80次/分，呼吸20次/分</a:t>
            </a:r>
            <a:endParaRPr lang="zh-CN" altLang="en-US" sz="1000" spc="150">
              <a:solidFill>
                <a:schemeClr val="tx1">
                  <a:lumMod val="65000"/>
                  <a:lumOff val="35000"/>
                </a:schemeClr>
              </a:solidFill>
              <a:latin typeface="+mn-ea"/>
              <a:sym typeface="+mn-ea"/>
            </a:endParaRPr>
          </a:p>
        </p:txBody>
      </p:sp>
      <p:cxnSp>
        <p:nvCxnSpPr>
          <p:cNvPr id="184" name="直接箭头连接符 183"/>
          <p:cNvCxnSpPr/>
          <p:nvPr>
            <p:custDataLst>
              <p:tags r:id="rId22"/>
            </p:custDataLst>
          </p:nvPr>
        </p:nvCxnSpPr>
        <p:spPr>
          <a:xfrm>
            <a:off x="838200" y="3612919"/>
            <a:ext cx="1051620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custDataLst>
              <p:tags r:id="rId23"/>
            </p:custDataLst>
          </p:nvPr>
        </p:nvSpPr>
        <p:spPr>
          <a:xfrm flipV="1">
            <a:off x="10276167"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4"/>
            </p:custDataLst>
          </p:nvPr>
        </p:nvSpPr>
        <p:spPr>
          <a:xfrm flipV="1">
            <a:off x="750258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5"/>
            </p:custDataLst>
          </p:nvPr>
        </p:nvSpPr>
        <p:spPr>
          <a:xfrm flipV="1">
            <a:off x="9356311"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6"/>
            </p:custDataLst>
          </p:nvPr>
        </p:nvSpPr>
        <p:spPr>
          <a:xfrm flipV="1">
            <a:off x="8418180"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7"/>
            </p:custDataLst>
          </p:nvPr>
        </p:nvSpPr>
        <p:spPr>
          <a:xfrm flipV="1">
            <a:off x="6554710"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8"/>
            </p:custDataLst>
          </p:nvPr>
        </p:nvSpPr>
        <p:spPr>
          <a:xfrm flipV="1">
            <a:off x="562449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9"/>
            </p:custDataLst>
          </p:nvPr>
        </p:nvSpPr>
        <p:spPr>
          <a:xfrm flipV="1">
            <a:off x="4686975"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30"/>
            </p:custDataLst>
          </p:nvPr>
        </p:nvSpPr>
        <p:spPr>
          <a:xfrm flipV="1">
            <a:off x="3764073"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31"/>
            </p:custDataLst>
          </p:nvPr>
        </p:nvSpPr>
        <p:spPr>
          <a:xfrm flipV="1">
            <a:off x="282898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32"/>
            </p:custDataLst>
          </p:nvPr>
        </p:nvSpPr>
        <p:spPr>
          <a:xfrm flipV="1">
            <a:off x="1894512"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ustDataLst>
      <p:tags r:id="rId3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病例症状与诊断</a:t>
            </a:r>
            <a:endParaRPr lang="zh-CN" altLang="en-US"/>
          </a:p>
        </p:txBody>
      </p:sp>
      <p:sp>
        <p:nvSpPr>
          <p:cNvPr id="8" name="圆角矩形 5"/>
          <p:cNvSpPr/>
          <p:nvPr>
            <p:custDataLst>
              <p:tags r:id="rId2"/>
            </p:custDataLst>
          </p:nvPr>
        </p:nvSpPr>
        <p:spPr>
          <a:xfrm>
            <a:off x="1007106" y="1470579"/>
            <a:ext cx="816377" cy="822497"/>
          </a:xfrm>
          <a:prstGeom prst="roundRect">
            <a:avLst>
              <a:gd name="adj" fmla="val 8303"/>
            </a:avLst>
          </a:prstGeom>
          <a:solidFill>
            <a:schemeClr val="accent5"/>
          </a:solidFill>
          <a:ln>
            <a:noFill/>
          </a:ln>
          <a:effectLst>
            <a:outerShdw blurRad="114300" dist="25400" dir="18000000" rotWithShape="0">
              <a:schemeClr val="accent5">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圆角矩形 168"/>
          <p:cNvSpPr/>
          <p:nvPr>
            <p:custDataLst>
              <p:tags r:id="rId3"/>
            </p:custDataLst>
          </p:nvPr>
        </p:nvSpPr>
        <p:spPr>
          <a:xfrm>
            <a:off x="838200" y="1628469"/>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椭圆 10"/>
          <p:cNvSpPr/>
          <p:nvPr>
            <p:custDataLst>
              <p:tags r:id="rId4"/>
            </p:custDataLst>
          </p:nvPr>
        </p:nvSpPr>
        <p:spPr>
          <a:xfrm>
            <a:off x="3278764" y="1920994"/>
            <a:ext cx="503045" cy="503657"/>
          </a:xfrm>
          <a:prstGeom prst="ellipse">
            <a:avLst/>
          </a:prstGeom>
          <a:solidFill>
            <a:schemeClr val="accent5"/>
          </a:solidFill>
          <a:ln>
            <a:noFill/>
          </a:ln>
          <a:effectLst>
            <a:outerShdw blurRad="254000" dist="114300" dir="4020000" sx="79000" sy="79000" algn="t" rotWithShape="0">
              <a:schemeClr val="accent5">
                <a:lumMod val="75000"/>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1</a:t>
            </a:r>
            <a:endParaRPr lang="en-US" altLang="zh-CN" sz="2000" b="1">
              <a:solidFill>
                <a:schemeClr val="lt1">
                  <a:lumMod val="100000"/>
                </a:schemeClr>
              </a:solidFill>
            </a:endParaRPr>
          </a:p>
        </p:txBody>
      </p:sp>
      <p:sp>
        <p:nvSpPr>
          <p:cNvPr id="12" name="圆角矩形 6"/>
          <p:cNvSpPr/>
          <p:nvPr>
            <p:custDataLst>
              <p:tags r:id="rId5"/>
            </p:custDataLst>
          </p:nvPr>
        </p:nvSpPr>
        <p:spPr>
          <a:xfrm>
            <a:off x="4654488" y="1470579"/>
            <a:ext cx="816377" cy="822497"/>
          </a:xfrm>
          <a:prstGeom prst="roundRect">
            <a:avLst>
              <a:gd name="adj" fmla="val 8303"/>
            </a:avLst>
          </a:prstGeom>
          <a:solidFill>
            <a:schemeClr val="accent3"/>
          </a:solidFill>
          <a:ln>
            <a:noFill/>
          </a:ln>
          <a:effectLst>
            <a:outerShdw blurRad="114300" dist="25400" dir="18000000" rotWithShape="0">
              <a:schemeClr val="accent3">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圆角矩形 7"/>
          <p:cNvSpPr/>
          <p:nvPr>
            <p:custDataLst>
              <p:tags r:id="rId6"/>
            </p:custDataLst>
          </p:nvPr>
        </p:nvSpPr>
        <p:spPr>
          <a:xfrm>
            <a:off x="4485583" y="1628469"/>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椭圆 14"/>
          <p:cNvSpPr/>
          <p:nvPr>
            <p:custDataLst>
              <p:tags r:id="rId7"/>
            </p:custDataLst>
          </p:nvPr>
        </p:nvSpPr>
        <p:spPr>
          <a:xfrm>
            <a:off x="6909623" y="1920994"/>
            <a:ext cx="503045" cy="503657"/>
          </a:xfrm>
          <a:prstGeom prst="ellipse">
            <a:avLst/>
          </a:prstGeom>
          <a:solidFill>
            <a:schemeClr val="accent3"/>
          </a:solidFill>
          <a:ln>
            <a:noFill/>
          </a:ln>
          <a:effectLst>
            <a:outerShdw blurRad="254000" dist="114300" dir="4020000" sx="79000" sy="79000" algn="t" rotWithShape="0">
              <a:schemeClr val="accent3">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2</a:t>
            </a:r>
            <a:endParaRPr lang="en-US" altLang="zh-CN" sz="2000" b="1">
              <a:solidFill>
                <a:schemeClr val="lt1">
                  <a:lumMod val="100000"/>
                </a:schemeClr>
              </a:solidFill>
            </a:endParaRPr>
          </a:p>
        </p:txBody>
      </p:sp>
      <p:sp>
        <p:nvSpPr>
          <p:cNvPr id="16" name="圆角矩形 10"/>
          <p:cNvSpPr/>
          <p:nvPr>
            <p:custDataLst>
              <p:tags r:id="rId8"/>
            </p:custDataLst>
          </p:nvPr>
        </p:nvSpPr>
        <p:spPr>
          <a:xfrm>
            <a:off x="8268212" y="1470579"/>
            <a:ext cx="816377" cy="822497"/>
          </a:xfrm>
          <a:prstGeom prst="roundRect">
            <a:avLst>
              <a:gd name="adj" fmla="val 8303"/>
            </a:avLst>
          </a:prstGeom>
          <a:solidFill>
            <a:schemeClr val="accent1"/>
          </a:solidFill>
          <a:ln>
            <a:noFill/>
          </a:ln>
          <a:effectLst>
            <a:outerShdw blurRad="114300" dist="25400" dir="18000000"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7" name="圆角矩形 11"/>
          <p:cNvSpPr/>
          <p:nvPr>
            <p:custDataLst>
              <p:tags r:id="rId9"/>
            </p:custDataLst>
          </p:nvPr>
        </p:nvSpPr>
        <p:spPr>
          <a:xfrm>
            <a:off x="8099307" y="1628469"/>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椭圆 18"/>
          <p:cNvSpPr/>
          <p:nvPr>
            <p:custDataLst>
              <p:tags r:id="rId10"/>
            </p:custDataLst>
          </p:nvPr>
        </p:nvSpPr>
        <p:spPr>
          <a:xfrm>
            <a:off x="10540483" y="1920994"/>
            <a:ext cx="503045" cy="503657"/>
          </a:xfrm>
          <a:prstGeom prst="ellipse">
            <a:avLst/>
          </a:prstGeom>
          <a:solidFill>
            <a:schemeClr val="accent1"/>
          </a:solidFill>
          <a:ln>
            <a:noFill/>
          </a:ln>
          <a:effectLst>
            <a:outerShdw blurRad="254000" dist="114300" dir="4020000" sx="79000" sy="79000" algn="t" rotWithShape="0">
              <a:schemeClr val="accent1">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3</a:t>
            </a:r>
            <a:endParaRPr lang="en-US" altLang="zh-CN" sz="2000" b="1">
              <a:solidFill>
                <a:schemeClr val="lt1">
                  <a:lumMod val="100000"/>
                </a:schemeClr>
              </a:solidFill>
            </a:endParaRPr>
          </a:p>
        </p:txBody>
      </p:sp>
      <p:sp>
        <p:nvSpPr>
          <p:cNvPr id="20" name="圆角矩形 15"/>
          <p:cNvSpPr/>
          <p:nvPr>
            <p:custDataLst>
              <p:tags r:id="rId11"/>
            </p:custDataLst>
          </p:nvPr>
        </p:nvSpPr>
        <p:spPr>
          <a:xfrm>
            <a:off x="1007106" y="4075153"/>
            <a:ext cx="816377" cy="822497"/>
          </a:xfrm>
          <a:prstGeom prst="roundRect">
            <a:avLst>
              <a:gd name="adj" fmla="val 8303"/>
            </a:avLst>
          </a:prstGeom>
          <a:solidFill>
            <a:schemeClr val="accent6"/>
          </a:solidFill>
          <a:ln>
            <a:noFill/>
          </a:ln>
          <a:effectLst>
            <a:outerShdw blurRad="114300" dist="25400" dir="18000000" rotWithShape="0">
              <a:schemeClr val="accent6">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1" name="圆角矩形 16"/>
          <p:cNvSpPr/>
          <p:nvPr>
            <p:custDataLst>
              <p:tags r:id="rId12"/>
            </p:custDataLst>
          </p:nvPr>
        </p:nvSpPr>
        <p:spPr>
          <a:xfrm>
            <a:off x="838200" y="4233043"/>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3" name="椭圆 22"/>
          <p:cNvSpPr/>
          <p:nvPr>
            <p:custDataLst>
              <p:tags r:id="rId13"/>
            </p:custDataLst>
          </p:nvPr>
        </p:nvSpPr>
        <p:spPr>
          <a:xfrm>
            <a:off x="3279376" y="4534747"/>
            <a:ext cx="503045" cy="503657"/>
          </a:xfrm>
          <a:prstGeom prst="ellipse">
            <a:avLst/>
          </a:prstGeom>
          <a:solidFill>
            <a:schemeClr val="accent6"/>
          </a:solidFill>
          <a:ln>
            <a:noFill/>
          </a:ln>
          <a:effectLst>
            <a:outerShdw blurRad="254000" dist="114300" dir="4020000" sx="79000" sy="79000" algn="t" rotWithShape="0">
              <a:schemeClr val="accent6">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4</a:t>
            </a:r>
            <a:endParaRPr lang="en-US" altLang="zh-CN" sz="2000" b="1">
              <a:solidFill>
                <a:schemeClr val="lt1">
                  <a:lumMod val="100000"/>
                </a:schemeClr>
              </a:solidFill>
            </a:endParaRPr>
          </a:p>
        </p:txBody>
      </p:sp>
      <p:sp>
        <p:nvSpPr>
          <p:cNvPr id="24" name="圆角矩形 19"/>
          <p:cNvSpPr/>
          <p:nvPr>
            <p:custDataLst>
              <p:tags r:id="rId14"/>
            </p:custDataLst>
          </p:nvPr>
        </p:nvSpPr>
        <p:spPr>
          <a:xfrm>
            <a:off x="4654488" y="4075153"/>
            <a:ext cx="816377" cy="822497"/>
          </a:xfrm>
          <a:prstGeom prst="roundRect">
            <a:avLst>
              <a:gd name="adj" fmla="val 8303"/>
            </a:avLst>
          </a:prstGeom>
          <a:solidFill>
            <a:schemeClr val="accent2"/>
          </a:solidFill>
          <a:ln>
            <a:noFill/>
          </a:ln>
          <a:effectLst>
            <a:outerShdw blurRad="114300" dist="25400" dir="18000000" rotWithShape="0">
              <a:schemeClr val="accent2">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5" name="圆角矩形 20"/>
          <p:cNvSpPr/>
          <p:nvPr>
            <p:custDataLst>
              <p:tags r:id="rId15"/>
            </p:custDataLst>
          </p:nvPr>
        </p:nvSpPr>
        <p:spPr>
          <a:xfrm>
            <a:off x="4485583" y="4233043"/>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椭圆 26"/>
          <p:cNvSpPr/>
          <p:nvPr>
            <p:custDataLst>
              <p:tags r:id="rId16"/>
            </p:custDataLst>
          </p:nvPr>
        </p:nvSpPr>
        <p:spPr>
          <a:xfrm>
            <a:off x="6910235" y="4534747"/>
            <a:ext cx="503045" cy="503657"/>
          </a:xfrm>
          <a:prstGeom prst="ellipse">
            <a:avLst/>
          </a:prstGeom>
          <a:solidFill>
            <a:schemeClr val="accent2"/>
          </a:solidFill>
          <a:ln>
            <a:noFill/>
          </a:ln>
          <a:effectLst>
            <a:outerShdw blurRad="254000" dist="114300" dir="4020000" sx="79000" sy="79000" algn="t" rotWithShape="0">
              <a:schemeClr val="accent2">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5</a:t>
            </a:r>
            <a:endParaRPr lang="en-US" altLang="zh-CN" sz="2000" b="1">
              <a:solidFill>
                <a:schemeClr val="lt1">
                  <a:lumMod val="100000"/>
                </a:schemeClr>
              </a:solidFill>
            </a:endParaRPr>
          </a:p>
        </p:txBody>
      </p:sp>
      <p:sp>
        <p:nvSpPr>
          <p:cNvPr id="28" name="圆角矩形 23"/>
          <p:cNvSpPr/>
          <p:nvPr>
            <p:custDataLst>
              <p:tags r:id="rId17"/>
            </p:custDataLst>
          </p:nvPr>
        </p:nvSpPr>
        <p:spPr>
          <a:xfrm>
            <a:off x="8268212" y="4075153"/>
            <a:ext cx="816377" cy="822497"/>
          </a:xfrm>
          <a:prstGeom prst="roundRect">
            <a:avLst>
              <a:gd name="adj" fmla="val 8303"/>
            </a:avLst>
          </a:prstGeom>
          <a:solidFill>
            <a:schemeClr val="accent4"/>
          </a:solidFill>
          <a:ln>
            <a:noFill/>
          </a:ln>
          <a:effectLst>
            <a:outerShdw blurRad="114300" dist="25400" dir="18000000" rotWithShape="0">
              <a:schemeClr val="accent4">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9" name="圆角矩形 24"/>
          <p:cNvSpPr/>
          <p:nvPr>
            <p:custDataLst>
              <p:tags r:id="rId18"/>
            </p:custDataLst>
          </p:nvPr>
        </p:nvSpPr>
        <p:spPr>
          <a:xfrm>
            <a:off x="8099307" y="4233043"/>
            <a:ext cx="3255105" cy="1838379"/>
          </a:xfrm>
          <a:prstGeom prst="roundRect">
            <a:avLst>
              <a:gd name="adj" fmla="val 8303"/>
            </a:avLst>
          </a:prstGeom>
          <a:solidFill>
            <a:schemeClr val="bg1"/>
          </a:solidFill>
          <a:ln>
            <a:noFill/>
          </a:ln>
          <a:effectLst>
            <a:outerShdw blurRad="317500" dist="38100" dir="2700000" algn="t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椭圆 30"/>
          <p:cNvSpPr/>
          <p:nvPr>
            <p:custDataLst>
              <p:tags r:id="rId19"/>
            </p:custDataLst>
          </p:nvPr>
        </p:nvSpPr>
        <p:spPr>
          <a:xfrm>
            <a:off x="10541095" y="4534747"/>
            <a:ext cx="503045" cy="503657"/>
          </a:xfrm>
          <a:prstGeom prst="ellipse">
            <a:avLst/>
          </a:prstGeom>
          <a:solidFill>
            <a:schemeClr val="accent4"/>
          </a:solidFill>
          <a:ln>
            <a:noFill/>
          </a:ln>
          <a:effectLst>
            <a:outerShdw blurRad="254000" dist="114300" dir="4020000" sx="79000" sy="79000" algn="t" rotWithShape="0">
              <a:schemeClr val="accent4">
                <a:alpha val="5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90000"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b="1">
                <a:solidFill>
                  <a:schemeClr val="lt1">
                    <a:lumMod val="100000"/>
                  </a:schemeClr>
                </a:solidFill>
              </a:rPr>
              <a:t>6</a:t>
            </a:r>
            <a:endParaRPr lang="en-US" altLang="zh-CN" sz="2000" b="1">
              <a:solidFill>
                <a:schemeClr val="lt1">
                  <a:lumMod val="100000"/>
                </a:schemeClr>
              </a:solidFill>
            </a:endParaRPr>
          </a:p>
        </p:txBody>
      </p:sp>
      <p:sp>
        <p:nvSpPr>
          <p:cNvPr id="4" name="文本框 3"/>
          <p:cNvSpPr txBox="1"/>
          <p:nvPr>
            <p:custDataLst>
              <p:tags r:id="rId20"/>
            </p:custDataLst>
          </p:nvPr>
        </p:nvSpPr>
        <p:spPr>
          <a:xfrm>
            <a:off x="1009554" y="1779015"/>
            <a:ext cx="2269823" cy="14265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pc="150">
                <a:uFillTx/>
                <a:latin typeface="Arial" pitchFamily="34" charset="0"/>
                <a:ea typeface="微软雅黑"/>
                <a:sym typeface="+mn-ea"/>
              </a:rPr>
              <a:t>患者基本信息：年龄、性别、职业等</a:t>
            </a:r>
            <a:endParaRPr lang="zh-CN" altLang="en-US" spc="150">
              <a:uFillTx/>
              <a:latin typeface="Arial" pitchFamily="34" charset="0"/>
              <a:ea typeface="微软雅黑"/>
              <a:sym typeface="+mn-ea"/>
            </a:endParaRPr>
          </a:p>
        </p:txBody>
      </p:sp>
      <p:sp>
        <p:nvSpPr>
          <p:cNvPr id="5" name="文本框 4"/>
          <p:cNvSpPr txBox="1"/>
          <p:nvPr>
            <p:custDataLst>
              <p:tags r:id="rId21"/>
            </p:custDataLst>
          </p:nvPr>
        </p:nvSpPr>
        <p:spPr>
          <a:xfrm>
            <a:off x="4658160" y="1779015"/>
            <a:ext cx="2269823" cy="14265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pc="150">
                <a:uFillTx/>
                <a:latin typeface="Arial" pitchFamily="34" charset="0"/>
                <a:ea typeface="微软雅黑"/>
                <a:sym typeface="+mn-ea"/>
              </a:rPr>
              <a:t>主诉：患者自述的症状和病史</a:t>
            </a:r>
            <a:endParaRPr lang="zh-CN" altLang="en-US" spc="150">
              <a:uFillTx/>
              <a:latin typeface="Arial" pitchFamily="34" charset="0"/>
              <a:ea typeface="微软雅黑"/>
              <a:sym typeface="+mn-ea"/>
            </a:endParaRPr>
          </a:p>
        </p:txBody>
      </p:sp>
      <p:sp>
        <p:nvSpPr>
          <p:cNvPr id="6" name="文本框 5"/>
          <p:cNvSpPr txBox="1"/>
          <p:nvPr>
            <p:custDataLst>
              <p:tags r:id="rId22"/>
            </p:custDataLst>
          </p:nvPr>
        </p:nvSpPr>
        <p:spPr>
          <a:xfrm>
            <a:off x="8270048" y="1779015"/>
            <a:ext cx="2269823" cy="14265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pc="150">
                <a:uFillTx/>
                <a:latin typeface="Arial" pitchFamily="34" charset="0"/>
                <a:ea typeface="微软雅黑"/>
                <a:sym typeface="+mn-ea"/>
              </a:rPr>
              <a:t>查体：医生对患者的体格检查结果</a:t>
            </a:r>
            <a:endParaRPr lang="zh-CN" altLang="en-US" spc="150">
              <a:uFillTx/>
              <a:latin typeface="Arial" pitchFamily="34" charset="0"/>
              <a:ea typeface="微软雅黑"/>
              <a:sym typeface="+mn-ea"/>
            </a:endParaRPr>
          </a:p>
        </p:txBody>
      </p:sp>
      <p:sp>
        <p:nvSpPr>
          <p:cNvPr id="7" name="文本框 6"/>
          <p:cNvSpPr txBox="1"/>
          <p:nvPr>
            <p:custDataLst>
              <p:tags r:id="rId23"/>
            </p:custDataLst>
          </p:nvPr>
        </p:nvSpPr>
        <p:spPr>
          <a:xfrm>
            <a:off x="8270048" y="4365842"/>
            <a:ext cx="2269823" cy="1426518"/>
          </a:xfrm>
          <a:prstGeom prst="rect">
            <a:avLst/>
          </a:prstGeom>
          <a:noFill/>
        </p:spPr>
        <p:txBody>
          <a:bodyPr wrap="square"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z="2000" spc="150">
                <a:uFillTx/>
                <a:latin typeface="Arial" pitchFamily="34" charset="0"/>
                <a:ea typeface="微软雅黑"/>
                <a:sym typeface="+mn-ea"/>
              </a:rPr>
              <a:t>治疗方案：针对患者的疾病，制定相应的治疗方案</a:t>
            </a:r>
            <a:endParaRPr lang="zh-CN" altLang="en-US" sz="2000" spc="150">
              <a:uFillTx/>
              <a:latin typeface="Arial" pitchFamily="34" charset="0"/>
              <a:ea typeface="微软雅黑"/>
              <a:sym typeface="+mn-ea"/>
            </a:endParaRPr>
          </a:p>
        </p:txBody>
      </p:sp>
      <p:sp>
        <p:nvSpPr>
          <p:cNvPr id="10" name="文本框 9"/>
          <p:cNvSpPr txBox="1"/>
          <p:nvPr>
            <p:custDataLst>
              <p:tags r:id="rId24"/>
            </p:custDataLst>
          </p:nvPr>
        </p:nvSpPr>
        <p:spPr>
          <a:xfrm>
            <a:off x="4658160" y="4365842"/>
            <a:ext cx="2269823" cy="14265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pc="150">
                <a:uFillTx/>
                <a:latin typeface="Arial" pitchFamily="34" charset="0"/>
                <a:ea typeface="微软雅黑"/>
                <a:sym typeface="+mn-ea"/>
              </a:rPr>
              <a:t>诊断：根据以上信息，对患者的疾病进行诊断</a:t>
            </a:r>
            <a:endParaRPr lang="zh-CN" altLang="en-US" spc="150">
              <a:uFillTx/>
              <a:latin typeface="Arial" pitchFamily="34" charset="0"/>
              <a:ea typeface="微软雅黑"/>
              <a:sym typeface="+mn-ea"/>
            </a:endParaRPr>
          </a:p>
        </p:txBody>
      </p:sp>
      <p:sp>
        <p:nvSpPr>
          <p:cNvPr id="32" name="文本框 31"/>
          <p:cNvSpPr txBox="1"/>
          <p:nvPr>
            <p:custDataLst>
              <p:tags r:id="rId25"/>
            </p:custDataLst>
          </p:nvPr>
        </p:nvSpPr>
        <p:spPr>
          <a:xfrm>
            <a:off x="1007106" y="4365842"/>
            <a:ext cx="2269823" cy="142651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spcAft>
                <a:spcPct val="0"/>
              </a:spcAft>
            </a:pPr>
            <a:r>
              <a:rPr lang="zh-CN" altLang="en-US" spc="150">
                <a:uFillTx/>
                <a:latin typeface="Arial" pitchFamily="34" charset="0"/>
                <a:ea typeface="微软雅黑"/>
                <a:sym typeface="+mn-ea"/>
              </a:rPr>
              <a:t>辅助检查：实验室检查、影像学检查等结果</a:t>
            </a:r>
            <a:endParaRPr lang="zh-CN" altLang="en-US" spc="150">
              <a:uFillTx/>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病例治疗过程与效果</a:t>
            </a:r>
            <a:endParaRPr lang="zh-CN" altLang="en-US"/>
          </a:p>
        </p:txBody>
      </p:sp>
      <p:sp>
        <p:nvSpPr>
          <p:cNvPr id="4" name="剪去对角的矩形 3"/>
          <p:cNvSpPr/>
          <p:nvPr>
            <p:custDataLst>
              <p:tags r:id="rId2"/>
            </p:custDataLst>
          </p:nvPr>
        </p:nvSpPr>
        <p:spPr>
          <a:xfrm>
            <a:off x="843684" y="1831960"/>
            <a:ext cx="695656" cy="676119"/>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19" name="文本框 18"/>
          <p:cNvSpPr txBox="1"/>
          <p:nvPr>
            <p:custDataLst>
              <p:tags r:id="rId3"/>
            </p:custDataLst>
          </p:nvPr>
        </p:nvSpPr>
        <p:spPr>
          <a:xfrm>
            <a:off x="843074" y="1849629"/>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01</a:t>
            </a:r>
            <a:endParaRPr lang="en-US" altLang="zh-CN" sz="3200" b="1" spc="150">
              <a:solidFill>
                <a:srgbClr val="FFFFFF"/>
              </a:solidFill>
              <a:uFillTx/>
              <a:latin typeface="+mn-ea"/>
              <a:cs typeface="+mj-lt"/>
            </a:endParaRPr>
          </a:p>
        </p:txBody>
      </p:sp>
      <p:sp>
        <p:nvSpPr>
          <p:cNvPr id="15" name="矩形 14"/>
          <p:cNvSpPr/>
          <p:nvPr>
            <p:custDataLst>
              <p:tags r:id="rId4"/>
            </p:custDataLst>
          </p:nvPr>
        </p:nvSpPr>
        <p:spPr>
          <a:xfrm>
            <a:off x="1623565" y="1505384"/>
            <a:ext cx="4258051" cy="1329905"/>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16" name="文本框 15"/>
          <p:cNvSpPr txBox="1"/>
          <p:nvPr>
            <p:custDataLst>
              <p:tags r:id="rId5"/>
            </p:custDataLst>
          </p:nvPr>
        </p:nvSpPr>
        <p:spPr>
          <a:xfrm>
            <a:off x="1749686" y="1540723"/>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患者基本信息：年龄、性别、病史等</a:t>
            </a:r>
            <a:endParaRPr lang="zh-CN" altLang="en-US" sz="2400" spc="100">
              <a:solidFill>
                <a:schemeClr val="tx1">
                  <a:lumMod val="75000"/>
                  <a:lumOff val="25000"/>
                </a:schemeClr>
              </a:solidFill>
              <a:latin typeface="+mn-ea"/>
              <a:sym typeface="+mn-ea"/>
            </a:endParaRPr>
          </a:p>
        </p:txBody>
      </p:sp>
      <p:sp>
        <p:nvSpPr>
          <p:cNvPr id="45" name="剪去对角的矩形 44"/>
          <p:cNvSpPr/>
          <p:nvPr>
            <p:custDataLst>
              <p:tags r:id="rId6"/>
            </p:custDataLst>
          </p:nvPr>
        </p:nvSpPr>
        <p:spPr>
          <a:xfrm>
            <a:off x="6316865" y="3427060"/>
            <a:ext cx="695656" cy="675421"/>
          </a:xfrm>
          <a:prstGeom prst="snip2Diag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48" name="文本框 47"/>
          <p:cNvSpPr txBox="1"/>
          <p:nvPr>
            <p:custDataLst>
              <p:tags r:id="rId7"/>
            </p:custDataLst>
          </p:nvPr>
        </p:nvSpPr>
        <p:spPr>
          <a:xfrm>
            <a:off x="6315646" y="3444729"/>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05</a:t>
            </a:r>
            <a:endParaRPr lang="en-US" altLang="zh-CN" sz="3200" b="1" spc="150">
              <a:solidFill>
                <a:srgbClr val="FFFFFF"/>
              </a:solidFill>
              <a:uFillTx/>
              <a:latin typeface="+mn-ea"/>
              <a:cs typeface="+mj-lt"/>
            </a:endParaRPr>
          </a:p>
        </p:txBody>
      </p:sp>
      <p:sp>
        <p:nvSpPr>
          <p:cNvPr id="46" name="矩形 45"/>
          <p:cNvSpPr/>
          <p:nvPr>
            <p:custDataLst>
              <p:tags r:id="rId8"/>
            </p:custDataLst>
          </p:nvPr>
        </p:nvSpPr>
        <p:spPr>
          <a:xfrm>
            <a:off x="7096137" y="3101094"/>
            <a:ext cx="4258051" cy="1328048"/>
          </a:xfrm>
          <a:prstGeom prst="rect">
            <a:avLst/>
          </a:prstGeom>
          <a:noFill/>
          <a:ln w="63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47" name="文本框 46"/>
          <p:cNvSpPr txBox="1"/>
          <p:nvPr>
            <p:custDataLst>
              <p:tags r:id="rId9"/>
            </p:custDataLst>
          </p:nvPr>
        </p:nvSpPr>
        <p:spPr>
          <a:xfrm>
            <a:off x="7212509" y="3135214"/>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随访观察：定期复查、监测病情变化等</a:t>
            </a:r>
            <a:endParaRPr lang="zh-CN" altLang="en-US" sz="2400" spc="100">
              <a:solidFill>
                <a:schemeClr val="tx1">
                  <a:lumMod val="75000"/>
                  <a:lumOff val="25000"/>
                </a:schemeClr>
              </a:solidFill>
              <a:latin typeface="+mn-ea"/>
              <a:sym typeface="+mn-ea"/>
            </a:endParaRPr>
          </a:p>
        </p:txBody>
      </p:sp>
      <p:sp>
        <p:nvSpPr>
          <p:cNvPr id="49" name="剪去对角的矩形 48"/>
          <p:cNvSpPr/>
          <p:nvPr>
            <p:custDataLst>
              <p:tags r:id="rId10"/>
            </p:custDataLst>
          </p:nvPr>
        </p:nvSpPr>
        <p:spPr>
          <a:xfrm>
            <a:off x="839419" y="5051406"/>
            <a:ext cx="695656" cy="676119"/>
          </a:xfrm>
          <a:prstGeom prst="snip2Diag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52" name="文本框 51"/>
          <p:cNvSpPr txBox="1"/>
          <p:nvPr>
            <p:custDataLst>
              <p:tags r:id="rId11"/>
            </p:custDataLst>
          </p:nvPr>
        </p:nvSpPr>
        <p:spPr>
          <a:xfrm>
            <a:off x="838200" y="5069076"/>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03</a:t>
            </a:r>
            <a:endParaRPr lang="en-US" altLang="zh-CN" sz="3200" b="1" spc="150">
              <a:solidFill>
                <a:srgbClr val="FFFFFF"/>
              </a:solidFill>
              <a:uFillTx/>
              <a:latin typeface="+mn-ea"/>
              <a:cs typeface="+mj-lt"/>
            </a:endParaRPr>
          </a:p>
        </p:txBody>
      </p:sp>
      <p:sp>
        <p:nvSpPr>
          <p:cNvPr id="50" name="矩形 49"/>
          <p:cNvSpPr/>
          <p:nvPr>
            <p:custDataLst>
              <p:tags r:id="rId12"/>
            </p:custDataLst>
          </p:nvPr>
        </p:nvSpPr>
        <p:spPr>
          <a:xfrm>
            <a:off x="1618690" y="4724831"/>
            <a:ext cx="4258051" cy="1329905"/>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1" name="文本框 50"/>
          <p:cNvSpPr txBox="1"/>
          <p:nvPr>
            <p:custDataLst>
              <p:tags r:id="rId13"/>
            </p:custDataLst>
          </p:nvPr>
        </p:nvSpPr>
        <p:spPr>
          <a:xfrm>
            <a:off x="1735673" y="4759560"/>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治疗方案：药物治疗、手术治疗、康复治疗等</a:t>
            </a:r>
            <a:endParaRPr lang="zh-CN" altLang="en-US" sz="2400" spc="100">
              <a:solidFill>
                <a:schemeClr val="tx1">
                  <a:lumMod val="75000"/>
                  <a:lumOff val="25000"/>
                </a:schemeClr>
              </a:solidFill>
              <a:latin typeface="+mn-ea"/>
              <a:sym typeface="+mn-ea"/>
            </a:endParaRPr>
          </a:p>
        </p:txBody>
      </p:sp>
      <p:sp>
        <p:nvSpPr>
          <p:cNvPr id="53" name="剪去对角的矩形 52"/>
          <p:cNvSpPr/>
          <p:nvPr>
            <p:custDataLst>
              <p:tags r:id="rId14"/>
            </p:custDataLst>
          </p:nvPr>
        </p:nvSpPr>
        <p:spPr>
          <a:xfrm>
            <a:off x="839419" y="3446557"/>
            <a:ext cx="695656" cy="675421"/>
          </a:xfrm>
          <a:prstGeom prst="snip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56" name="文本框 55"/>
          <p:cNvSpPr txBox="1"/>
          <p:nvPr>
            <p:custDataLst>
              <p:tags r:id="rId15"/>
            </p:custDataLst>
          </p:nvPr>
        </p:nvSpPr>
        <p:spPr>
          <a:xfrm>
            <a:off x="838200" y="3464226"/>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02</a:t>
            </a:r>
            <a:endParaRPr lang="en-US" altLang="zh-CN" sz="3200" b="1" spc="150">
              <a:solidFill>
                <a:srgbClr val="FFFFFF"/>
              </a:solidFill>
              <a:uFillTx/>
              <a:latin typeface="+mn-ea"/>
              <a:cs typeface="+mj-lt"/>
            </a:endParaRPr>
          </a:p>
        </p:txBody>
      </p:sp>
      <p:sp>
        <p:nvSpPr>
          <p:cNvPr id="54" name="矩形 53"/>
          <p:cNvSpPr/>
          <p:nvPr>
            <p:custDataLst>
              <p:tags r:id="rId16"/>
            </p:custDataLst>
          </p:nvPr>
        </p:nvSpPr>
        <p:spPr>
          <a:xfrm>
            <a:off x="1618690" y="3120591"/>
            <a:ext cx="4258051" cy="1328048"/>
          </a:xfrm>
          <a:prstGeom prst="rect">
            <a:avLst/>
          </a:prstGeom>
          <a:noFill/>
          <a:ln w="63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5" name="文本框 54"/>
          <p:cNvSpPr txBox="1"/>
          <p:nvPr>
            <p:custDataLst>
              <p:tags r:id="rId17"/>
            </p:custDataLst>
          </p:nvPr>
        </p:nvSpPr>
        <p:spPr>
          <a:xfrm>
            <a:off x="1735673" y="3154102"/>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诊断过程：病史采集、体格检查、辅助检查等</a:t>
            </a:r>
            <a:endParaRPr lang="zh-CN" altLang="en-US" sz="2400" spc="100">
              <a:solidFill>
                <a:schemeClr val="tx1">
                  <a:lumMod val="75000"/>
                  <a:lumOff val="25000"/>
                </a:schemeClr>
              </a:solidFill>
              <a:latin typeface="+mn-ea"/>
              <a:sym typeface="+mn-ea"/>
            </a:endParaRPr>
          </a:p>
        </p:txBody>
      </p:sp>
      <p:sp>
        <p:nvSpPr>
          <p:cNvPr id="57" name="剪去对角的矩形 56"/>
          <p:cNvSpPr/>
          <p:nvPr>
            <p:custDataLst>
              <p:tags r:id="rId18"/>
            </p:custDataLst>
          </p:nvPr>
        </p:nvSpPr>
        <p:spPr>
          <a:xfrm>
            <a:off x="6316865" y="1814900"/>
            <a:ext cx="695656" cy="675421"/>
          </a:xfrm>
          <a:prstGeom prst="snip2Diag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0" name="文本框 59"/>
          <p:cNvSpPr txBox="1"/>
          <p:nvPr>
            <p:custDataLst>
              <p:tags r:id="rId19"/>
            </p:custDataLst>
          </p:nvPr>
        </p:nvSpPr>
        <p:spPr>
          <a:xfrm>
            <a:off x="6315646" y="1831350"/>
            <a:ext cx="697750" cy="641232"/>
          </a:xfrm>
          <a:prstGeom prst="rect">
            <a:avLst/>
          </a:prstGeom>
          <a:noFill/>
        </p:spPr>
        <p:txBody>
          <a:bodyPr vert="horz" wrap="square" lIns="91440" tIns="45720" rIns="91440" bIns="4572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04</a:t>
            </a:r>
            <a:endParaRPr lang="en-US" altLang="zh-CN" sz="3200" b="1" spc="150">
              <a:solidFill>
                <a:srgbClr val="FFFFFF"/>
              </a:solidFill>
              <a:uFillTx/>
              <a:latin typeface="+mn-ea"/>
              <a:cs typeface="+mj-lt"/>
            </a:endParaRPr>
          </a:p>
        </p:txBody>
      </p:sp>
      <p:sp>
        <p:nvSpPr>
          <p:cNvPr id="58" name="矩形 57"/>
          <p:cNvSpPr/>
          <p:nvPr>
            <p:custDataLst>
              <p:tags r:id="rId20"/>
            </p:custDataLst>
          </p:nvPr>
        </p:nvSpPr>
        <p:spPr>
          <a:xfrm>
            <a:off x="7096137" y="1487715"/>
            <a:ext cx="4258051" cy="1328048"/>
          </a:xfrm>
          <a:prstGeom prst="rect">
            <a:avLst/>
          </a:prstGeom>
          <a:noFill/>
          <a:ln w="63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latin typeface="+mn-ea"/>
            </a:endParaRPr>
          </a:p>
        </p:txBody>
      </p:sp>
      <p:sp>
        <p:nvSpPr>
          <p:cNvPr id="59" name="文本框 58"/>
          <p:cNvSpPr txBox="1"/>
          <p:nvPr>
            <p:custDataLst>
              <p:tags r:id="rId21"/>
            </p:custDataLst>
          </p:nvPr>
        </p:nvSpPr>
        <p:spPr>
          <a:xfrm>
            <a:off x="7212509" y="1521835"/>
            <a:ext cx="3985252" cy="126675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治疗效果：症状缓解、功能恢复、生活质量改善等</a:t>
            </a:r>
            <a:endParaRPr lang="zh-CN" altLang="en-US" sz="2400" spc="100">
              <a:solidFill>
                <a:schemeClr val="tx1">
                  <a:lumMod val="75000"/>
                  <a:lumOff val="2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https://d.book118.com/215332011233011111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5_1"/>
  <p:tag name="KSO_WM_UNIT_INDEX" val="1_5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5_2"/>
  <p:tag name="KSO_WM_UNIT_INDEX" val="1_5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73.xml><?xml version="1.0" encoding="utf-8"?>
<p:tagLst xmlns:p="http://schemas.openxmlformats.org/presentationml/2006/main">
  <p:tag name="KSO_WM_TEMPLATE_CATEGORY" val="custom"/>
  <p:tag name="KSO_WM_TEMPLATE_INDEX" val="20230979"/>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3*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3*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32.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ILL_TYPE" val="2"/>
  <p:tag name="KSO_WM_UNIT_LINE_FORE_SCHEMECOLOR_INDEX" val="5"/>
  <p:tag name="KSO_WM_UNIT_TYPE" val="m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0_2"/>
  <p:tag name="KSO_WM_UNIT_INDEX" val="1_10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4.xml><?xml version="1.0" encoding="utf-8"?>
<p:tagLst xmlns:p="http://schemas.openxmlformats.org/presentationml/2006/main">
  <p:tag name="KSO_WM_TEMPLATE_CATEGORY" val="custom"/>
  <p:tag name="KSO_WM_TEMPLATE_INDEX" val="20230979"/>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2_5*l_h_i*1_1_3"/>
  <p:tag name="KSO_WM_UNIT_INDEX" val="1_1_3"/>
  <p:tag name="KSO_WM_UNIT_LAYERLEVEL" val="1_1_1"/>
  <p:tag name="KSO_WM_UNIT_SHADOW_SCHEMECOLOR_INDEX" val="9"/>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2_5*l_h_i*1_1_1"/>
  <p:tag name="KSO_WM_UNIT_INDEX" val="1_1_1"/>
  <p:tag name="KSO_WM_UNIT_LAYERLEVEL" val="1_1_1"/>
  <p:tag name="KSO_WM_UNIT_SHADOW_SCHEMECOLOR_INDEX" val="9"/>
  <p:tag name="KSO_WM_UNIT_SUBTYPE" val="d"/>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2_5*l_h_i*1_2_3"/>
  <p:tag name="KSO_WM_UNIT_INDEX" val="1_2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2_5*l_h_i*1_2_1"/>
  <p:tag name="KSO_WM_UNIT_INDEX" val="1_2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2_5*l_h_i*1_3_3"/>
  <p:tag name="KSO_WM_UNIT_INDEX" val="1_3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2_5*l_h_i*1_3_1"/>
  <p:tag name="KSO_WM_UNIT_INDEX" val="1_3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2_5*l_h_i*1_4_3"/>
  <p:tag name="KSO_WM_UNIT_INDEX" val="1_4_3"/>
  <p:tag name="KSO_WM_UNIT_LAYERLEVEL" val="1_1_1"/>
  <p:tag name="KSO_WM_UNIT_SHADOW_SCHEMECOLOR_INDEX" val="10"/>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2_5*l_h_i*1_4_1"/>
  <p:tag name="KSO_WM_UNIT_INDEX" val="1_4_1"/>
  <p:tag name="KSO_WM_UNIT_LAYERLEVEL" val="1_1_1"/>
  <p:tag name="KSO_WM_UNIT_SHADOW_SCHEMECOLOR_INDEX" val="10"/>
  <p:tag name="KSO_WM_UNIT_SUBTYPE" val="d"/>
  <p:tag name="KSO_WM_UNIT_TEXT_FILL_FORE_SCHEMECOLOR_INDEX" val="2"/>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2_5*l_h_i*1_5_3"/>
  <p:tag name="KSO_WM_UNIT_INDEX" val="1_5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2_5*l_h_i*1_5_1"/>
  <p:tag name="KSO_WM_UNIT_INDEX" val="1_5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2_5*l_h_i*1_6_3"/>
  <p:tag name="KSO_WM_UNIT_INDEX" val="1_6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2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2_5*l_h_i*1_6_1"/>
  <p:tag name="KSO_WM_UNIT_INDEX" val="1_6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5.9,&quot;width&quot;:859.2}"/>
  <p:tag name="KSO_WM_TAG_VERSION" val="3.0"/>
  <p:tag name="KSO_WM_TEMPLATE_CATEGORY" val="diagram"/>
  <p:tag name="KSO_WM_TEMPLATE_INDEX" val="20231372"/>
  <p:tag name="KSO_WM_UNIT_COMPATIBLE" val="0"/>
  <p:tag name="KSO_WM_UNIT_DIAGRAM_ISNUMVISUAL" val="0"/>
  <p:tag name="KSO_WM_UNIT_DIAGRAM_ISREFERUNIT" val="0"/>
  <p:tag name="KSO_WM_UNIT_HIGHLIGHT" val="0"/>
  <p:tag name="KSO_WM_UNIT_ID" val="diagram20231372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6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1_2"/>
  <p:tag name="KSO_WM_UNIT_INDEX" val="1_1_2"/>
  <p:tag name="KSO_WM_UNIT_LAYERLEVEL" val="1_1_1"/>
  <p:tag name="KSO_WM_UNIT_SUBTYPE" val="d"/>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6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5_2"/>
  <p:tag name="KSO_WM_UNIT_INDEX" val="1_5_2"/>
  <p:tag name="KSO_WM_UNIT_LAYERLEVEL" val="1_1_1"/>
  <p:tag name="KSO_WM_UNIT_SUBTYPE" val="d"/>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5_3"/>
  <p:tag name="KSO_WM_UNIT_INDEX" val="1_5_3"/>
  <p:tag name="KSO_WM_UNIT_LAYERLEVEL" val="1_1_1"/>
  <p:tag name="KSO_WM_UNIT_LINE_FILL_TYPE" val="2"/>
  <p:tag name="KSO_WM_UNIT_LINE_FORE_SCHEMECOLOR_INDEX" val="9"/>
  <p:tag name="KSO_WM_UNIT_TEXT_FILL_FORE_SCHEMECOLOR_INDEX" val="13"/>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6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3_2"/>
  <p:tag name="KSO_WM_UNIT_INDEX" val="1_3_2"/>
  <p:tag name="KSO_WM_UNIT_LAYERLEVEL" val="1_1_1"/>
  <p:tag name="KSO_WM_UNIT_SUBTYPE" val="d"/>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6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2_2"/>
  <p:tag name="KSO_WM_UNIT_INDEX" val="1_2_2"/>
  <p:tag name="KSO_WM_UNIT_LAYERLEVEL" val="1_1_1"/>
  <p:tag name="KSO_WM_UNIT_SUBTYPE" val="d"/>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6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4_2"/>
  <p:tag name="KSO_WM_UNIT_INDEX" val="1_4_2"/>
  <p:tag name="KSO_WM_UNIT_LAYERLEVEL" val="1_1_1"/>
  <p:tag name="KSO_WM_UNIT_SUBTYPE" val="d"/>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4*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房室结三径路查房</vt:lpstr>
      <vt:lpstr>目录</vt:lpstr>
      <vt:lpstr>房室结三径路疾病概述</vt:lpstr>
      <vt:lpstr>疾病定义与背景</vt:lpstr>
      <vt:lpstr>疾病的病因</vt:lpstr>
      <vt:lpstr>疾病的症状</vt:lpstr>
      <vt:lpstr>疾病的诊断方式</vt:lpstr>
      <vt:lpstr>病例汇报</vt:lpstr>
      <vt:lpstr>病例基本信息</vt:lpstr>
      <vt:lpstr>病例症状与诊断</vt:lpstr>
      <vt:lpstr>病例治疗过程与效果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2024-09-17T14:15:40.810</cp:lastPrinted>
  <dcterms:created xsi:type="dcterms:W3CDTF">2024-09-17T06:15:40Z</dcterms:created>
  <dcterms:modified xsi:type="dcterms:W3CDTF">2024-09-17T06:15:43Z</dcterms:modified>
</cp:coreProperties>
</file>