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8385EAC-A2FB-419F-AC0B-B7F554D0DD3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3462115-52AC-4A81-AB0C-A4A9ADB10DF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4231DA9-DC18-43D6-9348-2E2BDCB39F7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CA3B675-BC0D-49F9-BF19-031C8F4C646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1EAC11D-9A9F-4692-8161-4FE6B629CB8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42FC8D5-0BE9-43D6-9B11-6718BB6063B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4E1F69D6-744C-4C10-80D8-2B70A34239F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39AE79F-9DF1-413E-BA75-954DFDBD1E4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BC1CE3C-15F5-49D5-ACC0-B041DE49E67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AF92551-D8E0-45E9-B2CF-9963D89C6FD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B400628-36BF-4E86-9F82-20D1414B066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1534113112001110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99654" y="1906269"/>
            <a:ext cx="5354727"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chemeClr val="dk1">
                    <a:alpha val="100000"/>
                  </a:schemeClr>
                </a:solidFill>
                <a:latin typeface="Microsoft Yahei"/>
                <a:ea typeface="Microsoft Yahei"/>
                <a:cs typeface="Microsoft Yahei"/>
              </a:rPr>
              <a:t>预防传销视频</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676019" y="182803"/>
            <a:ext cx="2152650" cy="12001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700" b="1">
                <a:solidFill>
                  <a:schemeClr val="dk1">
                    <a:alpha val="100000"/>
                  </a:schemeClr>
                </a:solidFill>
                <a:latin typeface="Microsoft Yahei"/>
                <a:ea typeface="Microsoft Yahei"/>
                <a:cs typeface="Microsoft Yahei"/>
              </a:rPr>
              <a:t>目录</a:t>
            </a:r>
          </a:p>
        </p:txBody>
      </p:sp>
      <p:sp>
        <p:nvSpPr>
          <p:cNvPr id="4" name="TextBox 4"/>
          <p:cNvSpPr txBox="1"/>
          <p:nvPr/>
        </p:nvSpPr>
        <p:spPr>
          <a:xfrm>
            <a:off x="871486" y="1338510"/>
            <a:ext cx="4991100" cy="452437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450"/>
              </a:spcBef>
              <a:buFont typeface="Arial"/>
              <a:buChar char="•"/>
            </a:pPr>
            <a:r>
              <a:rPr lang="en-US" sz="2400">
                <a:solidFill>
                  <a:srgbClr val="000000">
                    <a:alpha val="100000"/>
                  </a:srgbClr>
                </a:solidFill>
                <a:latin typeface="Microsoft Yahei"/>
                <a:ea typeface="Microsoft Yahei"/>
                <a:cs typeface="Microsoft Yahei"/>
              </a:rPr>
              <a:t>什么是传销</a:t>
            </a:r>
          </a:p>
          <a:p>
            <a:pPr marL="203200" lvl="0" indent="-203200">
              <a:lnSpc>
                <a:spcPct val="140000"/>
              </a:lnSpc>
              <a:spcBef>
                <a:spcPts val="450"/>
              </a:spcBef>
              <a:buFont typeface="Arial"/>
              <a:buChar char="•"/>
            </a:pPr>
            <a:r>
              <a:rPr lang="en-US" sz="2400">
                <a:solidFill>
                  <a:srgbClr val="000000">
                    <a:alpha val="100000"/>
                  </a:srgbClr>
                </a:solidFill>
                <a:latin typeface="Microsoft Yahei"/>
                <a:ea typeface="Microsoft Yahei"/>
                <a:cs typeface="Microsoft Yahei"/>
              </a:rPr>
              <a:t>传销的识别与防范</a:t>
            </a:r>
          </a:p>
          <a:p>
            <a:pPr marL="203200" lvl="0" indent="-203200">
              <a:lnSpc>
                <a:spcPct val="140000"/>
              </a:lnSpc>
              <a:spcBef>
                <a:spcPts val="450"/>
              </a:spcBef>
              <a:buFont typeface="Arial"/>
              <a:buChar char="•"/>
            </a:pPr>
            <a:r>
              <a:rPr lang="en-US" sz="2400">
                <a:solidFill>
                  <a:srgbClr val="000000">
                    <a:alpha val="100000"/>
                  </a:srgbClr>
                </a:solidFill>
                <a:latin typeface="Microsoft Yahei"/>
                <a:ea typeface="Microsoft Yahei"/>
                <a:cs typeface="Microsoft Yahei"/>
              </a:rPr>
              <a:t>传销案例解析</a:t>
            </a:r>
          </a:p>
          <a:p>
            <a:pPr marL="203200" lvl="0" indent="-203200">
              <a:lnSpc>
                <a:spcPct val="140000"/>
              </a:lnSpc>
              <a:spcBef>
                <a:spcPts val="450"/>
              </a:spcBef>
              <a:buFont typeface="Arial"/>
              <a:buChar char="•"/>
            </a:pPr>
            <a:r>
              <a:rPr lang="en-US" sz="2400">
                <a:solidFill>
                  <a:srgbClr val="000000">
                    <a:alpha val="100000"/>
                  </a:srgbClr>
                </a:solidFill>
                <a:latin typeface="Microsoft Yahei"/>
                <a:ea typeface="Microsoft Yahei"/>
                <a:cs typeface="Microsoft Yahei"/>
              </a:rPr>
              <a:t>打击传销，我们在行动</a:t>
            </a:r>
          </a:p>
          <a:p>
            <a:pPr marL="203200" lvl="0" indent="-203200">
              <a:lnSpc>
                <a:spcPct val="140000"/>
              </a:lnSpc>
              <a:spcBef>
                <a:spcPts val="450"/>
              </a:spcBef>
              <a:buFont typeface="Arial"/>
              <a:buChar char="•"/>
            </a:pPr>
            <a:r>
              <a:rPr lang="en-US" sz="2400">
                <a:solidFill>
                  <a:srgbClr val="000000">
                    <a:alpha val="100000"/>
                  </a:srgbClr>
                </a:solidFill>
                <a:latin typeface="Microsoft Yahei"/>
                <a:ea typeface="Microsoft Yahei"/>
                <a:cs typeface="Microsoft Yahei"/>
              </a:rPr>
              <a:t>预防传销，从我做起</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36208" y="1934272"/>
            <a:ext cx="7934325" cy="18383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0275" b="1">
                <a:solidFill>
                  <a:schemeClr val="lt2">
                    <a:alpha val="100000"/>
                  </a:schemeClr>
                </a:solidFill>
                <a:latin typeface="Microsoft Yahei"/>
                <a:ea typeface="Microsoft Yahei"/>
                <a:cs typeface="Microsoft Yahei"/>
              </a:rPr>
              <a:t>01</a:t>
            </a:r>
          </a:p>
        </p:txBody>
      </p:sp>
      <p:sp>
        <p:nvSpPr>
          <p:cNvPr id="3" name="TextBox 3"/>
          <p:cNvSpPr txBox="1"/>
          <p:nvPr/>
        </p:nvSpPr>
        <p:spPr>
          <a:xfrm>
            <a:off x="940793" y="3615462"/>
            <a:ext cx="5086502" cy="143377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3450" b="1">
                <a:solidFill>
                  <a:srgbClr val="000000">
                    <a:alpha val="100000"/>
                  </a:srgbClr>
                </a:solidFill>
                <a:highlight>
                  <a:srgbClr val="000000">
                    <a:alpha val="0"/>
                  </a:srgbClr>
                </a:highlight>
                <a:latin typeface="Microsoft Yahei"/>
                <a:ea typeface="Microsoft Yahei"/>
                <a:cs typeface="Microsoft Yahei"/>
              </a:rPr>
              <a:t>什么是传销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0" y="1185774"/>
            <a:ext cx="9112336" cy="173231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54963" y="1536246"/>
            <a:ext cx="7876972"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传销是指组织者发展人员，通过对被发展人员以其直接或者间接发展的人员数量或者业绩为依据，计算和给付报酬；或者要求被发展人员以交纳一定费用为条件取得加入资格等方式，来获得财富的违法行为。</a:t>
            </a:r>
          </a:p>
        </p:txBody>
      </p:sp>
      <p:sp>
        <p:nvSpPr>
          <p:cNvPr id="4" name="AutoShape 4"/>
          <p:cNvSpPr/>
          <p:nvPr/>
        </p:nvSpPr>
        <p:spPr>
          <a:xfrm>
            <a:off x="3079664" y="2918085"/>
            <a:ext cx="9112336" cy="1732311"/>
          </a:xfrm>
          <a:prstGeom prst="rect">
            <a:avLst/>
          </a:prstGeom>
          <a:solidFill>
            <a:schemeClr val="accent2">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0" y="4650396"/>
            <a:ext cx="9112336" cy="173231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3798378" y="3268557"/>
            <a:ext cx="7876972"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根据禁止传销条例，传销是指组织者或者经营者发展人员，通过对被发展人员以其直接或者间接发展的人员数量或者销售业绩为依据，计算和给付报酬；或者要求被发展人员以交纳一定费用为条件取得加入资格等方式，来获得财富的违法行为。</a:t>
            </a:r>
          </a:p>
        </p:txBody>
      </p:sp>
      <p:sp>
        <p:nvSpPr>
          <p:cNvPr id="7" name="TextBox 7"/>
          <p:cNvSpPr txBox="1"/>
          <p:nvPr/>
        </p:nvSpPr>
        <p:spPr>
          <a:xfrm>
            <a:off x="575049" y="5000868"/>
            <a:ext cx="7876972"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传销的本质是“庞氏骗局”，即以后来者的钱发前面人的收益。</a:t>
            </a:r>
          </a:p>
        </p:txBody>
      </p:sp>
      <p:pic>
        <p:nvPicPr>
          <p:cNvPr id="8" name="Picture 8"/>
          <p:cNvPicPr>
            <a:picLocks noChangeAspect="1"/>
          </p:cNvPicPr>
          <p:nvPr/>
        </p:nvPicPr>
        <p:blipFill>
          <a:blip r:embed="rId2"/>
          <a:srcRect t="6055" b="6055"/>
          <a:stretch>
            <a:fillRect/>
          </a:stretch>
        </p:blipFill>
        <p:spPr>
          <a:xfrm>
            <a:off x="9112336" y="1185774"/>
            <a:ext cx="3079664" cy="1732311"/>
          </a:xfrm>
          <a:prstGeom prst="rect">
            <a:avLst/>
          </a:prstGeom>
        </p:spPr>
      </p:pic>
      <p:pic>
        <p:nvPicPr>
          <p:cNvPr id="9" name="Picture 9"/>
          <p:cNvPicPr>
            <a:picLocks noChangeAspect="1"/>
          </p:cNvPicPr>
          <p:nvPr/>
        </p:nvPicPr>
        <p:blipFill>
          <a:blip r:embed="rId3"/>
          <a:srcRect t="21875" b="21875"/>
          <a:stretch>
            <a:fillRect/>
          </a:stretch>
        </p:blipFill>
        <p:spPr>
          <a:xfrm>
            <a:off x="0" y="2918085"/>
            <a:ext cx="3079664" cy="1732311"/>
          </a:xfrm>
          <a:prstGeom prst="rect">
            <a:avLst/>
          </a:prstGeom>
        </p:spPr>
      </p:pic>
      <p:pic>
        <p:nvPicPr>
          <p:cNvPr id="10" name="Picture 10"/>
          <p:cNvPicPr>
            <a:picLocks noChangeAspect="1"/>
          </p:cNvPicPr>
          <p:nvPr/>
        </p:nvPicPr>
        <p:blipFill>
          <a:blip r:embed="rId4"/>
          <a:srcRect t="21875" b="21875"/>
          <a:stretch>
            <a:fillRect/>
          </a:stretch>
        </p:blipFill>
        <p:spPr>
          <a:xfrm>
            <a:off x="9112336" y="4650396"/>
            <a:ext cx="3079664" cy="1732311"/>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传销的定义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利用互联网作为媒介，打着“虚拟货币”、“金融互助”等名义，发展下线、拉人头、收取入门费等方式进行传销活动。</a:t>
            </a:r>
          </a:p>
        </p:txBody>
      </p:sp>
      <p:pic>
        <p:nvPicPr>
          <p:cNvPr id="6" name="Picture 6"/>
          <p:cNvPicPr>
            <a:picLocks noChangeAspect="1"/>
          </p:cNvPicPr>
          <p:nvPr/>
        </p:nvPicPr>
        <p:blipFill>
          <a:blip r:embed="rId2"/>
          <a:srcRect l="12583" r="12583"/>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线上传销</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以商品直销为幌子，通过发展会员、建立层级关系，进行产品推销、收取高额入门费等方式进行传销活动。</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线下传销</a:t>
            </a:r>
          </a:p>
        </p:txBody>
      </p:sp>
      <p:pic>
        <p:nvPicPr>
          <p:cNvPr id="10" name="Picture 10"/>
          <p:cNvPicPr>
            <a:picLocks noChangeAspect="1"/>
          </p:cNvPicPr>
          <p:nvPr/>
        </p:nvPicPr>
        <p:blipFill>
          <a:blip r:embed="rId3"/>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0417" r="10417"/>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以境外为基地，利用互联网、微信等工具，打着“国际直销”、“海外投资”等名义，进行传销活动。</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跨境传销</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传销的常见形式</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18426" b="18426"/>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26319" b="26319"/>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传销的危害</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扰乱市场经济秩序</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传销活动破坏了正常的生产、流通和经营秩序，严重影响了市场经济的健康发展。</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损害人民群众利益</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传销活动往往以高额回报为诱饵，吸引大量人员参与，导致大量资金流失，给人民群众带来巨大经济损失。</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引发社会不稳定</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传销活动往往伴随着暴力、欺诈等行为，严重侵害人民群众的生命财产安全，引发社会不稳定因素。</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36208" y="1934272"/>
            <a:ext cx="7934325" cy="18383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0275" b="1">
                <a:solidFill>
                  <a:schemeClr val="lt2">
                    <a:alpha val="100000"/>
                  </a:schemeClr>
                </a:solidFill>
                <a:latin typeface="Microsoft Yahei"/>
                <a:ea typeface="Microsoft Yahei"/>
                <a:cs typeface="Microsoft Yahei"/>
              </a:rPr>
              <a:t>02</a:t>
            </a:r>
          </a:p>
        </p:txBody>
      </p:sp>
      <p:sp>
        <p:nvSpPr>
          <p:cNvPr id="3" name="TextBox 3"/>
          <p:cNvSpPr txBox="1"/>
          <p:nvPr/>
        </p:nvSpPr>
        <p:spPr>
          <a:xfrm>
            <a:off x="940793" y="3615462"/>
            <a:ext cx="5086502" cy="143377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3450" b="1">
                <a:solidFill>
                  <a:srgbClr val="000000">
                    <a:alpha val="100000"/>
                  </a:srgbClr>
                </a:solidFill>
                <a:highlight>
                  <a:srgbClr val="000000">
                    <a:alpha val="0"/>
                  </a:srgbClr>
                </a:highlight>
                <a:latin typeface="Microsoft Yahei"/>
                <a:ea typeface="Microsoft Yahei"/>
                <a:cs typeface="Microsoft Yahei"/>
              </a:rPr>
              <a:t>传销的识别与防范</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23593" r="23593"/>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传销往往以高回报为诱饵，吸引人们参与。如果一个投资机会或产品承诺带来异常高的回报，应保持警惕。</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警惕高回报诱惑</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传销的组织结构通常呈现金字塔形，上层人员获利最多，而下层人员则成为他们的赚钱工具。</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观察组织结构</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传销往往缺乏实际的产品或服务，或者产品/服务的质量与其宣传不符。深入了解产品或服务的实际价值是识别传销的关键。</a:t>
            </a:r>
          </a:p>
        </p:txBody>
      </p:sp>
      <p:sp>
        <p:nvSpPr>
          <p:cNvPr id="17" name="AutoShape 17"/>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了解产品或服务</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传销经常要求参与者支付高额的加盟费或入门费，而且这些费用往往没有明确的用途或合理的解释。</a:t>
            </a:r>
          </a:p>
        </p:txBody>
      </p:sp>
      <p:sp>
        <p:nvSpPr>
          <p:cNvPr id="22" name="AutoShape 22"/>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考察加盟费和入门费</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识别传销的技巧</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3887197" y="3685961"/>
            <a:ext cx="957459" cy="1913762"/>
          </a:xfrm>
          <a:custGeom>
            <a:rect l="l" t="t" r="r" b="b"/>
            <a:pathLst>
              <a:path w="580906" h="1161893">
                <a:moveTo>
                  <a:pt x="0" y="1141207"/>
                </a:moveTo>
                <a:lnTo>
                  <a:pt x="0" y="1019682"/>
                </a:lnTo>
                <a:cubicBezTo>
                  <a:pt x="0" y="1008793"/>
                  <a:pt x="8622" y="999968"/>
                  <a:pt x="19471" y="999482"/>
                </a:cubicBezTo>
                <a:cubicBezTo>
                  <a:pt x="241511" y="989281"/>
                  <a:pt x="418981" y="805455"/>
                  <a:pt x="418981" y="580946"/>
                </a:cubicBezTo>
                <a:cubicBezTo>
                  <a:pt x="418981" y="356437"/>
                  <a:pt x="241511" y="172612"/>
                  <a:pt x="19471" y="162411"/>
                </a:cubicBezTo>
                <a:cubicBezTo>
                  <a:pt x="8622" y="161925"/>
                  <a:pt x="0" y="153100"/>
                  <a:pt x="0" y="142211"/>
                </a:cubicBezTo>
                <a:lnTo>
                  <a:pt x="0" y="20686"/>
                </a:lnTo>
                <a:cubicBezTo>
                  <a:pt x="0" y="9230"/>
                  <a:pt x="9513" y="0"/>
                  <a:pt x="20929" y="405"/>
                </a:cubicBezTo>
                <a:cubicBezTo>
                  <a:pt x="331582" y="11456"/>
                  <a:pt x="580906" y="267662"/>
                  <a:pt x="580906" y="580946"/>
                </a:cubicBezTo>
                <a:cubicBezTo>
                  <a:pt x="580906" y="894231"/>
                  <a:pt x="331582" y="1150437"/>
                  <a:pt x="20929" y="1161488"/>
                </a:cubicBezTo>
                <a:cubicBezTo>
                  <a:pt x="9513" y="1161893"/>
                  <a:pt x="0" y="1152663"/>
                  <a:pt x="0" y="11412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4973117" y="2946164"/>
            <a:ext cx="957459" cy="1913762"/>
          </a:xfrm>
          <a:custGeom>
            <a:rect l="l" t="t" r="r" b="b"/>
            <a:pathLst>
              <a:path w="580906" h="1161893">
                <a:moveTo>
                  <a:pt x="0" y="1141207"/>
                </a:moveTo>
                <a:lnTo>
                  <a:pt x="0" y="1019682"/>
                </a:lnTo>
                <a:cubicBezTo>
                  <a:pt x="0" y="1008793"/>
                  <a:pt x="8622" y="999968"/>
                  <a:pt x="19471" y="999482"/>
                </a:cubicBezTo>
                <a:cubicBezTo>
                  <a:pt x="241511" y="989281"/>
                  <a:pt x="418981" y="805455"/>
                  <a:pt x="418981" y="580946"/>
                </a:cubicBezTo>
                <a:cubicBezTo>
                  <a:pt x="418981" y="356437"/>
                  <a:pt x="241511" y="172612"/>
                  <a:pt x="19471" y="162411"/>
                </a:cubicBezTo>
                <a:cubicBezTo>
                  <a:pt x="8622" y="161925"/>
                  <a:pt x="0" y="153100"/>
                  <a:pt x="0" y="142211"/>
                </a:cubicBezTo>
                <a:lnTo>
                  <a:pt x="0" y="20686"/>
                </a:lnTo>
                <a:cubicBezTo>
                  <a:pt x="0" y="9230"/>
                  <a:pt x="9513" y="0"/>
                  <a:pt x="20929" y="405"/>
                </a:cubicBezTo>
                <a:cubicBezTo>
                  <a:pt x="331582" y="11456"/>
                  <a:pt x="580906" y="267662"/>
                  <a:pt x="580906" y="580946"/>
                </a:cubicBezTo>
                <a:cubicBezTo>
                  <a:pt x="580906" y="894231"/>
                  <a:pt x="331582" y="1150437"/>
                  <a:pt x="20929" y="1161488"/>
                </a:cubicBezTo>
                <a:cubicBezTo>
                  <a:pt x="9513" y="1161893"/>
                  <a:pt x="0" y="1152663"/>
                  <a:pt x="0" y="1141207"/>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6064389" y="2293221"/>
            <a:ext cx="957459" cy="1913762"/>
          </a:xfrm>
          <a:custGeom>
            <a:rect l="l" t="t" r="r" b="b"/>
            <a:pathLst>
              <a:path w="580906" h="1161893">
                <a:moveTo>
                  <a:pt x="0" y="1141207"/>
                </a:moveTo>
                <a:lnTo>
                  <a:pt x="0" y="1019682"/>
                </a:lnTo>
                <a:cubicBezTo>
                  <a:pt x="0" y="1008793"/>
                  <a:pt x="8622" y="999968"/>
                  <a:pt x="19471" y="999482"/>
                </a:cubicBezTo>
                <a:cubicBezTo>
                  <a:pt x="241511" y="989281"/>
                  <a:pt x="418981" y="805455"/>
                  <a:pt x="418981" y="580946"/>
                </a:cubicBezTo>
                <a:cubicBezTo>
                  <a:pt x="418981" y="356437"/>
                  <a:pt x="241511" y="172612"/>
                  <a:pt x="19471" y="162411"/>
                </a:cubicBezTo>
                <a:cubicBezTo>
                  <a:pt x="8622" y="161925"/>
                  <a:pt x="0" y="153100"/>
                  <a:pt x="0" y="142211"/>
                </a:cubicBezTo>
                <a:lnTo>
                  <a:pt x="0" y="20686"/>
                </a:lnTo>
                <a:cubicBezTo>
                  <a:pt x="0" y="9230"/>
                  <a:pt x="9513" y="0"/>
                  <a:pt x="20929" y="405"/>
                </a:cubicBezTo>
                <a:cubicBezTo>
                  <a:pt x="331582" y="11456"/>
                  <a:pt x="580906" y="267662"/>
                  <a:pt x="580906" y="580946"/>
                </a:cubicBezTo>
                <a:cubicBezTo>
                  <a:pt x="580906" y="894231"/>
                  <a:pt x="331582" y="1150437"/>
                  <a:pt x="20929" y="1161488"/>
                </a:cubicBezTo>
                <a:cubicBezTo>
                  <a:pt x="9513" y="1161893"/>
                  <a:pt x="0" y="1152663"/>
                  <a:pt x="0" y="11412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7175869" y="1575144"/>
            <a:ext cx="957459" cy="1913762"/>
          </a:xfrm>
          <a:custGeom>
            <a:rect l="l" t="t" r="r" b="b"/>
            <a:pathLst>
              <a:path w="580906" h="1161893">
                <a:moveTo>
                  <a:pt x="0" y="1141207"/>
                </a:moveTo>
                <a:lnTo>
                  <a:pt x="0" y="1019682"/>
                </a:lnTo>
                <a:cubicBezTo>
                  <a:pt x="0" y="1008793"/>
                  <a:pt x="8622" y="999968"/>
                  <a:pt x="19471" y="999482"/>
                </a:cubicBezTo>
                <a:cubicBezTo>
                  <a:pt x="241511" y="989281"/>
                  <a:pt x="418981" y="805455"/>
                  <a:pt x="418981" y="580946"/>
                </a:cubicBezTo>
                <a:cubicBezTo>
                  <a:pt x="418981" y="356437"/>
                  <a:pt x="241511" y="172612"/>
                  <a:pt x="19471" y="162411"/>
                </a:cubicBezTo>
                <a:cubicBezTo>
                  <a:pt x="8622" y="161925"/>
                  <a:pt x="0" y="153100"/>
                  <a:pt x="0" y="142211"/>
                </a:cubicBezTo>
                <a:lnTo>
                  <a:pt x="0" y="20686"/>
                </a:lnTo>
                <a:cubicBezTo>
                  <a:pt x="0" y="9230"/>
                  <a:pt x="9513" y="0"/>
                  <a:pt x="20929" y="405"/>
                </a:cubicBezTo>
                <a:cubicBezTo>
                  <a:pt x="331582" y="11456"/>
                  <a:pt x="580906" y="267662"/>
                  <a:pt x="580906" y="580946"/>
                </a:cubicBezTo>
                <a:cubicBezTo>
                  <a:pt x="580906" y="894231"/>
                  <a:pt x="331582" y="1150437"/>
                  <a:pt x="20929" y="1161488"/>
                </a:cubicBezTo>
                <a:cubicBezTo>
                  <a:pt x="9513" y="1161893"/>
                  <a:pt x="0" y="1152663"/>
                  <a:pt x="0" y="1141207"/>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3689807" y="4081438"/>
            <a:ext cx="876300" cy="10763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6300" b="1">
                <a:solidFill>
                  <a:schemeClr val="accent1">
                    <a:alpha val="100000"/>
                  </a:schemeClr>
                </a:solidFill>
                <a:latin typeface="Microsoft Yahei"/>
                <a:ea typeface="Microsoft Yahei"/>
                <a:cs typeface="Microsoft Yahei"/>
              </a:rPr>
              <a:t>A</a:t>
            </a:r>
          </a:p>
        </p:txBody>
      </p:sp>
      <p:sp>
        <p:nvSpPr>
          <p:cNvPr id="7" name="TextBox 7"/>
          <p:cNvSpPr txBox="1"/>
          <p:nvPr/>
        </p:nvSpPr>
        <p:spPr>
          <a:xfrm>
            <a:off x="4844656" y="3361539"/>
            <a:ext cx="876300" cy="10763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6300" b="1">
                <a:solidFill>
                  <a:schemeClr val="accent1">
                    <a:alpha val="100000"/>
                  </a:schemeClr>
                </a:solidFill>
                <a:latin typeface="Microsoft Yahei"/>
                <a:ea typeface="Microsoft Yahei"/>
                <a:cs typeface="Microsoft Yahei"/>
              </a:rPr>
              <a:t>B</a:t>
            </a:r>
          </a:p>
        </p:txBody>
      </p:sp>
      <p:sp>
        <p:nvSpPr>
          <p:cNvPr id="8" name="TextBox 8"/>
          <p:cNvSpPr txBox="1"/>
          <p:nvPr/>
        </p:nvSpPr>
        <p:spPr>
          <a:xfrm>
            <a:off x="5930576" y="2688699"/>
            <a:ext cx="876300" cy="10763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6300" b="1">
                <a:solidFill>
                  <a:schemeClr val="accent1">
                    <a:alpha val="100000"/>
                  </a:schemeClr>
                </a:solidFill>
                <a:latin typeface="Microsoft Yahei"/>
                <a:ea typeface="Microsoft Yahei"/>
                <a:cs typeface="Microsoft Yahei"/>
              </a:rPr>
              <a:t>C</a:t>
            </a:r>
          </a:p>
        </p:txBody>
      </p:sp>
      <p:sp>
        <p:nvSpPr>
          <p:cNvPr id="9" name="TextBox 9"/>
          <p:cNvSpPr txBox="1"/>
          <p:nvPr/>
        </p:nvSpPr>
        <p:spPr>
          <a:xfrm>
            <a:off x="7021848" y="1970621"/>
            <a:ext cx="876300" cy="10763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6300" b="1">
                <a:solidFill>
                  <a:schemeClr val="accent1">
                    <a:alpha val="100000"/>
                  </a:schemeClr>
                </a:solidFill>
                <a:latin typeface="Microsoft Yahei"/>
                <a:ea typeface="Microsoft Yahei"/>
                <a:cs typeface="Microsoft Yahei"/>
              </a:rPr>
              <a:t>D</a:t>
            </a:r>
          </a:p>
        </p:txBody>
      </p:sp>
      <p:sp>
        <p:nvSpPr>
          <p:cNvPr id="10" name="TextBox 10"/>
          <p:cNvSpPr txBox="1"/>
          <p:nvPr/>
        </p:nvSpPr>
        <p:spPr>
          <a:xfrm>
            <a:off x="264117" y="3897206"/>
            <a:ext cx="3474458"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2325" b="1">
                <a:solidFill>
                  <a:schemeClr val="accent1">
                    <a:alpha val="100000"/>
                  </a:schemeClr>
                </a:solidFill>
                <a:latin typeface="Microsoft Yahei"/>
                <a:ea typeface="Microsoft Yahei"/>
                <a:cs typeface="Microsoft Yahei"/>
              </a:rPr>
              <a:t>增强法律意识</a:t>
            </a:r>
          </a:p>
        </p:txBody>
      </p:sp>
      <p:sp>
        <p:nvSpPr>
          <p:cNvPr id="11" name="TextBox 11"/>
          <p:cNvSpPr txBox="1"/>
          <p:nvPr/>
        </p:nvSpPr>
        <p:spPr>
          <a:xfrm>
            <a:off x="343183" y="4453085"/>
            <a:ext cx="3247341"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了解相关法律法规，知道传销是非法的，从而在面对传销诱惑时能够保持清醒。</a:t>
            </a:r>
          </a:p>
        </p:txBody>
      </p:sp>
      <p:sp>
        <p:nvSpPr>
          <p:cNvPr id="12" name="TextBox 12"/>
          <p:cNvSpPr txBox="1"/>
          <p:nvPr/>
        </p:nvSpPr>
        <p:spPr>
          <a:xfrm>
            <a:off x="7021848" y="3829597"/>
            <a:ext cx="3434925"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谨慎选择投资项目</a:t>
            </a:r>
          </a:p>
        </p:txBody>
      </p:sp>
      <p:sp>
        <p:nvSpPr>
          <p:cNvPr id="13" name="TextBox 13"/>
          <p:cNvSpPr txBox="1"/>
          <p:nvPr/>
        </p:nvSpPr>
        <p:spPr>
          <a:xfrm>
            <a:off x="7021848" y="4385476"/>
            <a:ext cx="3727031"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在选择投资项目时，要进行深入的市场调查和风险评估，不轻信他人的夸大宣传。</a:t>
            </a:r>
          </a:p>
        </p:txBody>
      </p:sp>
      <p:sp>
        <p:nvSpPr>
          <p:cNvPr id="14" name="TextBox 14"/>
          <p:cNvSpPr txBox="1"/>
          <p:nvPr/>
        </p:nvSpPr>
        <p:spPr>
          <a:xfrm>
            <a:off x="8276238" y="1408158"/>
            <a:ext cx="3434925"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警惕熟人推销</a:t>
            </a:r>
          </a:p>
        </p:txBody>
      </p:sp>
      <p:sp>
        <p:nvSpPr>
          <p:cNvPr id="15" name="TextBox 15"/>
          <p:cNvSpPr txBox="1"/>
          <p:nvPr/>
        </p:nvSpPr>
        <p:spPr>
          <a:xfrm>
            <a:off x="8276238" y="1964037"/>
            <a:ext cx="3727031"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传销往往通过熟人关系进行推销，如果一个熟人突然向你推销一个看似诱人的产品或机会，要特别警惕。</a:t>
            </a:r>
          </a:p>
        </p:txBody>
      </p:sp>
      <p:sp>
        <p:nvSpPr>
          <p:cNvPr id="16" name="TextBox 16"/>
          <p:cNvSpPr txBox="1"/>
          <p:nvPr/>
        </p:nvSpPr>
        <p:spPr>
          <a:xfrm>
            <a:off x="1309174" y="1453224"/>
            <a:ext cx="3461281"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2325" b="1">
                <a:solidFill>
                  <a:schemeClr val="accent1">
                    <a:alpha val="100000"/>
                  </a:schemeClr>
                </a:solidFill>
                <a:latin typeface="Microsoft Yahei"/>
                <a:ea typeface="Microsoft Yahei"/>
                <a:cs typeface="Microsoft Yahei"/>
              </a:rPr>
              <a:t>保持理性思考</a:t>
            </a:r>
          </a:p>
        </p:txBody>
      </p:sp>
      <p:sp>
        <p:nvSpPr>
          <p:cNvPr id="17" name="TextBox 17"/>
          <p:cNvSpPr txBox="1"/>
          <p:nvPr/>
        </p:nvSpPr>
        <p:spPr>
          <a:xfrm>
            <a:off x="1043424" y="2035855"/>
            <a:ext cx="3727031"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不要被贪欲蒙蔽双眼，理性分析投资或产品的可行性，不被表面的高额回报所迷惑。</a:t>
            </a:r>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防范传销的方法</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及时举报</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如果发现身边有人从事传销活动，应及时向有关部门举报，维护社会秩序和公共利益。</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广泛宣传传销的危害</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通过各种渠道宣传传销的危害，提高公众对传销的认识和警惕性。</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增强自我保护意识</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时刻保持警惕，不轻信他人，不参与任何形式的传销活动。</a:t>
            </a:r>
          </a:p>
        </p:txBody>
      </p:sp>
      <p:pic>
        <p:nvPicPr>
          <p:cNvPr id="10" name="Picture 10"/>
          <p:cNvPicPr>
            <a:picLocks noChangeAspect="1"/>
          </p:cNvPicPr>
          <p:nvPr/>
        </p:nvPicPr>
        <p:blipFill>
          <a:blip r:embed="rId2"/>
          <a:stretch>
            <a:fillRect/>
          </a:stretch>
        </p:blipFill>
        <p:spPr>
          <a:xfrm>
            <a:off x="869006" y="1293634"/>
            <a:ext cx="4563025"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提高警惕，远离传销</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36208" y="1934272"/>
            <a:ext cx="7934325" cy="18383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0275" b="1">
                <a:solidFill>
                  <a:schemeClr val="lt2">
                    <a:alpha val="100000"/>
                  </a:schemeClr>
                </a:solidFill>
                <a:latin typeface="Microsoft Yahei"/>
                <a:ea typeface="Microsoft Yahei"/>
                <a:cs typeface="Microsoft Yahei"/>
              </a:rPr>
              <a:t>03</a:t>
            </a:r>
          </a:p>
        </p:txBody>
      </p:sp>
      <p:sp>
        <p:nvSpPr>
          <p:cNvPr id="3" name="TextBox 3"/>
          <p:cNvSpPr txBox="1"/>
          <p:nvPr/>
        </p:nvSpPr>
        <p:spPr>
          <a:xfrm>
            <a:off x="940793" y="3615462"/>
            <a:ext cx="5086502" cy="143377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3450" b="1">
                <a:solidFill>
                  <a:srgbClr val="000000">
                    <a:alpha val="100000"/>
                  </a:srgbClr>
                </a:solidFill>
                <a:highlight>
                  <a:srgbClr val="000000">
                    <a:alpha val="0"/>
                  </a:srgbClr>
                </a:highlight>
                <a:latin typeface="Microsoft Yahei"/>
                <a:ea typeface="Microsoft Yahei"/>
                <a:cs typeface="Microsoft Yahei"/>
              </a:rPr>
              <a:t>传销案例解析</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https://d.book118.com/215341131120011100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6FFF4"/>
      </a:lt1>
      <a:dk2>
        <a:srgbClr val="083800"/>
      </a:dk2>
      <a:lt2>
        <a:srgbClr val="FFFFFF"/>
      </a:lt2>
      <a:accent1>
        <a:srgbClr val="59AE93"/>
      </a:accent1>
      <a:accent2>
        <a:srgbClr val="83BB7A"/>
      </a:accent2>
      <a:accent3>
        <a:srgbClr val="2D7A61"/>
      </a:accent3>
      <a:accent4>
        <a:srgbClr val="87D295"/>
      </a:accent4>
      <a:accent5>
        <a:srgbClr val="BEEA8F"/>
      </a:accent5>
      <a:accent6>
        <a:srgbClr val="90DECB"/>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62</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2024-09-08T04:38:12.488</cp:lastPrinted>
  <dcterms:created xsi:type="dcterms:W3CDTF">2024-09-07T20:38:12Z</dcterms:created>
  <dcterms:modified xsi:type="dcterms:W3CDTF">2024-09-07T20:38:14Z</dcterms:modified>
</cp:coreProperties>
</file>