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21CB215-24ED-4977-86BA-793C0360B3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7529628-3B5B-4629-AD4A-B71F6CD236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B8900E2-8424-4973-A67E-D549DCD202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73CA739-BC7C-4CD3-AC96-4CECFE80B3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44B288A-3AD2-4148-969B-0723198AFCD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98A4828-3360-45CB-8421-7E383D81694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25DBD3A-F6AF-43EE-A77A-1B092A70AB8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33E5A62-485F-4113-B5A2-F459DE808F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0AA5984-521B-409B-AB98-AED3482F624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284A26-A0FA-44F1-BA52-F1845ACFFB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4D0B02-E4D3-4EB2-BEE0-B6BE986DB3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11/28/2023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1534321131301110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3843215" y="4673857"/>
            <a:ext cx="1938785" cy="271780"/>
          </a:xfrm>
          <a:prstGeom prst="rect">
            <a:avLst/>
          </a:prstGeom>
        </p:spPr>
        <p:txBody>
          <a:bodyPr wrap="square" lIns="34100" tIns="34100" rIns="34100" bIns="34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err="1" smtClean="0">
                <a:solidFill>
                  <a:schemeClr val="accent1"/>
                </a:solidFill>
                <a:latin typeface="微软雅黑"/>
                <a:ea typeface="微软雅黑"/>
                <a:cs typeface="微软雅黑"/>
              </a:rPr>
              <a:t>汇报人</a:t>
            </a:r>
            <a:r>
              <a:rPr lang="en-US" sz="1325" err="1" smtClean="0">
                <a:solidFill>
                  <a:schemeClr val="accent1"/>
                </a:solidFill>
                <a:latin typeface="Arial"/>
                <a:ea typeface="Arial"/>
                <a:cs typeface="Arial"/>
              </a:rPr>
              <a:t>：</a:t>
            </a:r>
            <a:r>
              <a:rPr lang="en-US" altLang="zh-CN" sz="1325" err="1" smtClean="0">
                <a:solidFill>
                  <a:schemeClr val="accent1"/>
                </a:solidFill>
                <a:latin typeface="Arial"/>
                <a:ea typeface="Arial"/>
                <a:cs typeface="Arial"/>
              </a:rPr>
              <a:t>XXX</a:t>
            </a:r>
            <a:endParaRPr lang="en-US" sz="1100"/>
          </a:p>
        </p:txBody>
      </p:sp>
      <p:sp>
        <p:nvSpPr>
          <p:cNvPr id="3" name="AutoShape 3"/>
          <p:cNvSpPr/>
          <p:nvPr/>
        </p:nvSpPr>
        <p:spPr>
          <a:xfrm>
            <a:off x="6369054" y="4673857"/>
            <a:ext cx="2068238" cy="271780"/>
          </a:xfrm>
          <a:prstGeom prst="rect">
            <a:avLst/>
          </a:prstGeom>
        </p:spPr>
        <p:txBody>
          <a:bodyPr wrap="square" lIns="34100" tIns="34100" rIns="34100" bIns="3410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1325" smtClean="0">
                <a:solidFill>
                  <a:schemeClr val="accent1"/>
                </a:solidFill>
                <a:latin typeface="Microsoft Yahei"/>
                <a:ea typeface="Microsoft Yahei"/>
                <a:cs typeface="Microsoft Yahei"/>
              </a:rPr>
              <a:t>XX</a:t>
            </a:r>
            <a:r>
              <a:rPr lang="en-US" sz="1325" smtClean="0">
                <a:solidFill>
                  <a:schemeClr val="accent1"/>
                </a:solidFill>
                <a:latin typeface="Microsoft Yahei"/>
                <a:ea typeface="Microsoft Yahei"/>
                <a:cs typeface="Microsoft Yahei"/>
              </a:rPr>
              <a:t>-</a:t>
            </a:r>
            <a:r>
              <a:rPr lang="en-US" altLang="zh-CN" sz="1325" smtClean="0">
                <a:solidFill>
                  <a:schemeClr val="accent1"/>
                </a:solidFill>
                <a:latin typeface="Microsoft Yahei"/>
                <a:ea typeface="Microsoft Yahei"/>
                <a:cs typeface="Microsoft Yahei"/>
              </a:rPr>
              <a:t>XX</a:t>
            </a:r>
            <a:r>
              <a:rPr lang="en-US" sz="1325" smtClean="0">
                <a:solidFill>
                  <a:schemeClr val="accent1"/>
                </a:solidFill>
                <a:latin typeface="Microsoft Yahei"/>
                <a:ea typeface="Microsoft Yahei"/>
                <a:cs typeface="Microsoft Yahei"/>
              </a:rPr>
              <a:t>-</a:t>
            </a:r>
            <a:r>
              <a:rPr lang="en-US" altLang="zh-CN" sz="1325" smtClean="0">
                <a:solidFill>
                  <a:schemeClr val="accent1"/>
                </a:solidFill>
                <a:latin typeface="Microsoft Yahei"/>
                <a:ea typeface="Microsoft Yahei"/>
                <a:cs typeface="Microsoft Yahei"/>
              </a:rPr>
              <a:t>XX</a:t>
            </a:r>
            <a:endParaRPr lang="en-US" sz="1100"/>
          </a:p>
        </p:txBody>
      </p:sp>
      <p:sp>
        <p:nvSpPr>
          <p:cNvPr id="4" name="TextBox 4"/>
          <p:cNvSpPr txBox="1"/>
          <p:nvPr/>
        </p:nvSpPr>
        <p:spPr>
          <a:xfrm>
            <a:off x="1525202" y="2864162"/>
            <a:ext cx="9142798" cy="715581"/>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err="1" smtClean="0">
                <a:solidFill>
                  <a:schemeClr val="accent1"/>
                </a:solidFill>
                <a:latin typeface="Microsoft Yahei"/>
                <a:ea typeface="Microsoft Yahei"/>
                <a:cs typeface="Microsoft Yahei"/>
              </a:rPr>
              <a:t>精神科风险评估表的使用与意义</a:t>
            </a:r>
            <a:r>
              <a:rPr lang="en-US" altLang="zh-CN" sz="4050" b="1" err="1" smtClean="0">
                <a:solidFill>
                  <a:schemeClr val="accent1"/>
                </a:solidFill>
                <a:latin typeface="Microsoft Yahei"/>
                <a:ea typeface="Microsoft Yahei"/>
                <a:cs typeface="Microsoft Yahei"/>
              </a:rPr>
              <a:t>PPT</a:t>
            </a:r>
            <a:endParaRPr lang="en-US" sz="4050" b="1">
              <a:solidFill>
                <a:schemeClr val="accent1"/>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solidFill>
                <a:latin typeface="Microsoft Yahei"/>
                <a:ea typeface="Microsoft Yahei"/>
                <a:cs typeface="Microsoft Yahei"/>
              </a:rPr>
              <a:t>目</a:t>
            </a:r>
          </a:p>
          <a:p>
            <a:pPr algn="ctr">
              <a:lnSpc>
                <a:spcPct val="140000"/>
              </a:lnSpc>
              <a:spcBef>
                <a:spcPts val="375"/>
              </a:spcBef>
            </a:pPr>
            <a:r>
              <a:rPr lang="en-US" sz="8400" b="1">
                <a:solidFill>
                  <a:schemeClr val="accent1"/>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schemeClr>
                </a:solidFill>
                <a:latin typeface="Microsoft Yahei"/>
                <a:ea typeface="Microsoft Yahei"/>
                <a:cs typeface="Microsoft Yahei"/>
              </a:rPr>
              <a:t>CONTENCT</a:t>
            </a:r>
          </a:p>
        </p:txBody>
      </p:sp>
      <p:sp>
        <p:nvSpPr>
          <p:cNvPr id="6" name="AutoShape 6"/>
          <p:cNvSpPr/>
          <p:nvPr/>
        </p:nvSpPr>
        <p:spPr>
          <a:xfrm>
            <a:off x="5638202" y="1238250"/>
            <a:ext cx="5867998" cy="5118431"/>
          </a:xfrm>
          <a:prstGeom prst="rect">
            <a:avLst/>
          </a:prstGeom>
        </p:spPr>
        <p:txBody>
          <a:bodyPr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err="1">
                <a:solidFill>
                  <a:schemeClr val="accent1"/>
                </a:solidFill>
                <a:latin typeface="Microsoft Yahei"/>
                <a:ea typeface="Microsoft Yahei"/>
                <a:cs typeface="Microsoft Yahei"/>
              </a:rPr>
              <a:t>精神科风险评估表概述</a:t>
            </a:r>
            <a:endParaRPr lang="en-US" sz="1100"/>
          </a:p>
          <a:p>
            <a:pPr marL="203200" lvl="0" indent="-203200">
              <a:lnSpc>
                <a:spcPct val="140000"/>
              </a:lnSpc>
              <a:spcBef>
                <a:spcPts val="375"/>
              </a:spcBef>
              <a:buFont typeface="Arial"/>
              <a:buChar char="•"/>
            </a:pPr>
            <a:r>
              <a:rPr lang="en-US" sz="2400" b="1" err="1">
                <a:solidFill>
                  <a:schemeClr val="accent1"/>
                </a:solidFill>
                <a:latin typeface="Microsoft Yahei"/>
                <a:ea typeface="Microsoft Yahei"/>
                <a:cs typeface="Microsoft Yahei"/>
              </a:rPr>
              <a:t>使用精神科风险评估表的方法与步骤</a:t>
            </a:r>
            <a:endParaRPr lang="en-US" sz="2400" b="1">
              <a:solidFill>
                <a:schemeClr val="accent1"/>
              </a:solidFill>
              <a:latin typeface="Microsoft Yahei"/>
              <a:ea typeface="Microsoft Yahei"/>
              <a:cs typeface="Microsoft Yahei"/>
            </a:endParaRPr>
          </a:p>
          <a:p>
            <a:pPr marL="203200" lvl="0" indent="-203200">
              <a:lnSpc>
                <a:spcPct val="140000"/>
              </a:lnSpc>
              <a:spcBef>
                <a:spcPts val="375"/>
              </a:spcBef>
              <a:buFont typeface="Arial"/>
              <a:buChar char="•"/>
            </a:pPr>
            <a:r>
              <a:rPr lang="en-US" sz="2400" b="1" err="1" smtClean="0">
                <a:solidFill>
                  <a:schemeClr val="accent1"/>
                </a:solidFill>
                <a:latin typeface="Microsoft Yahei"/>
                <a:ea typeface="Microsoft Yahei"/>
                <a:cs typeface="Microsoft Yahei"/>
              </a:rPr>
              <a:t>精神科风险评估表的意义与应用价值</a:t>
            </a:r>
            <a:endParaRPr lang="en-US" sz="2400" b="1" smtClean="0">
              <a:solidFill>
                <a:schemeClr val="accent1"/>
              </a:solidFill>
              <a:latin typeface="Microsoft Yahei"/>
              <a:ea typeface="Microsoft Yahei"/>
              <a:cs typeface="Microsoft Yahei"/>
            </a:endParaRPr>
          </a:p>
          <a:p>
            <a:pPr marL="203200" lvl="0" indent="-203200">
              <a:lnSpc>
                <a:spcPct val="140000"/>
              </a:lnSpc>
              <a:spcBef>
                <a:spcPts val="375"/>
              </a:spcBef>
              <a:buFont typeface="Arial"/>
              <a:buChar char="•"/>
              <a:defRPr/>
            </a:pPr>
            <a:r>
              <a:rPr lang="en-US" altLang="zh-CN" sz="2400" b="1" err="1">
                <a:solidFill>
                  <a:schemeClr val="accent1"/>
                </a:solidFill>
                <a:latin typeface="Microsoft Yahei"/>
                <a:ea typeface="Microsoft Yahei"/>
                <a:cs typeface="Microsoft Yahei"/>
              </a:rPr>
              <a:t>精神科风险评估表的局限性与发展方向</a:t>
            </a:r>
            <a:endParaRPr lang="en-US" altLang="zh-CN" sz="1100"/>
          </a:p>
          <a:p>
            <a:pPr marL="203200" lvl="0" indent="-203200">
              <a:lnSpc>
                <a:spcPct val="140000"/>
              </a:lnSpc>
              <a:spcBef>
                <a:spcPts val="375"/>
              </a:spcBef>
              <a:buFont typeface="Arial"/>
              <a:buChar char="•"/>
            </a:pPr>
            <a:r>
              <a:rPr lang="en-US" altLang="zh-CN" sz="2400" b="1" err="1" smtClean="0">
                <a:solidFill>
                  <a:schemeClr val="accent1"/>
                </a:solidFill>
                <a:latin typeface="Microsoft Yahei"/>
                <a:ea typeface="Microsoft Yahei"/>
                <a:cs typeface="Microsoft Yahei"/>
              </a:rPr>
              <a:t>精神科风险评估表在实践中的应用案例</a:t>
            </a:r>
            <a:endParaRPr lang="en-US" altLang="zh-CN" sz="2400" b="1">
              <a:solidFill>
                <a:schemeClr val="accent1"/>
              </a:solidFill>
              <a:latin typeface="Microsoft Yahei"/>
              <a:ea typeface="Microsoft Yahei"/>
              <a:cs typeface="Microsoft Yahei"/>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solidFill>
                <a:latin typeface="Microsoft Yahei"/>
                <a:ea typeface="Microsoft Yahei"/>
                <a:cs typeface="Microsoft Yahei"/>
              </a:rPr>
              <a:t>精神科风险评估表概述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 name="AutoShape 6"/>
          <p:cNvSpPr/>
          <p:nvPr/>
        </p:nvSpPr>
        <p:spPr>
          <a:xfrm>
            <a:off x="6805582" y="17972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定义</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目的</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定义与目的</a:t>
              </a:r>
            </a:p>
          </p:txBody>
        </p:sp>
      </p:grpSp>
      <p:sp>
        <p:nvSpPr>
          <p:cNvPr id="32" name="AutoShape 32"/>
          <p:cNvSpPr/>
          <p:nvPr/>
        </p:nvSpPr>
        <p:spPr>
          <a:xfrm>
            <a:off x="6830551" y="20472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精神科风险评估表是一套用于评估精神疾病患者潜在风险的工具，旨在帮助医生、护士和其他精神健康专业人员更好地理解和应对患者的风险。</a:t>
            </a:r>
          </a:p>
        </p:txBody>
      </p:sp>
      <p:sp>
        <p:nvSpPr>
          <p:cNvPr id="35" name="TextBox 35"/>
          <p:cNvSpPr txBox="1"/>
          <p:nvPr/>
        </p:nvSpPr>
        <p:spPr>
          <a:xfrm>
            <a:off x="6458495" y="4396703"/>
            <a:ext cx="5076825" cy="1990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精神科风险评估表的目的是评估患者是否存在对自己或他人构成危险的风险因素，以及预测患者发生不良事件的可能性，从而为医生提供决策依据，制定个性化的治疗方案和预防措施。</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精神科风险评估表的评估范围涵盖了患者的安全风险、自杀风险、暴力风险、药物滥用风险等多个方面。</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评估范围</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评估表的内容包括患者的病史、家族史、临床表现、用药情况等信息，以及患者所处的环境、社会支持状况等多个方面。</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评估内容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评估范围与内容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精神科风险评估表有多种类型，包括自评量表和他评量表，以及针对特定疾病或症状的专用量表。自评量表通常由患者自己填写，他评量表则需要专业人员进行评估。</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类型</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精神科风险评估表的特点包括客观性、系统性、可量化性等。这些评估表都基于大量的临床实践和科学研究，能够较为准确地评估患者的风险状况。同时，这些评估表也具有操作简便、易于推广的特点，为临床工作带来了很大的便利。</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特点</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评估表的类型与特点</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solidFill>
                <a:latin typeface="Microsoft Yahei"/>
                <a:ea typeface="Microsoft Yahei"/>
                <a:cs typeface="Microsoft Yahei"/>
              </a:rPr>
              <a:t>使用精神科风险评估表的方法与步骤</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2303" r="12303"/>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solidFill>
                <a:latin typeface="Microsoft Yahei"/>
                <a:ea typeface="Microsoft Yahei"/>
                <a:cs typeface="Microsoft Yahei"/>
              </a:rPr>
              <a:t>了解患者的基本信息</a:t>
            </a:r>
          </a:p>
        </p:txBody>
      </p:sp>
      <p:sp>
        <p:nvSpPr>
          <p:cNvPr id="4" name="TextBox 4"/>
          <p:cNvSpPr txBox="1"/>
          <p:nvPr/>
        </p:nvSpPr>
        <p:spPr>
          <a:xfrm>
            <a:off x="539110" y="3443352"/>
            <a:ext cx="4076700" cy="466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solidFill>
                <a:latin typeface="Microsoft Yahei"/>
                <a:ea typeface="Microsoft Yahei"/>
                <a:cs typeface="Microsoft Yahei"/>
              </a:rPr>
              <a:t>选择合适的评估工具</a:t>
            </a:r>
          </a:p>
        </p:txBody>
      </p:sp>
      <p:sp>
        <p:nvSpPr>
          <p:cNvPr id="5" name="TextBox 5"/>
          <p:cNvSpPr txBox="1"/>
          <p:nvPr/>
        </p:nvSpPr>
        <p:spPr>
          <a:xfrm>
            <a:off x="539110" y="5135911"/>
            <a:ext cx="4076700" cy="466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solidFill>
                <a:latin typeface="Microsoft Yahei"/>
                <a:ea typeface="Microsoft Yahei"/>
                <a:cs typeface="Microsoft Yahei"/>
              </a:rPr>
              <a:t>确定评估时间和频率</a:t>
            </a:r>
          </a:p>
        </p:txBody>
      </p:sp>
      <p:sp>
        <p:nvSpPr>
          <p:cNvPr id="6" name="TextBox 6"/>
          <p:cNvSpPr txBox="1"/>
          <p:nvPr/>
        </p:nvSpPr>
        <p:spPr>
          <a:xfrm>
            <a:off x="539110" y="2187220"/>
            <a:ext cx="4076700" cy="1123950"/>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了解患者的病史、家族史、临床表现等信息，以便更好地评估患者的精神状况。</a:t>
            </a:r>
          </a:p>
        </p:txBody>
      </p:sp>
      <p:sp>
        <p:nvSpPr>
          <p:cNvPr id="7" name="TextBox 7"/>
          <p:cNvSpPr txBox="1"/>
          <p:nvPr/>
        </p:nvSpPr>
        <p:spPr>
          <a:xfrm>
            <a:off x="539110" y="3804338"/>
            <a:ext cx="4076700" cy="1123950"/>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根据患者的具体情况，选择适合的评估工具，如自评量表、他评量表等。</a:t>
            </a:r>
          </a:p>
        </p:txBody>
      </p:sp>
      <p:sp>
        <p:nvSpPr>
          <p:cNvPr id="8" name="TextBox 8"/>
          <p:cNvSpPr txBox="1"/>
          <p:nvPr/>
        </p:nvSpPr>
        <p:spPr>
          <a:xfrm>
            <a:off x="539110" y="5477922"/>
            <a:ext cx="4076700" cy="1123950"/>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根据患者的病情和评估需要，确定合适的评估时间和频率，以确保评估结果的准确性。</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评估前的准备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204294" y="1287329"/>
            <a:ext cx="2035112" cy="2035112"/>
            <a:chOff x="1204294" y="1287329"/>
            <a:chExt cx="2035112" cy="2035112"/>
          </a:xfrm>
        </p:grpSpPr>
        <p:sp>
          <p:nvSpPr>
            <p:cNvPr id="3" name="AutoShape 3"/>
            <p:cNvSpPr/>
            <p:nvPr/>
          </p:nvSpPr>
          <p:spPr>
            <a:xfrm flipH="1">
              <a:off x="1204294" y="1287329"/>
              <a:ext cx="2035112" cy="2035112"/>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Freeform 4"/>
            <p:cNvSpPr/>
            <p:nvPr/>
          </p:nvSpPr>
          <p:spPr>
            <a:xfrm>
              <a:off x="1791319" y="1987226"/>
              <a:ext cx="891159" cy="635222"/>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5" name="Group 5"/>
          <p:cNvGrpSpPr/>
          <p:nvPr/>
        </p:nvGrpSpPr>
        <p:grpSpPr>
          <a:xfrm>
            <a:off x="3838147" y="1287233"/>
            <a:ext cx="2035112" cy="2035112"/>
            <a:chOff x="3838147" y="1287233"/>
            <a:chExt cx="2035112" cy="2035112"/>
          </a:xfrm>
        </p:grpSpPr>
        <p:sp>
          <p:nvSpPr>
            <p:cNvPr id="6" name="AutoShape 6"/>
            <p:cNvSpPr/>
            <p:nvPr/>
          </p:nvSpPr>
          <p:spPr>
            <a:xfrm flipH="1">
              <a:off x="3838147" y="1287233"/>
              <a:ext cx="2035112" cy="2035112"/>
            </a:xfrm>
            <a:prstGeom prst="ellipse">
              <a:avLst/>
            </a:prstGeom>
            <a:ln w="9525">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 name="Group 7"/>
          <p:cNvGrpSpPr/>
          <p:nvPr/>
        </p:nvGrpSpPr>
        <p:grpSpPr>
          <a:xfrm>
            <a:off x="4556617" y="1941220"/>
            <a:ext cx="595503" cy="1060133"/>
            <a:chOff x="4556617" y="1941220"/>
            <a:chExt cx="595503" cy="1060133"/>
          </a:xfrm>
        </p:grpSpPr>
        <p:sp>
          <p:nvSpPr>
            <p:cNvPr id="8" name="Freeform 8"/>
            <p:cNvSpPr/>
            <p:nvPr/>
          </p:nvSpPr>
          <p:spPr>
            <a:xfrm>
              <a:off x="4556617" y="1941220"/>
              <a:ext cx="595503" cy="1060133"/>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9" name="Group 9"/>
          <p:cNvGrpSpPr/>
          <p:nvPr/>
        </p:nvGrpSpPr>
        <p:grpSpPr>
          <a:xfrm>
            <a:off x="4729210" y="1757387"/>
            <a:ext cx="261747" cy="541878"/>
            <a:chOff x="4729210" y="1757387"/>
            <a:chExt cx="261747" cy="541878"/>
          </a:xfrm>
        </p:grpSpPr>
        <p:sp>
          <p:nvSpPr>
            <p:cNvPr id="10" name="Freeform 10"/>
            <p:cNvSpPr/>
            <p:nvPr/>
          </p:nvSpPr>
          <p:spPr>
            <a:xfrm>
              <a:off x="4866656" y="2100573"/>
              <a:ext cx="80296" cy="4524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1" name="Freeform 11"/>
            <p:cNvSpPr/>
            <p:nvPr/>
          </p:nvSpPr>
          <p:spPr>
            <a:xfrm>
              <a:off x="4940380" y="1956650"/>
              <a:ext cx="28004" cy="60674"/>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2" name="Freeform 12"/>
            <p:cNvSpPr/>
            <p:nvPr/>
          </p:nvSpPr>
          <p:spPr>
            <a:xfrm>
              <a:off x="4866656" y="2032755"/>
              <a:ext cx="74962" cy="52388"/>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3" name="Freeform 13"/>
            <p:cNvSpPr/>
            <p:nvPr/>
          </p:nvSpPr>
          <p:spPr>
            <a:xfrm>
              <a:off x="4949905" y="2032755"/>
              <a:ext cx="29718" cy="52388"/>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4" name="Freeform 14"/>
            <p:cNvSpPr/>
            <p:nvPr/>
          </p:nvSpPr>
          <p:spPr>
            <a:xfrm>
              <a:off x="4917139" y="1828158"/>
              <a:ext cx="20193" cy="49339"/>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5" name="Freeform 15"/>
            <p:cNvSpPr/>
            <p:nvPr/>
          </p:nvSpPr>
          <p:spPr>
            <a:xfrm>
              <a:off x="4930283" y="1894167"/>
              <a:ext cx="22574" cy="46958"/>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6" name="Freeform 16"/>
            <p:cNvSpPr/>
            <p:nvPr/>
          </p:nvSpPr>
          <p:spPr>
            <a:xfrm>
              <a:off x="4733306" y="2100573"/>
              <a:ext cx="33909" cy="4524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7" name="Freeform 17"/>
            <p:cNvSpPr/>
            <p:nvPr/>
          </p:nvSpPr>
          <p:spPr>
            <a:xfrm>
              <a:off x="4766072" y="1894167"/>
              <a:ext cx="26765" cy="46958"/>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8" name="Freeform 18"/>
            <p:cNvSpPr/>
            <p:nvPr/>
          </p:nvSpPr>
          <p:spPr>
            <a:xfrm>
              <a:off x="4740450" y="2032755"/>
              <a:ext cx="32766" cy="52388"/>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9" name="Freeform 19"/>
            <p:cNvSpPr/>
            <p:nvPr/>
          </p:nvSpPr>
          <p:spPr>
            <a:xfrm>
              <a:off x="4822555" y="1757387"/>
              <a:ext cx="30956" cy="55340"/>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0" name="Freeform 20"/>
            <p:cNvSpPr/>
            <p:nvPr/>
          </p:nvSpPr>
          <p:spPr>
            <a:xfrm>
              <a:off x="4866656" y="1757387"/>
              <a:ext cx="33909" cy="55340"/>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1" name="Freeform 21"/>
            <p:cNvSpPr/>
            <p:nvPr/>
          </p:nvSpPr>
          <p:spPr>
            <a:xfrm>
              <a:off x="4807125" y="1804346"/>
              <a:ext cx="4191" cy="828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2" name="Freeform 22"/>
            <p:cNvSpPr/>
            <p:nvPr/>
          </p:nvSpPr>
          <p:spPr>
            <a:xfrm>
              <a:off x="4782741" y="1828158"/>
              <a:ext cx="23241" cy="49339"/>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3" name="Freeform 23"/>
            <p:cNvSpPr/>
            <p:nvPr/>
          </p:nvSpPr>
          <p:spPr>
            <a:xfrm>
              <a:off x="4751785" y="1956650"/>
              <a:ext cx="30956" cy="60674"/>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4" name="Freeform 24"/>
            <p:cNvSpPr/>
            <p:nvPr/>
          </p:nvSpPr>
          <p:spPr>
            <a:xfrm>
              <a:off x="4866656" y="2161343"/>
              <a:ext cx="83248" cy="52388"/>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5" name="Freeform 25"/>
            <p:cNvSpPr/>
            <p:nvPr/>
          </p:nvSpPr>
          <p:spPr>
            <a:xfrm>
              <a:off x="4788646" y="1956650"/>
              <a:ext cx="64865" cy="60674"/>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6" name="Freeform 26"/>
            <p:cNvSpPr/>
            <p:nvPr/>
          </p:nvSpPr>
          <p:spPr>
            <a:xfrm>
              <a:off x="4810078" y="1828158"/>
              <a:ext cx="43434" cy="49339"/>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7" name="Freeform 27"/>
            <p:cNvSpPr/>
            <p:nvPr/>
          </p:nvSpPr>
          <p:spPr>
            <a:xfrm>
              <a:off x="4781503" y="2032755"/>
              <a:ext cx="72009" cy="52388"/>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8" name="Freeform 28"/>
            <p:cNvSpPr/>
            <p:nvPr/>
          </p:nvSpPr>
          <p:spPr>
            <a:xfrm>
              <a:off x="4866656" y="1956650"/>
              <a:ext cx="67818" cy="60674"/>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9" name="Freeform 29"/>
            <p:cNvSpPr/>
            <p:nvPr/>
          </p:nvSpPr>
          <p:spPr>
            <a:xfrm>
              <a:off x="4866656" y="1828158"/>
              <a:ext cx="46387" cy="49339"/>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0" name="Freeform 30"/>
            <p:cNvSpPr/>
            <p:nvPr/>
          </p:nvSpPr>
          <p:spPr>
            <a:xfrm>
              <a:off x="4866656" y="1894167"/>
              <a:ext cx="57721" cy="46958"/>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1" name="Freeform 31"/>
            <p:cNvSpPr/>
            <p:nvPr/>
          </p:nvSpPr>
          <p:spPr>
            <a:xfrm>
              <a:off x="4799981" y="1894167"/>
              <a:ext cx="53530" cy="46958"/>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2" name="Freeform 32"/>
            <p:cNvSpPr/>
            <p:nvPr/>
          </p:nvSpPr>
          <p:spPr>
            <a:xfrm>
              <a:off x="4773216" y="2229161"/>
              <a:ext cx="80296" cy="54769"/>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3" name="Freeform 33"/>
            <p:cNvSpPr/>
            <p:nvPr/>
          </p:nvSpPr>
          <p:spPr>
            <a:xfrm>
              <a:off x="4777407" y="2100573"/>
              <a:ext cx="76105" cy="4524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4" name="Freeform 34"/>
            <p:cNvSpPr/>
            <p:nvPr/>
          </p:nvSpPr>
          <p:spPr>
            <a:xfrm>
              <a:off x="4774359" y="2161343"/>
              <a:ext cx="79153" cy="52388"/>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5" name="Freeform 35"/>
            <p:cNvSpPr/>
            <p:nvPr/>
          </p:nvSpPr>
          <p:spPr>
            <a:xfrm>
              <a:off x="4729210" y="2161343"/>
              <a:ext cx="33909" cy="52388"/>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6" name="Freeform 36"/>
            <p:cNvSpPr/>
            <p:nvPr/>
          </p:nvSpPr>
          <p:spPr>
            <a:xfrm>
              <a:off x="4961239" y="2161343"/>
              <a:ext cx="29718" cy="52388"/>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7" name="Freeform 37"/>
            <p:cNvSpPr/>
            <p:nvPr/>
          </p:nvSpPr>
          <p:spPr>
            <a:xfrm>
              <a:off x="4957049" y="2100573"/>
              <a:ext cx="28575" cy="4524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8" name="Freeform 38"/>
            <p:cNvSpPr/>
            <p:nvPr/>
          </p:nvSpPr>
          <p:spPr>
            <a:xfrm>
              <a:off x="4805887" y="1812728"/>
              <a:ext cx="17812" cy="15431"/>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9" name="Freeform 39"/>
            <p:cNvSpPr/>
            <p:nvPr/>
          </p:nvSpPr>
          <p:spPr>
            <a:xfrm>
              <a:off x="4900565" y="1812728"/>
              <a:ext cx="16669" cy="15431"/>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0" name="AutoShape 40"/>
            <p:cNvSpPr/>
            <p:nvPr/>
          </p:nvSpPr>
          <p:spPr>
            <a:xfrm>
              <a:off x="4853512" y="1812728"/>
              <a:ext cx="13049" cy="15431"/>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1" name="Freeform 41"/>
            <p:cNvSpPr/>
            <p:nvPr/>
          </p:nvSpPr>
          <p:spPr>
            <a:xfrm>
              <a:off x="4792837" y="1877498"/>
              <a:ext cx="17240" cy="1666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2" name="Freeform 42"/>
            <p:cNvSpPr/>
            <p:nvPr/>
          </p:nvSpPr>
          <p:spPr>
            <a:xfrm>
              <a:off x="4913043" y="1877498"/>
              <a:ext cx="17240" cy="1666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3" name="AutoShape 43"/>
            <p:cNvSpPr/>
            <p:nvPr/>
          </p:nvSpPr>
          <p:spPr>
            <a:xfrm>
              <a:off x="4853512" y="1877498"/>
              <a:ext cx="13049" cy="16669"/>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4" name="Freeform 44"/>
            <p:cNvSpPr/>
            <p:nvPr/>
          </p:nvSpPr>
          <p:spPr>
            <a:xfrm>
              <a:off x="4782741" y="1941220"/>
              <a:ext cx="17240" cy="15431"/>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5" name="Freeform 45"/>
            <p:cNvSpPr/>
            <p:nvPr/>
          </p:nvSpPr>
          <p:spPr>
            <a:xfrm>
              <a:off x="4924283" y="1941220"/>
              <a:ext cx="16097" cy="15431"/>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6" name="AutoShape 46"/>
            <p:cNvSpPr/>
            <p:nvPr/>
          </p:nvSpPr>
          <p:spPr>
            <a:xfrm>
              <a:off x="4853512" y="1941220"/>
              <a:ext cx="13049" cy="15431"/>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7" name="Freeform 47"/>
            <p:cNvSpPr/>
            <p:nvPr/>
          </p:nvSpPr>
          <p:spPr>
            <a:xfrm>
              <a:off x="4773216" y="2017325"/>
              <a:ext cx="15431" cy="15431"/>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8" name="Freeform 48"/>
            <p:cNvSpPr/>
            <p:nvPr/>
          </p:nvSpPr>
          <p:spPr>
            <a:xfrm>
              <a:off x="4934474" y="2017325"/>
              <a:ext cx="15431" cy="15431"/>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9" name="AutoShape 49"/>
            <p:cNvSpPr/>
            <p:nvPr/>
          </p:nvSpPr>
          <p:spPr>
            <a:xfrm>
              <a:off x="4853512" y="2017325"/>
              <a:ext cx="13049" cy="15431"/>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50" name="Freeform 50"/>
            <p:cNvSpPr/>
            <p:nvPr/>
          </p:nvSpPr>
          <p:spPr>
            <a:xfrm>
              <a:off x="4766072" y="2085143"/>
              <a:ext cx="15431" cy="15431"/>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51" name="Freeform 51"/>
            <p:cNvSpPr/>
            <p:nvPr/>
          </p:nvSpPr>
          <p:spPr>
            <a:xfrm>
              <a:off x="4941523" y="2085143"/>
              <a:ext cx="15431" cy="15431"/>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52" name="AutoShape 52"/>
            <p:cNvSpPr/>
            <p:nvPr/>
          </p:nvSpPr>
          <p:spPr>
            <a:xfrm>
              <a:off x="4853512" y="2085143"/>
              <a:ext cx="13049" cy="15431"/>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53" name="Freeform 53"/>
            <p:cNvSpPr/>
            <p:nvPr/>
          </p:nvSpPr>
          <p:spPr>
            <a:xfrm>
              <a:off x="4763119" y="2145817"/>
              <a:ext cx="14288" cy="15431"/>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54" name="Freeform 54"/>
            <p:cNvSpPr/>
            <p:nvPr/>
          </p:nvSpPr>
          <p:spPr>
            <a:xfrm>
              <a:off x="4946952" y="2145817"/>
              <a:ext cx="14288" cy="15431"/>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55" name="AutoShape 55"/>
            <p:cNvSpPr/>
            <p:nvPr/>
          </p:nvSpPr>
          <p:spPr>
            <a:xfrm>
              <a:off x="4853512" y="2145817"/>
              <a:ext cx="13049" cy="15431"/>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56" name="Freeform 56"/>
            <p:cNvSpPr/>
            <p:nvPr/>
          </p:nvSpPr>
          <p:spPr>
            <a:xfrm>
              <a:off x="4760166" y="2213635"/>
              <a:ext cx="13049" cy="15431"/>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57" name="Freeform 57"/>
            <p:cNvSpPr/>
            <p:nvPr/>
          </p:nvSpPr>
          <p:spPr>
            <a:xfrm>
              <a:off x="4949905" y="2213635"/>
              <a:ext cx="14288" cy="15431"/>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58" name="AutoShape 58"/>
            <p:cNvSpPr/>
            <p:nvPr/>
          </p:nvSpPr>
          <p:spPr>
            <a:xfrm>
              <a:off x="4853512" y="2213635"/>
              <a:ext cx="13049" cy="15431"/>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59" name="AutoShape 59"/>
            <p:cNvSpPr/>
            <p:nvPr/>
          </p:nvSpPr>
          <p:spPr>
            <a:xfrm>
              <a:off x="4853512" y="2283834"/>
              <a:ext cx="13049" cy="15431"/>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60" name="Group 60"/>
          <p:cNvGrpSpPr/>
          <p:nvPr/>
        </p:nvGrpSpPr>
        <p:grpSpPr>
          <a:xfrm>
            <a:off x="6479524" y="1287233"/>
            <a:ext cx="2035112" cy="2035112"/>
            <a:chOff x="6479524" y="1287233"/>
            <a:chExt cx="2035112" cy="2035112"/>
          </a:xfrm>
        </p:grpSpPr>
        <p:sp>
          <p:nvSpPr>
            <p:cNvPr id="61" name="AutoShape 61"/>
            <p:cNvSpPr/>
            <p:nvPr/>
          </p:nvSpPr>
          <p:spPr>
            <a:xfrm flipH="1">
              <a:off x="6479524" y="1287233"/>
              <a:ext cx="2035112" cy="2035112"/>
            </a:xfrm>
            <a:prstGeom prst="ellipse">
              <a:avLst/>
            </a:prstGeom>
            <a:ln w="9525">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2" name="Freeform 62"/>
            <p:cNvSpPr/>
            <p:nvPr/>
          </p:nvSpPr>
          <p:spPr>
            <a:xfrm>
              <a:off x="7181041" y="1888451"/>
              <a:ext cx="662750" cy="833056"/>
            </a:xfrm>
            <a:custGeom>
              <a:rect l="l" t="t" r="r" b="b"/>
              <a:pathLst>
                <a:path w="21600" h="2160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63" name="Group 63"/>
          <p:cNvGrpSpPr/>
          <p:nvPr/>
        </p:nvGrpSpPr>
        <p:grpSpPr>
          <a:xfrm>
            <a:off x="9103948" y="1287329"/>
            <a:ext cx="2035112" cy="2035112"/>
            <a:chOff x="9103948" y="1287329"/>
            <a:chExt cx="2035112" cy="2035112"/>
          </a:xfrm>
        </p:grpSpPr>
        <p:sp>
          <p:nvSpPr>
            <p:cNvPr id="64" name="AutoShape 64"/>
            <p:cNvSpPr/>
            <p:nvPr/>
          </p:nvSpPr>
          <p:spPr>
            <a:xfrm flipH="1">
              <a:off x="9103948" y="1287329"/>
              <a:ext cx="2035112" cy="2035112"/>
            </a:xfrm>
            <a:prstGeom prst="ellipse">
              <a:avLst/>
            </a:prstGeom>
            <a:ln w="9525">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5" name="Freeform 65"/>
            <p:cNvSpPr/>
            <p:nvPr/>
          </p:nvSpPr>
          <p:spPr>
            <a:xfrm>
              <a:off x="9551051" y="2130196"/>
              <a:ext cx="1279493" cy="450056"/>
            </a:xfrm>
            <a:custGeom>
              <a:rect l="l" t="t" r="r" b="b"/>
              <a:pathLst>
                <a:path w="412" h="132">
                  <a:moveTo>
                    <a:pt x="412" y="15"/>
                  </a:moveTo>
                  <a:cubicBezTo>
                    <a:pt x="412" y="12"/>
                    <a:pt x="411" y="10"/>
                    <a:pt x="407" y="10"/>
                  </a:cubicBezTo>
                  <a:cubicBezTo>
                    <a:pt x="406" y="10"/>
                    <a:pt x="406" y="10"/>
                    <a:pt x="405" y="11"/>
                  </a:cubicBezTo>
                  <a:cubicBezTo>
                    <a:pt x="342" y="44"/>
                    <a:pt x="342" y="44"/>
                    <a:pt x="342" y="44"/>
                  </a:cubicBezTo>
                  <a:cubicBezTo>
                    <a:pt x="299" y="26"/>
                    <a:pt x="258" y="14"/>
                    <a:pt x="219" y="8"/>
                  </a:cubicBezTo>
                  <a:cubicBezTo>
                    <a:pt x="180" y="2"/>
                    <a:pt x="148" y="0"/>
                    <a:pt x="125" y="3"/>
                  </a:cubicBezTo>
                  <a:cubicBezTo>
                    <a:pt x="101" y="5"/>
                    <a:pt x="79" y="11"/>
                    <a:pt x="59" y="19"/>
                  </a:cubicBezTo>
                  <a:cubicBezTo>
                    <a:pt x="39" y="26"/>
                    <a:pt x="26" y="32"/>
                    <a:pt x="20" y="37"/>
                  </a:cubicBezTo>
                  <a:cubicBezTo>
                    <a:pt x="15" y="41"/>
                    <a:pt x="10" y="44"/>
                    <a:pt x="7" y="46"/>
                  </a:cubicBezTo>
                  <a:cubicBezTo>
                    <a:pt x="7" y="47"/>
                    <a:pt x="7" y="48"/>
                    <a:pt x="7" y="49"/>
                  </a:cubicBezTo>
                  <a:cubicBezTo>
                    <a:pt x="7" y="49"/>
                    <a:pt x="7" y="50"/>
                    <a:pt x="7" y="51"/>
                  </a:cubicBezTo>
                  <a:cubicBezTo>
                    <a:pt x="48" y="71"/>
                    <a:pt x="48" y="71"/>
                    <a:pt x="48" y="71"/>
                  </a:cubicBezTo>
                  <a:cubicBezTo>
                    <a:pt x="49" y="72"/>
                    <a:pt x="50" y="73"/>
                    <a:pt x="50" y="75"/>
                  </a:cubicBezTo>
                  <a:cubicBezTo>
                    <a:pt x="50" y="78"/>
                    <a:pt x="48" y="79"/>
                    <a:pt x="46" y="79"/>
                  </a:cubicBezTo>
                  <a:cubicBezTo>
                    <a:pt x="2" y="79"/>
                    <a:pt x="2" y="79"/>
                    <a:pt x="2" y="79"/>
                  </a:cubicBezTo>
                  <a:cubicBezTo>
                    <a:pt x="1" y="79"/>
                    <a:pt x="0" y="79"/>
                    <a:pt x="0" y="80"/>
                  </a:cubicBezTo>
                  <a:cubicBezTo>
                    <a:pt x="0" y="81"/>
                    <a:pt x="1" y="81"/>
                    <a:pt x="1" y="81"/>
                  </a:cubicBezTo>
                  <a:cubicBezTo>
                    <a:pt x="24" y="101"/>
                    <a:pt x="51" y="114"/>
                    <a:pt x="82" y="122"/>
                  </a:cubicBezTo>
                  <a:cubicBezTo>
                    <a:pt x="114" y="129"/>
                    <a:pt x="144" y="132"/>
                    <a:pt x="173" y="130"/>
                  </a:cubicBezTo>
                  <a:cubicBezTo>
                    <a:pt x="203" y="127"/>
                    <a:pt x="230" y="123"/>
                    <a:pt x="256" y="117"/>
                  </a:cubicBezTo>
                  <a:cubicBezTo>
                    <a:pt x="282" y="111"/>
                    <a:pt x="303" y="106"/>
                    <a:pt x="318" y="100"/>
                  </a:cubicBezTo>
                  <a:cubicBezTo>
                    <a:pt x="334" y="95"/>
                    <a:pt x="342" y="92"/>
                    <a:pt x="342" y="91"/>
                  </a:cubicBezTo>
                  <a:cubicBezTo>
                    <a:pt x="405" y="124"/>
                    <a:pt x="405" y="124"/>
                    <a:pt x="405" y="124"/>
                  </a:cubicBezTo>
                  <a:cubicBezTo>
                    <a:pt x="407" y="124"/>
                    <a:pt x="407" y="124"/>
                    <a:pt x="407" y="124"/>
                  </a:cubicBezTo>
                  <a:cubicBezTo>
                    <a:pt x="411" y="124"/>
                    <a:pt x="412" y="123"/>
                    <a:pt x="412" y="119"/>
                  </a:cubicBezTo>
                  <a:cubicBezTo>
                    <a:pt x="412" y="118"/>
                    <a:pt x="412" y="118"/>
                    <a:pt x="411" y="116"/>
                  </a:cubicBezTo>
                  <a:cubicBezTo>
                    <a:pt x="375" y="67"/>
                    <a:pt x="375" y="67"/>
                    <a:pt x="375" y="67"/>
                  </a:cubicBezTo>
                  <a:cubicBezTo>
                    <a:pt x="411" y="18"/>
                    <a:pt x="411" y="18"/>
                    <a:pt x="411" y="18"/>
                  </a:cubicBezTo>
                  <a:cubicBezTo>
                    <a:pt x="412" y="17"/>
                    <a:pt x="412" y="16"/>
                    <a:pt x="412" y="15"/>
                  </a:cubicBezTo>
                  <a:close/>
                  <a:moveTo>
                    <a:pt x="82" y="57"/>
                  </a:moveTo>
                  <a:cubicBezTo>
                    <a:pt x="79" y="60"/>
                    <a:pt x="76" y="61"/>
                    <a:pt x="72" y="61"/>
                  </a:cubicBezTo>
                  <a:cubicBezTo>
                    <a:pt x="68" y="61"/>
                    <a:pt x="64" y="60"/>
                    <a:pt x="61" y="57"/>
                  </a:cubicBezTo>
                  <a:cubicBezTo>
                    <a:pt x="58" y="54"/>
                    <a:pt x="57" y="50"/>
                    <a:pt x="57" y="45"/>
                  </a:cubicBezTo>
                  <a:cubicBezTo>
                    <a:pt x="57" y="41"/>
                    <a:pt x="58" y="37"/>
                    <a:pt x="61" y="34"/>
                  </a:cubicBezTo>
                  <a:cubicBezTo>
                    <a:pt x="64" y="31"/>
                    <a:pt x="68" y="29"/>
                    <a:pt x="72" y="29"/>
                  </a:cubicBezTo>
                  <a:cubicBezTo>
                    <a:pt x="76" y="29"/>
                    <a:pt x="79" y="31"/>
                    <a:pt x="82" y="34"/>
                  </a:cubicBezTo>
                  <a:cubicBezTo>
                    <a:pt x="85" y="37"/>
                    <a:pt x="87" y="41"/>
                    <a:pt x="87" y="45"/>
                  </a:cubicBezTo>
                  <a:cubicBezTo>
                    <a:pt x="87" y="50"/>
                    <a:pt x="85" y="54"/>
                    <a:pt x="82" y="57"/>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66" name="Group 66"/>
          <p:cNvGrpSpPr/>
          <p:nvPr/>
        </p:nvGrpSpPr>
        <p:grpSpPr>
          <a:xfrm>
            <a:off x="1061323" y="2678169"/>
            <a:ext cx="653320" cy="651796"/>
            <a:chOff x="1061323" y="2678169"/>
            <a:chExt cx="653320" cy="651796"/>
          </a:xfrm>
        </p:grpSpPr>
        <p:sp>
          <p:nvSpPr>
            <p:cNvPr id="67" name="AutoShape 67"/>
            <p:cNvSpPr/>
            <p:nvPr/>
          </p:nvSpPr>
          <p:spPr>
            <a:xfrm flipH="1">
              <a:off x="1061323" y="2678169"/>
              <a:ext cx="653320" cy="65179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68" name="Group 68"/>
          <p:cNvGrpSpPr/>
          <p:nvPr/>
        </p:nvGrpSpPr>
        <p:grpSpPr>
          <a:xfrm>
            <a:off x="3695557" y="2678169"/>
            <a:ext cx="653320" cy="651796"/>
            <a:chOff x="3695557" y="2678169"/>
            <a:chExt cx="653320" cy="651796"/>
          </a:xfrm>
        </p:grpSpPr>
        <p:sp>
          <p:nvSpPr>
            <p:cNvPr id="69" name="AutoShape 69"/>
            <p:cNvSpPr/>
            <p:nvPr/>
          </p:nvSpPr>
          <p:spPr>
            <a:xfrm flipH="1">
              <a:off x="3695557" y="2678169"/>
              <a:ext cx="653320" cy="65179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0" name="Group 70"/>
          <p:cNvGrpSpPr/>
          <p:nvPr/>
        </p:nvGrpSpPr>
        <p:grpSpPr>
          <a:xfrm>
            <a:off x="6337221" y="2678169"/>
            <a:ext cx="653320" cy="651796"/>
            <a:chOff x="6337221" y="2678169"/>
            <a:chExt cx="653320" cy="651796"/>
          </a:xfrm>
        </p:grpSpPr>
        <p:sp>
          <p:nvSpPr>
            <p:cNvPr id="71" name="AutoShape 71"/>
            <p:cNvSpPr/>
            <p:nvPr/>
          </p:nvSpPr>
          <p:spPr>
            <a:xfrm flipH="1">
              <a:off x="6337221" y="2678169"/>
              <a:ext cx="653320" cy="651796"/>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2" name="Group 72"/>
          <p:cNvGrpSpPr/>
          <p:nvPr/>
        </p:nvGrpSpPr>
        <p:grpSpPr>
          <a:xfrm>
            <a:off x="8962406" y="2678169"/>
            <a:ext cx="651796" cy="651796"/>
            <a:chOff x="8962406" y="2678169"/>
            <a:chExt cx="651796" cy="651796"/>
          </a:xfrm>
        </p:grpSpPr>
        <p:sp>
          <p:nvSpPr>
            <p:cNvPr id="73" name="AutoShape 73"/>
            <p:cNvSpPr/>
            <p:nvPr/>
          </p:nvSpPr>
          <p:spPr>
            <a:xfrm flipH="1">
              <a:off x="8962406" y="2678169"/>
              <a:ext cx="651796" cy="651796"/>
            </a:xfrm>
            <a:prstGeom prst="ellipse">
              <a:avLst/>
            </a:pr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sp>
        <p:nvSpPr>
          <p:cNvPr id="74" name="TextBox 74"/>
          <p:cNvSpPr txBox="1"/>
          <p:nvPr/>
        </p:nvSpPr>
        <p:spPr>
          <a:xfrm>
            <a:off x="948881" y="2735700"/>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schemeClr>
                </a:solidFill>
                <a:latin typeface="Microsoft Yahei"/>
                <a:ea typeface="Microsoft Yahei"/>
                <a:cs typeface="Microsoft Yahei"/>
              </a:rPr>
              <a:t>01</a:t>
            </a:r>
          </a:p>
        </p:txBody>
      </p:sp>
      <p:sp>
        <p:nvSpPr>
          <p:cNvPr id="75" name="TextBox 75"/>
          <p:cNvSpPr txBox="1"/>
          <p:nvPr/>
        </p:nvSpPr>
        <p:spPr>
          <a:xfrm>
            <a:off x="3592640" y="2745225"/>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schemeClr>
                </a:solidFill>
                <a:latin typeface="Microsoft Yahei"/>
                <a:ea typeface="Microsoft Yahei"/>
                <a:cs typeface="Microsoft Yahei"/>
              </a:rPr>
              <a:t>02</a:t>
            </a:r>
          </a:p>
        </p:txBody>
      </p:sp>
      <p:sp>
        <p:nvSpPr>
          <p:cNvPr id="76" name="TextBox 76"/>
          <p:cNvSpPr txBox="1"/>
          <p:nvPr/>
        </p:nvSpPr>
        <p:spPr>
          <a:xfrm>
            <a:off x="6234303"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schemeClr>
                </a:solidFill>
                <a:latin typeface="Microsoft Yahei"/>
                <a:ea typeface="Microsoft Yahei"/>
                <a:cs typeface="Microsoft Yahei"/>
              </a:rPr>
              <a:t>03</a:t>
            </a:r>
          </a:p>
        </p:txBody>
      </p:sp>
      <p:sp>
        <p:nvSpPr>
          <p:cNvPr id="77" name="TextBox 77"/>
          <p:cNvSpPr txBox="1"/>
          <p:nvPr/>
        </p:nvSpPr>
        <p:spPr>
          <a:xfrm>
            <a:off x="8858727"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schemeClr>
                </a:solidFill>
                <a:latin typeface="Microsoft Yahei"/>
                <a:ea typeface="Microsoft Yahei"/>
                <a:cs typeface="Microsoft Yahei"/>
              </a:rPr>
              <a:t>04</a:t>
            </a:r>
          </a:p>
        </p:txBody>
      </p:sp>
      <p:sp>
        <p:nvSpPr>
          <p:cNvPr id="78" name="TextBox 78"/>
          <p:cNvSpPr txBox="1"/>
          <p:nvPr/>
        </p:nvSpPr>
        <p:spPr>
          <a:xfrm>
            <a:off x="948881" y="3787496"/>
            <a:ext cx="2447925" cy="466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1"/>
                </a:solidFill>
                <a:latin typeface="Microsoft Yahei"/>
                <a:ea typeface="Microsoft Yahei"/>
                <a:cs typeface="Microsoft Yahei"/>
              </a:rPr>
              <a:t>确定评估目标</a:t>
            </a:r>
          </a:p>
        </p:txBody>
      </p:sp>
      <p:sp>
        <p:nvSpPr>
          <p:cNvPr id="79" name="TextBox 79"/>
          <p:cNvSpPr txBox="1"/>
          <p:nvPr/>
        </p:nvSpPr>
        <p:spPr>
          <a:xfrm>
            <a:off x="3582734" y="3787496"/>
            <a:ext cx="2447925" cy="466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2"/>
                </a:solidFill>
                <a:latin typeface="Microsoft Yahei"/>
                <a:ea typeface="Microsoft Yahei"/>
                <a:cs typeface="Microsoft Yahei"/>
              </a:rPr>
              <a:t>进行初步筛查</a:t>
            </a:r>
          </a:p>
        </p:txBody>
      </p:sp>
      <p:sp>
        <p:nvSpPr>
          <p:cNvPr id="80" name="TextBox 80"/>
          <p:cNvSpPr txBox="1"/>
          <p:nvPr/>
        </p:nvSpPr>
        <p:spPr>
          <a:xfrm>
            <a:off x="6224111" y="3787496"/>
            <a:ext cx="2447925" cy="466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3"/>
                </a:solidFill>
                <a:latin typeface="Microsoft Yahei"/>
                <a:ea typeface="Microsoft Yahei"/>
                <a:cs typeface="Microsoft Yahei"/>
              </a:rPr>
              <a:t>进行详细评估</a:t>
            </a:r>
          </a:p>
        </p:txBody>
      </p:sp>
      <p:sp>
        <p:nvSpPr>
          <p:cNvPr id="81" name="TextBox 81"/>
          <p:cNvSpPr txBox="1"/>
          <p:nvPr/>
        </p:nvSpPr>
        <p:spPr>
          <a:xfrm>
            <a:off x="8848535" y="3787496"/>
            <a:ext cx="2447925" cy="466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4"/>
                </a:solidFill>
                <a:latin typeface="Microsoft Yahei"/>
                <a:ea typeface="Microsoft Yahei"/>
                <a:cs typeface="Microsoft Yahei"/>
              </a:rPr>
              <a:t>综合分析评估结果</a:t>
            </a:r>
          </a:p>
        </p:txBody>
      </p:sp>
      <p:grpSp>
        <p:nvGrpSpPr>
          <p:cNvPr id="82" name="Group 82"/>
          <p:cNvGrpSpPr/>
          <p:nvPr/>
        </p:nvGrpSpPr>
        <p:grpSpPr>
          <a:xfrm>
            <a:off x="454963" y="93878"/>
            <a:ext cx="10641129" cy="914400"/>
            <a:chOff x="454963" y="93878"/>
            <a:chExt cx="10641129" cy="914400"/>
          </a:xfrm>
        </p:grpSpPr>
        <p:sp>
          <p:nvSpPr>
            <p:cNvPr id="83" name="AutoShape 8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84" name="AutoShape 8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85" name="AutoShape 8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86" name="AutoShape 8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87" name="AutoShape 8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88" name="AutoShape 8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89" name="AutoShape 8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90" name="AutoShape 9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91" name="AutoShape 9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92" name="AutoShape 9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93" name="AutoShape 9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94" name="AutoShape 9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95" name="AutoShape 9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96" name="AutoShape 9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97" name="AutoShape 9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98" name="AutoShape 9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99" name="AutoShape 9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00" name="AutoShape 10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01" name="AutoShape 10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02" name="AutoShape 10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03" name="TextBox 10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实施评估</a:t>
              </a:r>
            </a:p>
          </p:txBody>
        </p:sp>
      </p:grpSp>
      <p:sp>
        <p:nvSpPr>
          <p:cNvPr id="104" name="TextBox 104"/>
          <p:cNvSpPr txBox="1"/>
          <p:nvPr/>
        </p:nvSpPr>
        <p:spPr>
          <a:xfrm>
            <a:off x="6257058" y="4234910"/>
            <a:ext cx="2447925" cy="1990725"/>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根据初步筛查的结果，进行更详细的评估，包括患者的认知功能、情绪状态、行为表现等方面。</a:t>
            </a:r>
          </a:p>
        </p:txBody>
      </p:sp>
      <p:sp>
        <p:nvSpPr>
          <p:cNvPr id="105" name="TextBox 105"/>
          <p:cNvSpPr txBox="1"/>
          <p:nvPr/>
        </p:nvSpPr>
        <p:spPr>
          <a:xfrm>
            <a:off x="3600742" y="4234910"/>
            <a:ext cx="2447925" cy="1990725"/>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通过与患者进行初步交流，了解患者的精神状况，为后续的评估提供参考。</a:t>
            </a:r>
          </a:p>
        </p:txBody>
      </p:sp>
      <p:sp>
        <p:nvSpPr>
          <p:cNvPr id="106" name="TextBox 106"/>
          <p:cNvSpPr txBox="1"/>
          <p:nvPr/>
        </p:nvSpPr>
        <p:spPr>
          <a:xfrm>
            <a:off x="944426" y="4234910"/>
            <a:ext cx="2447925" cy="1990725"/>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明确评估的目的和重点，以便更好地进行评估。</a:t>
            </a:r>
          </a:p>
        </p:txBody>
      </p:sp>
      <p:sp>
        <p:nvSpPr>
          <p:cNvPr id="107" name="TextBox 107"/>
          <p:cNvSpPr txBox="1"/>
          <p:nvPr/>
        </p:nvSpPr>
        <p:spPr>
          <a:xfrm>
            <a:off x="8913375" y="4234910"/>
            <a:ext cx="2447925" cy="1990725"/>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将各项评估结果进行综合分析，得出最终的评估结论。</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5" name="Group 5"/>
          <p:cNvGrpSpPr/>
          <p:nvPr/>
        </p:nvGrpSpPr>
        <p:grpSpPr>
          <a:xfrm>
            <a:off x="2591991" y="2965418"/>
            <a:ext cx="906780" cy="396240"/>
            <a:chOff x="2591991" y="2965418"/>
            <a:chExt cx="906780" cy="396240"/>
          </a:xfrm>
        </p:grpSpPr>
        <p:sp>
          <p:nvSpPr>
            <p:cNvPr id="6" name="TextBox 6"/>
            <p:cNvSpPr txBox="1"/>
            <p:nvPr/>
          </p:nvSpPr>
          <p:spPr>
            <a:xfrm>
              <a:off x="2591991" y="2965418"/>
              <a:ext cx="906780" cy="396240"/>
            </a:xfrm>
            <a:prstGeom prst="rect">
              <a:avLst/>
            </a:prstGeom>
          </p:spPr>
          <p:txBody>
            <a:bodyPr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1">
                      <a:alpha val="100000"/>
                    </a:schemeClr>
                  </a:solidFill>
                  <a:latin typeface="Microsoft Yahei"/>
                  <a:ea typeface="Microsoft Yahei"/>
                  <a:cs typeface="Microsoft Yahei"/>
                </a:rPr>
                <a:t>80%</a:t>
              </a:r>
            </a:p>
          </p:txBody>
        </p:sp>
      </p:grpSp>
      <p:grpSp>
        <p:nvGrpSpPr>
          <p:cNvPr id="7" name="Group 7"/>
          <p:cNvGrpSpPr/>
          <p:nvPr/>
        </p:nvGrpSpPr>
        <p:grpSpPr>
          <a:xfrm>
            <a:off x="8595360" y="2063687"/>
            <a:ext cx="1240346" cy="962406"/>
            <a:chOff x="8595360" y="2063687"/>
            <a:chExt cx="1240346" cy="962406"/>
          </a:xfrm>
        </p:grpSpPr>
        <p:sp>
          <p:nvSpPr>
            <p:cNvPr id="8" name="Freeform 8"/>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9" name="Freeform 9"/>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10" name="Group 10"/>
          <p:cNvGrpSpPr/>
          <p:nvPr/>
        </p:nvGrpSpPr>
        <p:grpSpPr>
          <a:xfrm>
            <a:off x="8769620" y="2965418"/>
            <a:ext cx="906780" cy="396240"/>
            <a:chOff x="8769620" y="2965418"/>
            <a:chExt cx="906780" cy="396240"/>
          </a:xfrm>
        </p:grpSpPr>
        <p:sp>
          <p:nvSpPr>
            <p:cNvPr id="11" name="TextBox 11"/>
            <p:cNvSpPr txBox="1"/>
            <p:nvPr/>
          </p:nvSpPr>
          <p:spPr>
            <a:xfrm>
              <a:off x="8769620" y="2965418"/>
              <a:ext cx="906780" cy="396240"/>
            </a:xfrm>
            <a:prstGeom prst="rect">
              <a:avLst/>
            </a:prstGeom>
          </p:spPr>
          <p:txBody>
            <a:bodyPr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3">
                      <a:alpha val="100000"/>
                    </a:schemeClr>
                  </a:solidFill>
                  <a:latin typeface="Microsoft Yahei"/>
                  <a:ea typeface="Microsoft Yahei"/>
                  <a:cs typeface="Microsoft Yahei"/>
                </a:rPr>
                <a:t>80%</a:t>
              </a:r>
            </a:p>
          </p:txBody>
        </p:sp>
      </p:grpSp>
      <p:grpSp>
        <p:nvGrpSpPr>
          <p:cNvPr id="12" name="Group 12"/>
          <p:cNvGrpSpPr/>
          <p:nvPr/>
        </p:nvGrpSpPr>
        <p:grpSpPr>
          <a:xfrm>
            <a:off x="5258181" y="1559433"/>
            <a:ext cx="1600105" cy="1242060"/>
            <a:chOff x="5258181" y="1559433"/>
            <a:chExt cx="1600105" cy="1242060"/>
          </a:xfrm>
        </p:grpSpPr>
        <p:sp>
          <p:nvSpPr>
            <p:cNvPr id="13" name="Freeform 13"/>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4" name="Freeform 14"/>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15" name="Group 15"/>
          <p:cNvGrpSpPr/>
          <p:nvPr/>
        </p:nvGrpSpPr>
        <p:grpSpPr>
          <a:xfrm>
            <a:off x="5481304" y="2723007"/>
            <a:ext cx="1173480" cy="396240"/>
            <a:chOff x="5481304" y="2723007"/>
            <a:chExt cx="1173480" cy="396240"/>
          </a:xfrm>
        </p:grpSpPr>
        <p:sp>
          <p:nvSpPr>
            <p:cNvPr id="16" name="TextBox 16"/>
            <p:cNvSpPr txBox="1"/>
            <p:nvPr/>
          </p:nvSpPr>
          <p:spPr>
            <a:xfrm>
              <a:off x="5481304" y="2723007"/>
              <a:ext cx="1173480" cy="396240"/>
            </a:xfrm>
            <a:prstGeom prst="rect">
              <a:avLst/>
            </a:prstGeom>
          </p:spPr>
          <p:txBody>
            <a:bodyPr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2">
                      <a:alpha val="100000"/>
                    </a:schemeClr>
                  </a:solidFill>
                  <a:latin typeface="Microsoft Yahei"/>
                  <a:ea typeface="Microsoft Yahei"/>
                  <a:cs typeface="Microsoft Yahei"/>
                </a:rPr>
                <a:t>100%</a:t>
              </a:r>
            </a:p>
          </p:txBody>
        </p:sp>
      </p:gr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评估结果分析与报告</a:t>
              </a:r>
            </a:p>
          </p:txBody>
        </p:sp>
      </p:grpSp>
      <p:grpSp>
        <p:nvGrpSpPr>
          <p:cNvPr id="39" name="Group 39"/>
          <p:cNvGrpSpPr/>
          <p:nvPr/>
        </p:nvGrpSpPr>
        <p:grpSpPr>
          <a:xfrm>
            <a:off x="1482995" y="3429572"/>
            <a:ext cx="2944273" cy="1699450"/>
            <a:chOff x="1482995" y="3429572"/>
            <a:chExt cx="2944273" cy="1699450"/>
          </a:xfrm>
        </p:grpSpPr>
        <p:sp>
          <p:nvSpPr>
            <p:cNvPr id="40" name="AutoShape 40"/>
            <p:cNvSpPr/>
            <p:nvPr/>
          </p:nvSpPr>
          <p:spPr>
            <a:xfrm>
              <a:off x="1482995" y="3429572"/>
              <a:ext cx="2944273" cy="1699450"/>
            </a:xfrm>
            <a:prstGeom prst="roundRect">
              <a:avLst>
                <a:gd name="adj" fmla="val 19953"/>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41" name="Group 41"/>
          <p:cNvGrpSpPr/>
          <p:nvPr/>
        </p:nvGrpSpPr>
        <p:grpSpPr>
          <a:xfrm>
            <a:off x="4595860" y="3248978"/>
            <a:ext cx="2944273" cy="1880045"/>
            <a:chOff x="4595860" y="3248978"/>
            <a:chExt cx="2944273" cy="1880045"/>
          </a:xfrm>
        </p:grpSpPr>
        <p:sp>
          <p:nvSpPr>
            <p:cNvPr id="42" name="AutoShape 42"/>
            <p:cNvSpPr/>
            <p:nvPr/>
          </p:nvSpPr>
          <p:spPr>
            <a:xfrm>
              <a:off x="4595860" y="3248978"/>
              <a:ext cx="2944273" cy="1880045"/>
            </a:xfrm>
            <a:prstGeom prst="roundRect">
              <a:avLst>
                <a:gd name="adj" fmla="val 19953"/>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43" name="Group 43"/>
          <p:cNvGrpSpPr/>
          <p:nvPr/>
        </p:nvGrpSpPr>
        <p:grpSpPr>
          <a:xfrm>
            <a:off x="7710249" y="3429572"/>
            <a:ext cx="2942844" cy="1699450"/>
            <a:chOff x="7710249" y="3429572"/>
            <a:chExt cx="2942844" cy="1699450"/>
          </a:xfrm>
        </p:grpSpPr>
        <p:sp>
          <p:nvSpPr>
            <p:cNvPr id="44" name="AutoShape 44"/>
            <p:cNvSpPr/>
            <p:nvPr/>
          </p:nvSpPr>
          <p:spPr>
            <a:xfrm>
              <a:off x="7710249" y="3429572"/>
              <a:ext cx="2942844" cy="1699450"/>
            </a:xfrm>
            <a:prstGeom prst="roundRect">
              <a:avLst>
                <a:gd name="adj" fmla="val 19953"/>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sp>
        <p:nvSpPr>
          <p:cNvPr id="45" name="TextBox 45"/>
          <p:cNvSpPr txBox="1"/>
          <p:nvPr/>
        </p:nvSpPr>
        <p:spPr>
          <a:xfrm>
            <a:off x="1645039" y="3909822"/>
            <a:ext cx="2619375" cy="1219200"/>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solidFill>
                <a:latin typeface="Microsoft Yahei"/>
                <a:ea typeface="Microsoft Yahei"/>
                <a:cs typeface="Microsoft Yahei"/>
              </a:rPr>
              <a:t>对评估结果进行分析，找出可能的原因和影响因素。</a:t>
            </a:r>
          </a:p>
        </p:txBody>
      </p:sp>
      <p:sp>
        <p:nvSpPr>
          <p:cNvPr id="46" name="TextBox 46"/>
          <p:cNvSpPr txBox="1"/>
          <p:nvPr/>
        </p:nvSpPr>
        <p:spPr>
          <a:xfrm>
            <a:off x="4757904" y="3802476"/>
            <a:ext cx="2619375" cy="1219200"/>
          </a:xfrm>
          <a:prstGeom prst="rect">
            <a:avLst/>
          </a:prstGeom>
        </p:spPr>
        <p:txBody>
          <a:bodyPr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solidFill>
                <a:latin typeface="Microsoft Yahei"/>
                <a:ea typeface="Microsoft Yahei"/>
                <a:cs typeface="Microsoft Yahei"/>
              </a:rPr>
              <a:t>根据分析结果，撰写评估报告，包括患者的病情、治疗建议、风险评估等内容。</a:t>
            </a:r>
          </a:p>
        </p:txBody>
      </p:sp>
      <p:sp>
        <p:nvSpPr>
          <p:cNvPr id="47" name="TextBox 47"/>
          <p:cNvSpPr txBox="1"/>
          <p:nvPr/>
        </p:nvSpPr>
        <p:spPr>
          <a:xfrm>
            <a:off x="7828464" y="3909822"/>
            <a:ext cx="2662490" cy="1219200"/>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solidFill>
                <a:latin typeface="Microsoft Yahei"/>
                <a:ea typeface="Microsoft Yahei"/>
                <a:cs typeface="Microsoft Yahei"/>
              </a:rPr>
              <a:t>将评估报告与患者家属、医生、护士等相关人员进行沟通，以确保患者得到合适的治疗和管理。</a:t>
            </a:r>
          </a:p>
        </p:txBody>
      </p:sp>
      <p:sp>
        <p:nvSpPr>
          <p:cNvPr id="48" name="TextBox 48"/>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分析评估结果</a:t>
            </a:r>
          </a:p>
        </p:txBody>
      </p:sp>
      <p:sp>
        <p:nvSpPr>
          <p:cNvPr id="49" name="TextBox 49"/>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撰写评估报告</a:t>
            </a:r>
          </a:p>
        </p:txBody>
      </p:sp>
      <p:sp>
        <p:nvSpPr>
          <p:cNvPr id="50" name="TextBox 50"/>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与相关人员进行沟通</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solidFill>
                <a:latin typeface="Microsoft Yahei"/>
                <a:ea typeface="Microsoft Yahei"/>
                <a:cs typeface="Microsoft Yahei"/>
              </a:rPr>
              <a:t>精神科风险评估表的意义与应用价值</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805582" y="2081786"/>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805582" y="40371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6433527" y="1751433"/>
            <a:ext cx="5076825" cy="20288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评估表可以帮助医生识别患者可能存在的风险因素，如自杀倾向、暴力行为、药物滥用等。</a:t>
            </a:r>
          </a:p>
        </p:txBody>
      </p:sp>
      <p:sp>
        <p:nvSpPr>
          <p:cNvPr id="5" name="TextBox 5"/>
          <p:cNvSpPr txBox="1"/>
          <p:nvPr/>
        </p:nvSpPr>
        <p:spPr>
          <a:xfrm>
            <a:off x="6433527" y="4146638"/>
            <a:ext cx="5076825" cy="1990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solidFill>
                <a:latin typeface="Microsoft Yahei"/>
                <a:ea typeface="Microsoft Yahei"/>
                <a:cs typeface="Microsoft Yahei"/>
              </a:rPr>
              <a:t>通过评估患者的风险因素，医生可以更加准确地判断患者的病情，并采取相应的治疗措施。</a:t>
            </a:r>
          </a:p>
        </p:txBody>
      </p:sp>
      <p:sp>
        <p:nvSpPr>
          <p:cNvPr id="6" name="Freeform 6"/>
          <p:cNvSpPr/>
          <p:nvPr/>
        </p:nvSpPr>
        <p:spPr>
          <a:xfrm>
            <a:off x="1012384" y="231038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7" name="Freeform 7"/>
          <p:cNvSpPr/>
          <p:nvPr/>
        </p:nvSpPr>
        <p:spPr>
          <a:xfrm>
            <a:off x="4122011" y="231038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8" name="Freeform 8"/>
          <p:cNvSpPr/>
          <p:nvPr/>
        </p:nvSpPr>
        <p:spPr>
          <a:xfrm>
            <a:off x="1611221" y="2317815"/>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9" name="Freeform 9"/>
          <p:cNvSpPr/>
          <p:nvPr/>
        </p:nvSpPr>
        <p:spPr>
          <a:xfrm>
            <a:off x="2393891" y="218846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识别精神科患者的风险因素</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https://d.book118.com/215343211313011102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微软雅黑</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2024-09-11T21:29:30.119</cp:lastPrinted>
  <dcterms:created xsi:type="dcterms:W3CDTF">2024-09-11T13:29:30Z</dcterms:created>
  <dcterms:modified xsi:type="dcterms:W3CDTF">2024-09-11T13:29:32Z</dcterms:modified>
</cp:coreProperties>
</file>