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2D3E3EF-36E8-46E5-9F02-2FA601D592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6D1477-0817-47D2-9881-6AF6510651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0250E1D-797A-4155-9FA6-90878EB033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2FE415C-6FC9-462F-BA27-8455DA2996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3CA918D-1A07-4588-B75B-6478903844B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E608201-021B-4E5E-A3D3-C3D5BC806A6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B1F721F-EDCB-4305-A225-0B77D7D9DFA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5E80267-F91B-4F37-88DE-F870484A3D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6D5BEE7-67DE-422B-80DD-D677B471C1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C08F90-5FC8-4562-9620-4B01175F3D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998B3D-B9A5-4091-96BD-151B779BFC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6032155043010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52725" y="1782322"/>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C9B67E">
                    <a:alpha val="100000"/>
                  </a:srgbClr>
                </a:solidFill>
                <a:latin typeface="Microsoft Yahei"/>
                <a:ea typeface="Microsoft Yahei"/>
                <a:cs typeface="Microsoft Yahei"/>
              </a:rPr>
              <a:t>安全层级与防护措施公司危化品管理的重要要素</a:t>
            </a:r>
          </a:p>
        </p:txBody>
      </p:sp>
      <p:sp>
        <p:nvSpPr>
          <p:cNvPr id="3" name="TextBox 3"/>
          <p:cNvSpPr txBox="1"/>
          <p:nvPr/>
        </p:nvSpPr>
        <p:spPr>
          <a:xfrm>
            <a:off x="2817287" y="4489571"/>
            <a:ext cx="3870073"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C9B67E">
                    <a:alpha val="100000"/>
                  </a:srgbClr>
                </a:solidFill>
                <a:latin typeface="Microsoft Yahei"/>
                <a:ea typeface="Microsoft Yahei"/>
                <a:cs typeface="Microsoft Yahei"/>
              </a:rPr>
              <a:t>汇报人：XX</a:t>
            </a:r>
          </a:p>
        </p:txBody>
      </p:sp>
      <p:sp>
        <p:nvSpPr>
          <p:cNvPr id="4" name="TextBox 4"/>
          <p:cNvSpPr txBox="1"/>
          <p:nvPr/>
        </p:nvSpPr>
        <p:spPr>
          <a:xfrm>
            <a:off x="5216176" y="4496753"/>
            <a:ext cx="4273248"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C9B67E">
                    <a:alpha val="100000"/>
                  </a:srgbClr>
                </a:solidFill>
                <a:latin typeface="Microsoft Yahei"/>
                <a:ea typeface="Microsoft Yahei"/>
                <a:cs typeface="Microsoft Yahei"/>
              </a:rPr>
              <a:t>2024-01-02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危化品概述与分类</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安全层级划分及意义</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防护措施设计与实施</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储存运输环节管理要点</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员工培训与意识提升策略</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监督检查与评估改进方法</a:t>
            </a:r>
          </a:p>
        </p:txBody>
      </p:sp>
      <p:sp>
        <p:nvSpPr>
          <p:cNvPr id="5" name="AutoShape 5"/>
          <p:cNvSpPr/>
          <p:nvPr/>
        </p:nvSpPr>
        <p:spPr>
          <a:xfrm>
            <a:off x="1260848" y="1716203"/>
            <a:ext cx="4835152"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CONTENTS</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01</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危化品概述与分类</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673" r="1367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指具有易燃、易爆、有毒、有害和放射性等特性，在运输装卸和储存保管过程中易造成人员伤亡和财产损毁而需要特别保护的物品。</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包括易燃性、易爆性、毒害性、腐蚀性、放射性等，这些特性使得危化品在生产、储存、运输和使用过程中存在较高的风险。</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危化品定义及特性</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危化品特性</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危化品定义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76773" y="2562728"/>
            <a:ext cx="2438400" cy="24384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爆炸品</a:t>
            </a:r>
          </a:p>
        </p:txBody>
      </p:sp>
      <p:sp>
        <p:nvSpPr>
          <p:cNvPr id="4" name="TextBox 4"/>
          <p:cNvSpPr txBox="1"/>
          <p:nvPr/>
        </p:nvSpPr>
        <p:spPr>
          <a:xfrm>
            <a:off x="7334724" y="1099688"/>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易燃固体、自燃物品和遇湿易燃物品</a:t>
            </a:r>
          </a:p>
        </p:txBody>
      </p:sp>
      <p:sp>
        <p:nvSpPr>
          <p:cNvPr id="5" name="TextBox 5"/>
          <p:cNvSpPr txBox="1"/>
          <p:nvPr/>
        </p:nvSpPr>
        <p:spPr>
          <a:xfrm>
            <a:off x="7334724" y="2964493"/>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氧化剂和有机过氧化物</a:t>
            </a:r>
          </a:p>
        </p:txBody>
      </p:sp>
      <p:sp>
        <p:nvSpPr>
          <p:cNvPr id="6" name="TextBox 6"/>
          <p:cNvSpPr txBox="1"/>
          <p:nvPr/>
        </p:nvSpPr>
        <p:spPr>
          <a:xfrm>
            <a:off x="7334724" y="4921535"/>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毒害品和感染性物品</a:t>
            </a:r>
          </a:p>
        </p:txBody>
      </p:sp>
      <p:sp>
        <p:nvSpPr>
          <p:cNvPr id="7" name="TextBox 7"/>
          <p:cNvSpPr txBox="1"/>
          <p:nvPr/>
        </p:nvSpPr>
        <p:spPr>
          <a:xfrm>
            <a:off x="376903" y="4921535"/>
            <a:ext cx="4414526" cy="624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易燃液体</a:t>
            </a:r>
          </a:p>
        </p:txBody>
      </p:sp>
      <p:sp>
        <p:nvSpPr>
          <p:cNvPr id="8" name="TextBox 8"/>
          <p:cNvSpPr txBox="1"/>
          <p:nvPr/>
        </p:nvSpPr>
        <p:spPr>
          <a:xfrm>
            <a:off x="376903" y="2964493"/>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压缩气体和液化气体</a:t>
            </a:r>
          </a:p>
        </p:txBody>
      </p:sp>
      <p:sp>
        <p:nvSpPr>
          <p:cNvPr id="9" name="TextBox 9"/>
          <p:cNvSpPr txBox="1"/>
          <p:nvPr/>
        </p:nvSpPr>
        <p:spPr>
          <a:xfrm>
            <a:off x="376903"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包括炸药、雷管、导火索等，这类物品在外界作用下（如受热、撞击等），能发生剧烈的化学反应，瞬间产生大量的气体和热量，使周围压力急骤上升，发生爆炸。</a:t>
            </a:r>
          </a:p>
        </p:txBody>
      </p:sp>
      <p:sp>
        <p:nvSpPr>
          <p:cNvPr id="10" name="TextBox 10"/>
          <p:cNvSpPr txBox="1"/>
          <p:nvPr/>
        </p:nvSpPr>
        <p:spPr>
          <a:xfrm>
            <a:off x="376903"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如氧气、氢气、液化石油气等，这类物品受热后体积膨胀，压力升高，容易发生爆炸。</a:t>
            </a:r>
          </a:p>
        </p:txBody>
      </p:sp>
      <p:sp>
        <p:nvSpPr>
          <p:cNvPr id="11" name="TextBox 11"/>
          <p:cNvSpPr txBox="1"/>
          <p:nvPr/>
        </p:nvSpPr>
        <p:spPr>
          <a:xfrm>
            <a:off x="376903"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如汽油、煤油、柴油等，这类物品易燃易爆，挥发性强，遇明火或高热即燃烧。</a:t>
            </a:r>
          </a:p>
        </p:txBody>
      </p:sp>
      <p:sp>
        <p:nvSpPr>
          <p:cNvPr id="12" name="TextBox 12"/>
          <p:cNvSpPr txBox="1"/>
          <p:nvPr/>
        </p:nvSpPr>
        <p:spPr>
          <a:xfrm>
            <a:off x="7334724"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如红磷、硫磺、铝粉等，这类物品燃点低，遇火、受热、撞击、摩擦或与氧化剂接触能引起燃烧或爆炸。</a:t>
            </a:r>
          </a:p>
        </p:txBody>
      </p:sp>
      <p:sp>
        <p:nvSpPr>
          <p:cNvPr id="13" name="TextBox 13"/>
          <p:cNvSpPr txBox="1"/>
          <p:nvPr/>
        </p:nvSpPr>
        <p:spPr>
          <a:xfrm>
            <a:off x="7334724"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如高锰酸钾、过氧化氢等，这类物品具有强氧化性，遇酸、碱或受热、受潮、撞击、摩擦即发生燃烧或爆炸。</a:t>
            </a:r>
          </a:p>
        </p:txBody>
      </p:sp>
      <p:sp>
        <p:nvSpPr>
          <p:cNvPr id="14" name="TextBox 14"/>
          <p:cNvSpPr txBox="1"/>
          <p:nvPr/>
        </p:nvSpPr>
        <p:spPr>
          <a:xfrm>
            <a:off x="7334724"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如氰化物、农药等，这类物品进入人体后，能与体液和组织发生生物化学作用或生物物理学作用，扰乱或破坏肌体的正常生理功能，引起暂时或持久性的病理改变，甚至危及生命。</a:t>
            </a:r>
          </a:p>
        </p:txBody>
      </p:sp>
      <p:sp>
        <p:nvSpPr>
          <p:cNvPr id="15" name="Freeform 15"/>
          <p:cNvSpPr/>
          <p:nvPr/>
        </p:nvSpPr>
        <p:spPr>
          <a:xfrm>
            <a:off x="5496912" y="3182867"/>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常见危化品分类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0563" r="20563"/>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国家法规</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我国针对危化品管理制定了《危险化学品安全管理条例》等一系列法规和标准，对危化品的生产、储存、运输和使用等各个环节都有严格的规定。</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国际标准</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国际上也有许多关于危化品管理的标准和规范，如联合国《关于危险货物运输的建议书》等，这些标准和规范对于促进国际间危化品管理的协调和交流具有重要意义。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监管要求</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各级政府和有关部门对危化品的管理实行严格的监管制度，包括安全评价、许可证制度、登记制度等，以确保危化品的安全使用和管理。</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法规标准与监管要求</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02</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安全层级划分及意义</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安全层级概念引入</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安全层级定义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安全层级是指在企业或组织中，针对不同危险程度和影响范围的危化品，划分的不同安全管理等级。</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安全层级划分目的</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通过安全层级的划分，实现对危化品的有效分类和管理，降低事故发生的概率和影响程度。</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520" b="252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不同安全层级特点分析</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一级安全层级</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针对极度危险、影响范围广的危化品，采取最严格的安全管理措施，如高度限制的存储和使用条件，严密的安全监管等。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二级安全层级</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针对危险性较高、影响范围较大的危化品，采取较严格的安全管理措施，如专门的存储设施、使用许可制度等。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三级安全层级</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针对危险性相对较低、影响范围较小的危化品，采取一般性的安全管理措施，如普通存储条件、常规使用监管等。</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降低事故风险</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针对不同安全层级的危化品，采取相应的安全管理措施，有效降低事故发生的概率。</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促进企业可持续发展</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通过有效的危化品管理，保障企业生产安全，维护企业形象和声誉，促进企业可持续发展。</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提高安全管理效率</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通过安全层级的划分，实现对不同危险程度的危化品进行针对性管理，提高安全管理效率。</a:t>
            </a:r>
          </a:p>
        </p:txBody>
      </p:sp>
      <p:pic>
        <p:nvPicPr>
          <p:cNvPr id="10" name="Picture 10"/>
          <p:cNvPicPr>
            <a:picLocks noChangeAspect="1"/>
          </p:cNvPicPr>
          <p:nvPr/>
        </p:nvPicPr>
        <p:blipFill>
          <a:blip r:embed="rId2"/>
          <a:srcRect t="13750" b="13750"/>
          <a:stretch>
            <a:fillRect/>
          </a:stretch>
        </p:blipFill>
        <p:spPr>
          <a:xfrm>
            <a:off x="869006" y="1293634"/>
            <a:ext cx="4563025" cy="4563024"/>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安全层级划分意义</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03</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防护措施设计与实施</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风险评估</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对危化品进行全面的风险评估，识别潜在的危险源和风险点，制定相应的预防措施。</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安全操作规程</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建立完善的危化品安全操作规程，明确操作步骤和注意事项，确保员工能够正确、安全地操作危化品。</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培训与教育</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定期对员工进行危化品安全培训和教育，提高员工的安全意识和操作技能。</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预防措施制定和执行</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根据危化品的特性和潜在风险，制定相应的应急预案，明确应急组织、通讯联络、现场处置等方面的要求。</a:t>
            </a:r>
          </a:p>
        </p:txBody>
      </p:sp>
      <p:pic>
        <p:nvPicPr>
          <p:cNvPr id="6" name="Picture 6"/>
          <p:cNvPicPr>
            <a:picLocks noChangeAspect="1"/>
          </p:cNvPicPr>
          <p:nvPr/>
        </p:nvPicPr>
        <p:blipFill>
          <a:blip r:embed="rId2"/>
          <a:srcRect t="16708" b="1670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应急预案制定</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定期组织应急演练，检验应急预案的可行性和有效性，提高员工的应急处置能力。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应急演练实施</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9917" r="1991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确保应急资源的充足和有效性，包括应急设备、救援物资、医疗救护等。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应急资源准备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应急处理方案设计和演练</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https://d.book118.com/216032155043010031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C9B44B"/>
      </a:dk1>
      <a:lt1>
        <a:srgbClr val="1E0E01"/>
      </a:lt1>
      <a:dk2>
        <a:srgbClr val="FFFFFF"/>
      </a:dk2>
      <a:lt2>
        <a:srgbClr val="000000"/>
      </a:lt2>
      <a:accent1>
        <a:srgbClr val="C9B67E"/>
      </a:accent1>
      <a:accent2>
        <a:srgbClr val="C29844"/>
      </a:accent2>
      <a:accent3>
        <a:srgbClr val="B37B04"/>
      </a:accent3>
      <a:accent4>
        <a:srgbClr val="D18343"/>
      </a:accent4>
      <a:accent5>
        <a:srgbClr val="D49433"/>
      </a:accent5>
      <a:accent6>
        <a:srgbClr val="DFCE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2024-08-29T15:50:45.917</cp:lastPrinted>
  <dcterms:created xsi:type="dcterms:W3CDTF">2024-08-29T07:50:45Z</dcterms:created>
  <dcterms:modified xsi:type="dcterms:W3CDTF">2024-08-29T07:50:48Z</dcterms:modified>
</cp:coreProperties>
</file>