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9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3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1909D-2B0A-470C-B590-7070A8961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DAE27-DA1B-4CC5-8482-91F8F8C61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9B9D5-698F-4457-B8EF-2D8150AFE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E2F32-8380-4239-93D8-AA97EBFE7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F071E6-5834-404B-BD67-CA237E0B6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F7633A-3BF0-422E-B96E-6FEB11601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B82C03-3AC3-4701-B468-CF2B332A9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62C7D-0216-4759-AAFA-22B717417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7AB15-47FE-4B93-A346-F56843E1B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1DD37-C7A3-483E-BD33-7102CF901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8AF0E-57E2-4066-A1F4-598951751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289" r:id="rId2"/>
    <p:sldLayoutId id="2147485290" r:id="rId3"/>
    <p:sldLayoutId id="2147485291" r:id="rId4"/>
    <p:sldLayoutId id="2147485292" r:id="rId5"/>
    <p:sldLayoutId id="2147485293" r:id="rId6"/>
    <p:sldLayoutId id="2147485294" r:id="rId7"/>
    <p:sldLayoutId id="2147485295" r:id="rId8"/>
    <p:sldLayoutId id="2147485296" r:id="rId9"/>
    <p:sldLayoutId id="2147485297" r:id="rId10"/>
    <p:sldLayoutId id="214748529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tags" Target="../tags/tag144.xml" /><Relationship Id="rId20" Type="http://schemas.openxmlformats.org/officeDocument/2006/relationships/tags" Target="../tags/tag162.xml" /><Relationship Id="rId21" Type="http://schemas.openxmlformats.org/officeDocument/2006/relationships/tags" Target="../tags/tag163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350120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动物对人类社会和经济发展的影响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521325" y="1750060"/>
            <a:ext cx="1962150" cy="1012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544185" y="2178050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动物对人类社会的影响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17"/>
          <p:cNvCxnSpPr/>
          <p:nvPr>
            <p:custDataLst>
              <p:tags r:id="rId6"/>
            </p:custDataLst>
          </p:nvPr>
        </p:nvCxnSpPr>
        <p:spPr>
          <a:xfrm>
            <a:off x="5590540" y="2753995"/>
            <a:ext cx="4999355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384925" y="2785745"/>
            <a:ext cx="1962150" cy="1012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396355" y="325945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动物对经济发展的影响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21"/>
          <p:cNvCxnSpPr/>
          <p:nvPr>
            <p:custDataLst>
              <p:tags r:id="rId9"/>
            </p:custDataLst>
          </p:nvPr>
        </p:nvCxnSpPr>
        <p:spPr>
          <a:xfrm>
            <a:off x="6442710" y="3835400"/>
            <a:ext cx="4999355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7063105" y="3858895"/>
            <a:ext cx="1962150" cy="1012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7063105" y="433260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动物对人类社会和经济发展的负面影响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25"/>
          <p:cNvCxnSpPr/>
          <p:nvPr>
            <p:custDataLst>
              <p:tags r:id="rId12"/>
            </p:custDataLst>
          </p:nvPr>
        </p:nvCxnSpPr>
        <p:spPr>
          <a:xfrm>
            <a:off x="7109460" y="4908550"/>
            <a:ext cx="4999355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726045" y="4932045"/>
            <a:ext cx="1962150" cy="1012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726045" y="540575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如何平衡动物保护与人类社会和经济发展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7"/>
          <p:cNvCxnSpPr/>
          <p:nvPr>
            <p:custDataLst>
              <p:tags r:id="rId15"/>
            </p:custDataLst>
          </p:nvPr>
        </p:nvCxnSpPr>
        <p:spPr>
          <a:xfrm>
            <a:off x="7772400" y="5981700"/>
            <a:ext cx="4999355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动物对人类社会的影响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动物作为人类的伴侣</a:t>
            </a:r>
            <a:endParaRPr lang="zh-CN" altLang="en-US"/>
          </a:p>
        </p:txBody>
      </p:sp>
      <p:sp>
        <p:nvSpPr>
          <p:cNvPr id="1048972" name="圆角矩形 5"/>
          <p:cNvSpPr/>
          <p:nvPr>
            <p:custDataLst>
              <p:tags r:id="rId2"/>
            </p:custDataLst>
          </p:nvPr>
        </p:nvSpPr>
        <p:spPr>
          <a:xfrm>
            <a:off x="575681" y="1425594"/>
            <a:ext cx="2581262" cy="473766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圆角矩形 3"/>
          <p:cNvSpPr/>
          <p:nvPr>
            <p:custDataLst>
              <p:tags r:id="rId3"/>
            </p:custDataLst>
          </p:nvPr>
        </p:nvSpPr>
        <p:spPr>
          <a:xfrm>
            <a:off x="551935" y="1378744"/>
            <a:ext cx="2581262" cy="473766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5"/>
          <p:cNvSpPr txBox="1"/>
          <p:nvPr>
            <p:custDataLst>
              <p:tags r:id="rId4"/>
            </p:custDataLst>
          </p:nvPr>
        </p:nvSpPr>
        <p:spPr>
          <a:xfrm>
            <a:off x="730351" y="1756756"/>
            <a:ext cx="2223787" cy="311522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宠物：猫、狗、兔子等，为人类提供陪伴和情感支持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16"/>
          <p:cNvSpPr/>
          <p:nvPr>
            <p:custDataLst>
              <p:tags r:id="rId5"/>
            </p:custDataLst>
          </p:nvPr>
        </p:nvSpPr>
        <p:spPr>
          <a:xfrm>
            <a:off x="736769" y="5054250"/>
            <a:ext cx="695054" cy="695696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80" name="圆角矩形 12"/>
          <p:cNvSpPr/>
          <p:nvPr>
            <p:custDataLst>
              <p:tags r:id="rId6"/>
            </p:custDataLst>
          </p:nvPr>
        </p:nvSpPr>
        <p:spPr>
          <a:xfrm>
            <a:off x="3405314" y="1425594"/>
            <a:ext cx="2581262" cy="473766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圆角矩形 13"/>
          <p:cNvSpPr/>
          <p:nvPr>
            <p:custDataLst>
              <p:tags r:id="rId7"/>
            </p:custDataLst>
          </p:nvPr>
        </p:nvSpPr>
        <p:spPr>
          <a:xfrm>
            <a:off x="3375792" y="1378744"/>
            <a:ext cx="2581262" cy="473766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圆角矩形 15"/>
          <p:cNvSpPr/>
          <p:nvPr>
            <p:custDataLst>
              <p:tags r:id="rId8"/>
            </p:custDataLst>
          </p:nvPr>
        </p:nvSpPr>
        <p:spPr>
          <a:xfrm>
            <a:off x="3611327" y="5059385"/>
            <a:ext cx="695054" cy="695696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86" name="文本框 10"/>
          <p:cNvSpPr txBox="1"/>
          <p:nvPr>
            <p:custDataLst>
              <p:tags r:id="rId9"/>
            </p:custDataLst>
          </p:nvPr>
        </p:nvSpPr>
        <p:spPr>
          <a:xfrm>
            <a:off x="3555492" y="1761890"/>
            <a:ext cx="2222504" cy="311522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工作动物：马、牛、羊等，为人类提供劳动力和食物来源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5"/>
          <p:cNvSpPr/>
          <p:nvPr>
            <p:custDataLst>
              <p:tags r:id="rId10"/>
            </p:custDataLst>
          </p:nvPr>
        </p:nvSpPr>
        <p:spPr>
          <a:xfrm>
            <a:off x="6229171" y="1425594"/>
            <a:ext cx="2581262" cy="473766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圆角矩形 3"/>
          <p:cNvSpPr/>
          <p:nvPr>
            <p:custDataLst>
              <p:tags r:id="rId11"/>
            </p:custDataLst>
          </p:nvPr>
        </p:nvSpPr>
        <p:spPr>
          <a:xfrm>
            <a:off x="6205425" y="1378744"/>
            <a:ext cx="2581262" cy="473766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23"/>
          <p:cNvSpPr txBox="1"/>
          <p:nvPr>
            <p:custDataLst>
              <p:tags r:id="rId12"/>
            </p:custDataLst>
          </p:nvPr>
        </p:nvSpPr>
        <p:spPr>
          <a:xfrm>
            <a:off x="6383841" y="1756756"/>
            <a:ext cx="2223787" cy="311522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精神寄托：熊猫、海豚等，为人类提供快乐和精神寄托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16"/>
          <p:cNvSpPr/>
          <p:nvPr>
            <p:custDataLst>
              <p:tags r:id="rId13"/>
            </p:custDataLst>
          </p:nvPr>
        </p:nvSpPr>
        <p:spPr>
          <a:xfrm>
            <a:off x="6390259" y="5054250"/>
            <a:ext cx="695054" cy="695696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96" name="圆角矩形 12"/>
          <p:cNvSpPr/>
          <p:nvPr>
            <p:custDataLst>
              <p:tags r:id="rId14"/>
            </p:custDataLst>
          </p:nvPr>
        </p:nvSpPr>
        <p:spPr>
          <a:xfrm>
            <a:off x="9058803" y="1425594"/>
            <a:ext cx="2581262" cy="473766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圆角矩形 13"/>
          <p:cNvSpPr/>
          <p:nvPr>
            <p:custDataLst>
              <p:tags r:id="rId15"/>
            </p:custDataLst>
          </p:nvPr>
        </p:nvSpPr>
        <p:spPr>
          <a:xfrm>
            <a:off x="9029281" y="1378744"/>
            <a:ext cx="2581262" cy="473766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圆角矩形 15"/>
          <p:cNvSpPr/>
          <p:nvPr>
            <p:custDataLst>
              <p:tags r:id="rId16"/>
            </p:custDataLst>
          </p:nvPr>
        </p:nvSpPr>
        <p:spPr>
          <a:xfrm>
            <a:off x="9264817" y="5059385"/>
            <a:ext cx="695054" cy="695696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02" name="文本框 32"/>
          <p:cNvSpPr txBox="1"/>
          <p:nvPr>
            <p:custDataLst>
              <p:tags r:id="rId17"/>
            </p:custDataLst>
          </p:nvPr>
        </p:nvSpPr>
        <p:spPr>
          <a:xfrm>
            <a:off x="9208981" y="1761890"/>
            <a:ext cx="2222504" cy="311522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文化象征：龙、凤等，为人类提供文化和信仰的传承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动物对人类心理和情感的影响</a:t>
            </a:r>
            <a:endParaRPr lang="zh-CN" altLang="en-US"/>
          </a:p>
        </p:txBody>
      </p:sp>
      <p:sp>
        <p:nvSpPr>
          <p:cNvPr id="1049042" name="任意多边形 35"/>
          <p:cNvSpPr/>
          <p:nvPr>
            <p:custDataLst>
              <p:tags r:id="rId2"/>
            </p:custDataLst>
          </p:nvPr>
        </p:nvSpPr>
        <p:spPr>
          <a:xfrm>
            <a:off x="551935" y="136690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44" name="任意多边形 39"/>
          <p:cNvSpPr/>
          <p:nvPr>
            <p:custDataLst>
              <p:tags r:id="rId3"/>
            </p:custDataLst>
          </p:nvPr>
        </p:nvSpPr>
        <p:spPr>
          <a:xfrm>
            <a:off x="636053" y="145808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55610" y="168411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6" name="正文"/>
          <p:cNvSpPr txBox="1"/>
          <p:nvPr>
            <p:custDataLst>
              <p:tags r:id="rId5"/>
            </p:custDataLst>
          </p:nvPr>
        </p:nvSpPr>
        <p:spPr>
          <a:xfrm>
            <a:off x="2222089" y="144331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宠物陪伴：缓解孤独感，提高心理健康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4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867858" y="143946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50" name="任意多边形 45"/>
          <p:cNvSpPr/>
          <p:nvPr>
            <p:custDataLst>
              <p:tags r:id="rId7"/>
            </p:custDataLst>
          </p:nvPr>
        </p:nvSpPr>
        <p:spPr>
          <a:xfrm>
            <a:off x="551935" y="261775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52" name="任意多边形 46"/>
          <p:cNvSpPr/>
          <p:nvPr>
            <p:custDataLst>
              <p:tags r:id="rId8"/>
            </p:custDataLst>
          </p:nvPr>
        </p:nvSpPr>
        <p:spPr>
          <a:xfrm>
            <a:off x="636053" y="270893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55610" y="293496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54" name="正文"/>
          <p:cNvSpPr txBox="1"/>
          <p:nvPr>
            <p:custDataLst>
              <p:tags r:id="rId10"/>
            </p:custDataLst>
          </p:nvPr>
        </p:nvSpPr>
        <p:spPr>
          <a:xfrm>
            <a:off x="2222089" y="269416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动物治疗：帮助自闭症、抑郁症等患者康复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5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867858" y="269031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58" name="任意多边形 51"/>
          <p:cNvSpPr/>
          <p:nvPr>
            <p:custDataLst>
              <p:tags r:id="rId12"/>
            </p:custDataLst>
          </p:nvPr>
        </p:nvSpPr>
        <p:spPr>
          <a:xfrm>
            <a:off x="551935" y="386860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60" name="任意多边形 52"/>
          <p:cNvSpPr/>
          <p:nvPr>
            <p:custDataLst>
              <p:tags r:id="rId13"/>
            </p:custDataLst>
          </p:nvPr>
        </p:nvSpPr>
        <p:spPr>
          <a:xfrm>
            <a:off x="636053" y="395978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55610" y="418581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62" name="正文"/>
          <p:cNvSpPr txBox="1"/>
          <p:nvPr>
            <p:custDataLst>
              <p:tags r:id="rId15"/>
            </p:custDataLst>
          </p:nvPr>
        </p:nvSpPr>
        <p:spPr>
          <a:xfrm>
            <a:off x="2222089" y="394501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动物保护：增强环保意识，培养爱心和责任感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6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867858" y="394116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66" name="任意多边形 57"/>
          <p:cNvSpPr/>
          <p:nvPr>
            <p:custDataLst>
              <p:tags r:id="rId17"/>
            </p:custDataLst>
          </p:nvPr>
        </p:nvSpPr>
        <p:spPr>
          <a:xfrm>
            <a:off x="551935" y="511945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68" name="任意多边形 58"/>
          <p:cNvSpPr/>
          <p:nvPr>
            <p:custDataLst>
              <p:tags r:id="rId18"/>
            </p:custDataLst>
          </p:nvPr>
        </p:nvSpPr>
        <p:spPr>
          <a:xfrm>
            <a:off x="636053" y="521063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55610" y="543666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70" name="正文"/>
          <p:cNvSpPr txBox="1"/>
          <p:nvPr>
            <p:custDataLst>
              <p:tags r:id="rId20"/>
            </p:custDataLst>
          </p:nvPr>
        </p:nvSpPr>
        <p:spPr>
          <a:xfrm>
            <a:off x="2222089" y="5195864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动物文化：丰富人类精神生活，促进文化交流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7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867858" y="519201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动物在文化传承中的作用</a:t>
            </a:r>
            <a:endParaRPr lang="zh-CN" altLang="en-US"/>
          </a:p>
        </p:txBody>
      </p:sp>
      <p:sp>
        <p:nvSpPr>
          <p:cNvPr id="10491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动物形象在神话、传说和民间故事中的广泛应用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动物在艺术创作中的重要地位，如绘画、雕塑、文学等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动物在语言、文字和符号中的象征意义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动物在宗教、信仰和仪式中的特殊作用，如图腾、守护神等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动物对生态平衡的维护</a:t>
            </a:r>
            <a:endParaRPr lang="zh-CN" altLang="en-US"/>
          </a:p>
        </p:txBody>
      </p:sp>
      <p:sp>
        <p:nvSpPr>
          <p:cNvPr id="104917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生态系统服务：动物提供多种生态系统服务，如授粉、土壤改良等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食物链：动物在食物链中扮演重要角色，维持生态平衡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生物多样性：动物是生物多样性的重要组成部分，有助于维护生态平衡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环境保护：动物在环境保护中发挥重要作用，如鸟类捕食害虫、蜜蜂传播花粉等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动物对经济发展的影响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动物在农业中的作用</a:t>
            </a:r>
            <a:endParaRPr lang="zh-CN" altLang="en-US"/>
          </a:p>
        </p:txBody>
      </p:sp>
      <p:sp>
        <p:nvSpPr>
          <p:cNvPr id="104928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提供食物：如鸡、鸭、猪、牛等，为人类提供肉类、蛋类等食品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9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提供劳动力：如马、驴、牛等，为人类提供耕作、运输等劳动力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0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提供肥料：如牛、羊等，为人类提供有机肥料，促进农作物生长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0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提供原料：如羊毛、蚕丝等，为人类提供纺织原料，促进纺织业发展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动物在旅游业中的价值</a:t>
            </a:r>
            <a:endParaRPr lang="zh-CN" altLang="en-US"/>
          </a:p>
        </p:txBody>
      </p:sp>
      <p:sp>
        <p:nvSpPr>
          <p:cNvPr id="10493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吸引游客：动物景点是旅游胜地的重要吸引物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创造收入：动物旅游项目可以带来丰厚的经济收益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促进相关产业发展：动物旅游可以带动餐饮、住宿、交通等相关产业的发展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保护动物：动物旅游也可以提高公众对动物保护的认识和意识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动物在医药业中的贡献</a:t>
            </a:r>
            <a:endParaRPr lang="zh-CN" altLang="en-US"/>
          </a:p>
        </p:txBody>
      </p:sp>
      <p:sp>
        <p:nvSpPr>
          <p:cNvPr id="10494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药物研发：动物实验是药物研发的重要环节，可以帮助科学家了解药物的安全性和有效性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制药原料：许多药物的原料来自动物，如蛇毒、蜂毒等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生物制药：利用动物细胞或微生物生产药物，如胰岛素、疫苗等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动物模型：动物模型可以帮助科学家研究人类疾病，如阿尔茨海默病、帕金森病等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https://d.book118.com/216035012005010051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4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+中文正文</vt:lpstr>
      <vt:lpstr>Office Theme</vt:lpstr>
      <vt:lpstr>动物对人类社会和经济发展的影响</vt:lpstr>
      <vt:lpstr>目录</vt:lpstr>
      <vt:lpstr>动物对人类社会的影响</vt:lpstr>
      <vt:lpstr>动物作为人类的伴侣</vt:lpstr>
      <vt:lpstr>动物对人类心理和情感的影响</vt:lpstr>
      <vt:lpstr>动物在文化传承中的作用</vt:lpstr>
      <vt:lpstr>动物对生态平衡的维护</vt:lpstr>
      <vt:lpstr>动物对经济发展的影响</vt:lpstr>
      <vt:lpstr>动物在农业中的作用</vt:lpstr>
      <vt:lpstr>动物在旅游业中的价值</vt:lpstr>
      <vt:lpstr>动物在医药业中的贡献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2024-09-16T15:13:16.134</cp:lastPrinted>
  <dcterms:created xsi:type="dcterms:W3CDTF">2024-09-16T07:13:16Z</dcterms:created>
  <dcterms:modified xsi:type="dcterms:W3CDTF">2024-09-16T07:13:18Z</dcterms:modified>
</cp:coreProperties>
</file>