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229DB-BE97-4FFD-9367-63E974E8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6F16F-12B5-41AD-AB46-2C8E9CDE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78329-B30B-4A1E-892D-CDBF5E75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CB2D5-DEA3-4AA3-896C-64D4115F1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2D18B-99ED-46C5-9AE6-0C333566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CD88C-5D9F-407D-99AC-9EE9E5EAE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77860-8BF8-41EF-8BD2-8D9F831E4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49E2F-2587-4652-AA68-E0D7E27C9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1B598-3A96-4550-A413-0796B783C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ACB45-44F6-4B43-BF71-E512D9A5C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C39FF-9BA4-4AE1-97F5-441C44C48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617" r:id="rId2"/>
    <p:sldLayoutId id="2147497618" r:id="rId3"/>
    <p:sldLayoutId id="2147497619" r:id="rId4"/>
    <p:sldLayoutId id="2147497620" r:id="rId5"/>
    <p:sldLayoutId id="2147497621" r:id="rId6"/>
    <p:sldLayoutId id="2147497622" r:id="rId7"/>
    <p:sldLayoutId id="2147497623" r:id="rId8"/>
    <p:sldLayoutId id="2147497624" r:id="rId9"/>
    <p:sldLayoutId id="2147497625" r:id="rId10"/>
    <p:sldLayoutId id="21474976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351300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心理危机干预课程设计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843771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84391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17"/>
          <p:cNvCxnSpPr/>
          <p:nvPr>
            <p:custDataLst>
              <p:tags r:id="rId5"/>
            </p:custDataLst>
          </p:nvPr>
        </p:nvCxnSpPr>
        <p:spPr>
          <a:xfrm flipH="1">
            <a:off x="577570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3655722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365569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心理危机干预课程概述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27"/>
          <p:cNvCxnSpPr/>
          <p:nvPr>
            <p:custDataLst>
              <p:tags r:id="rId8"/>
            </p:custDataLst>
          </p:nvPr>
        </p:nvCxnSpPr>
        <p:spPr>
          <a:xfrm flipH="1">
            <a:off x="3389521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6467673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646747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心理危机干预课程的内容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6201472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9279625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9279890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心理危机干预课程的教学方法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38"/>
          <p:cNvCxnSpPr/>
          <p:nvPr>
            <p:custDataLst>
              <p:tags r:id="rId14"/>
            </p:custDataLst>
          </p:nvPr>
        </p:nvCxnSpPr>
        <p:spPr>
          <a:xfrm flipH="1">
            <a:off x="9013424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2249747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224980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心理危机干预课程的评估与反馈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43"/>
          <p:cNvCxnSpPr/>
          <p:nvPr>
            <p:custDataLst>
              <p:tags r:id="rId17"/>
            </p:custDataLst>
          </p:nvPr>
        </p:nvCxnSpPr>
        <p:spPr>
          <a:xfrm flipH="1">
            <a:off x="1983546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5061698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506158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心理危机干预课程的应用与推广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66"/>
          <p:cNvCxnSpPr/>
          <p:nvPr>
            <p:custDataLst>
              <p:tags r:id="rId20"/>
            </p:custDataLst>
          </p:nvPr>
        </p:nvCxnSpPr>
        <p:spPr>
          <a:xfrm flipH="1">
            <a:off x="4795497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序号"/>
          <p:cNvSpPr txBox="1"/>
          <p:nvPr>
            <p:custDataLst>
              <p:tags r:id="rId21"/>
            </p:custDataLst>
          </p:nvPr>
        </p:nvSpPr>
        <p:spPr>
          <a:xfrm>
            <a:off x="7873650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Seven.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22"/>
            </p:custDataLst>
          </p:nvPr>
        </p:nvSpPr>
        <p:spPr>
          <a:xfrm>
            <a:off x="787336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心理危机干预课程的未来发展与展望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23"/>
            </p:custDataLst>
          </p:nvPr>
        </p:nvCxnSpPr>
        <p:spPr>
          <a:xfrm flipH="1">
            <a:off x="7607449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心理危机干预课程概述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心理危机干预的定义和重要性</a:t>
            </a:r>
            <a:endParaRPr lang="zh-CN" altLang="en-US"/>
          </a:p>
        </p:txBody>
      </p:sp>
      <p:sp>
        <p:nvSpPr>
          <p:cNvPr id="1048944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心理危机干预：在面临心理危机时，通过专业的心理干预手段，帮助个体恢复心理平衡，重建心理功能。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重要性：心理危机干预可以有效预防和减轻心理危机带来的负面影响，提高个体的心理健康水平，促进社会和谐稳定。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课程设计的目标和原则</a:t>
            </a:r>
            <a:endParaRPr lang="zh-CN" altLang="en-US"/>
          </a:p>
        </p:txBody>
      </p:sp>
      <p:sp>
        <p:nvSpPr>
          <p:cNvPr id="1048996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目标：帮助学生掌握心理危机干预的基本知识和技能，提高应对心理危机的能力。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原则：以学生为中心，注重实践操作，强调团队合作，注重理论与实践相结合。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4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心理危机干预课程的内容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理论学习</a:t>
            </a:r>
            <a:endParaRPr lang="zh-CN" altLang="en-US"/>
          </a:p>
        </p:txBody>
      </p:sp>
      <p:sp>
        <p:nvSpPr>
          <p:cNvPr id="10490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心理危机干预的理论基础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心理危机干预的案例分析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心理危机干预的实践操作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心理危机干预的方法和技巧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实践操作</a:t>
            </a:r>
            <a:endParaRPr lang="zh-CN" altLang="en-US"/>
          </a:p>
        </p:txBody>
      </p:sp>
      <p:sp>
        <p:nvSpPr>
          <p:cNvPr id="104916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危机干预的基本原则和流程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危机干预的评估和诊断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危机干预的干预策略和方法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危机干预的案例分析和讨论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危机干预的实践操作和演练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危机干预的效果评估和反馈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案例分析</a:t>
            </a:r>
            <a:endParaRPr lang="zh-CN" altLang="en-US"/>
          </a:p>
        </p:txBody>
      </p:sp>
      <p:sp>
        <p:nvSpPr>
          <p:cNvPr id="10492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案例背景：介绍心理危机干预课程的背景和目的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案例分析：对案例进行深入分析，包括原因、过程、结果等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案例总结：总结案例分析中的关键问题和解决方案，提出改进建议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案例选择：选择具有代表性的心理危机干预案例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2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心理危机干预课程的教学方法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理论教学</a:t>
            </a:r>
            <a:endParaRPr lang="zh-CN" altLang="en-US"/>
          </a:p>
        </p:txBody>
      </p:sp>
      <p:sp>
        <p:nvSpPr>
          <p:cNvPr id="104936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讨论法：组织学生讨论心理危机干预的问题，提高思考能力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角色扮演法：模拟心理危机干预的场景，提高实践能力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案例分析法：通过案例分析，加深对心理危机干预的理解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讲授法：讲解心理危机干预的理论知识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实践教学</a:t>
            </a:r>
            <a:endParaRPr lang="zh-CN" altLang="en-US"/>
          </a:p>
        </p:txBody>
      </p:sp>
      <p:sp>
        <p:nvSpPr>
          <p:cNvPr id="1049428" name="矩形: 圆角 2"/>
          <p:cNvSpPr/>
          <p:nvPr>
            <p:custDataLst>
              <p:tags r:id="rId2"/>
            </p:custDataLst>
          </p:nvPr>
        </p:nvSpPr>
        <p:spPr>
          <a:xfrm>
            <a:off x="608400" y="1490623"/>
            <a:ext cx="5060341" cy="1383167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30" name="Freeform 6"/>
          <p:cNvSpPr/>
          <p:nvPr>
            <p:custDataLst>
              <p:tags r:id="rId3"/>
            </p:custDataLst>
          </p:nvPr>
        </p:nvSpPr>
        <p:spPr bwMode="auto">
          <a:xfrm>
            <a:off x="608400" y="1589313"/>
            <a:ext cx="1023517" cy="118663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2" name="正文"/>
          <p:cNvSpPr txBox="1"/>
          <p:nvPr>
            <p:custDataLst>
              <p:tags r:id="rId4"/>
            </p:custDataLst>
          </p:nvPr>
        </p:nvSpPr>
        <p:spPr>
          <a:xfrm>
            <a:off x="1651327" y="1500811"/>
            <a:ext cx="3697280" cy="13628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角色扮演：模拟心理危机情境，让学生亲身体验和应对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4" name="矩形: 圆角 61"/>
          <p:cNvSpPr/>
          <p:nvPr>
            <p:custDataLst>
              <p:tags r:id="rId5"/>
            </p:custDataLst>
          </p:nvPr>
        </p:nvSpPr>
        <p:spPr>
          <a:xfrm>
            <a:off x="6517047" y="1490623"/>
            <a:ext cx="5060341" cy="1383167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36" name="Freeform 6"/>
          <p:cNvSpPr/>
          <p:nvPr>
            <p:custDataLst>
              <p:tags r:id="rId6"/>
            </p:custDataLst>
          </p:nvPr>
        </p:nvSpPr>
        <p:spPr bwMode="auto">
          <a:xfrm>
            <a:off x="6517047" y="1589313"/>
            <a:ext cx="1023517" cy="118663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8" name="正文"/>
          <p:cNvSpPr txBox="1"/>
          <p:nvPr>
            <p:custDataLst>
              <p:tags r:id="rId7"/>
            </p:custDataLst>
          </p:nvPr>
        </p:nvSpPr>
        <p:spPr>
          <a:xfrm>
            <a:off x="7559975" y="1500811"/>
            <a:ext cx="3697280" cy="13628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案例分析：通过分析真实案例，让学生了解心理危机干预的方法和技巧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0" name="矩形: 圆角 99"/>
          <p:cNvSpPr/>
          <p:nvPr>
            <p:custDataLst>
              <p:tags r:id="rId8"/>
            </p:custDataLst>
          </p:nvPr>
        </p:nvSpPr>
        <p:spPr>
          <a:xfrm>
            <a:off x="608400" y="3178535"/>
            <a:ext cx="5060341" cy="1383167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42" name="Freeform 6"/>
          <p:cNvSpPr/>
          <p:nvPr>
            <p:custDataLst>
              <p:tags r:id="rId9"/>
            </p:custDataLst>
          </p:nvPr>
        </p:nvSpPr>
        <p:spPr bwMode="auto">
          <a:xfrm>
            <a:off x="608400" y="3276588"/>
            <a:ext cx="1023517" cy="118663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4" name="正文"/>
          <p:cNvSpPr txBox="1"/>
          <p:nvPr>
            <p:custDataLst>
              <p:tags r:id="rId10"/>
            </p:custDataLst>
          </p:nvPr>
        </p:nvSpPr>
        <p:spPr>
          <a:xfrm>
            <a:off x="1651327" y="3188723"/>
            <a:ext cx="3697280" cy="13628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情景模拟：设置模拟心理危机情境，让学生进行实战演练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6" name="矩形: 圆角 95"/>
          <p:cNvSpPr/>
          <p:nvPr>
            <p:custDataLst>
              <p:tags r:id="rId11"/>
            </p:custDataLst>
          </p:nvPr>
        </p:nvSpPr>
        <p:spPr>
          <a:xfrm>
            <a:off x="6517047" y="3178535"/>
            <a:ext cx="5060341" cy="1383167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48" name="Freeform 6"/>
          <p:cNvSpPr/>
          <p:nvPr>
            <p:custDataLst>
              <p:tags r:id="rId12"/>
            </p:custDataLst>
          </p:nvPr>
        </p:nvSpPr>
        <p:spPr bwMode="auto">
          <a:xfrm>
            <a:off x="6517047" y="3276588"/>
            <a:ext cx="1023517" cy="118663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50" name="正文"/>
          <p:cNvSpPr txBox="1"/>
          <p:nvPr>
            <p:custDataLst>
              <p:tags r:id="rId13"/>
            </p:custDataLst>
          </p:nvPr>
        </p:nvSpPr>
        <p:spPr>
          <a:xfrm>
            <a:off x="7559975" y="3188723"/>
            <a:ext cx="3697280" cy="13628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角色互换：让学生扮演心理危机干预者和被干预者，体验不同角色的感受和应对方式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52" name="矩形: 圆角 110"/>
          <p:cNvSpPr/>
          <p:nvPr>
            <p:custDataLst>
              <p:tags r:id="rId14"/>
            </p:custDataLst>
          </p:nvPr>
        </p:nvSpPr>
        <p:spPr>
          <a:xfrm>
            <a:off x="608400" y="4866447"/>
            <a:ext cx="5060341" cy="1383167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454" name="Freeform 6"/>
          <p:cNvSpPr/>
          <p:nvPr>
            <p:custDataLst>
              <p:tags r:id="rId15"/>
            </p:custDataLst>
          </p:nvPr>
        </p:nvSpPr>
        <p:spPr bwMode="auto">
          <a:xfrm>
            <a:off x="608400" y="4964500"/>
            <a:ext cx="1023517" cy="1186634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56" name="正文"/>
          <p:cNvSpPr txBox="1"/>
          <p:nvPr>
            <p:custDataLst>
              <p:tags r:id="rId16"/>
            </p:custDataLst>
          </p:nvPr>
        </p:nvSpPr>
        <p:spPr>
          <a:xfrm>
            <a:off x="1651327" y="4876635"/>
            <a:ext cx="3697280" cy="136280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互动讨论：通过小组讨论和分享，让学生互相学习、交流经验和心得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https://d.book118.com/216035130042010054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1"/>
  <p:tag name="KSO_WM_UNIT_INDEX" val="1_7_1"/>
  <p:tag name="KSO_WM_UNIT_LAYERLEVEL" val="1_1_1"/>
  <p:tag name="KSO_WM_UNIT_PRESET_TEXT" val="Part Seven.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2"/>
  <p:tag name="KSO_WM_UNIT_INDEX" val="1_7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i*1_5_1"/>
  <p:tag name="KSO_WM_UNIT_INDEX" val="1_5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4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宋体</vt:lpstr>
      <vt:lpstr>Office Theme</vt:lpstr>
      <vt:lpstr>心理危机干预课程设计</vt:lpstr>
      <vt:lpstr>目录</vt:lpstr>
      <vt:lpstr>添加章节标题</vt:lpstr>
      <vt:lpstr>心理危机干预课程概述</vt:lpstr>
      <vt:lpstr>心理危机干预的定义和重要性</vt:lpstr>
      <vt:lpstr>课程设计的目标和原则</vt:lpstr>
      <vt:lpstr>心理危机干预课程的内容</vt:lpstr>
      <vt:lpstr>理论学习</vt:lpstr>
      <vt:lpstr>实践操作</vt:lpstr>
      <vt:lpstr>案例分析</vt:lpstr>
      <vt:lpstr>心理危机干预课程的教学方法</vt:lpstr>
      <vt:lpstr>理论教学</vt:lpstr>
      <vt:lpstr>实践教学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2024-09-21T07:17:52.971</cp:lastPrinted>
  <dcterms:created xsi:type="dcterms:W3CDTF">2024-09-20T23:17:52Z</dcterms:created>
  <dcterms:modified xsi:type="dcterms:W3CDTF">2024-09-20T23:17:55Z</dcterms:modified>
</cp:coreProperties>
</file>