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F0C11C8-0237-45DC-B6E9-F5AF283DCD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A9062C-8101-4332-952E-C67A29AFE6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F893108-0A50-46D0-A822-28C23E0249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1670412-D06F-48F9-9548-E8B3763196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396B9D7-A28A-43B8-B499-D39D6F5B5E7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903190C-2EDC-415D-8751-90FADCDAEB5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E9A56FE-8121-44F4-AA28-0AEB78E040C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1D0A640-D4F6-45D2-A0D8-1882443AE3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2574EB-2672-4D9B-A705-765429F373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19505D-102D-4C57-AA61-A6DCB6E35A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402375-A0EE-4462-8839-9C19DDB34A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6041024111010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p:spPr>
        <p:txBody>
          <a:bodyPr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solidFill>
                <a:latin typeface="Microsoft Yahei"/>
                <a:ea typeface="Microsoft Yahei"/>
                <a:cs typeface="Microsoft Yahei"/>
              </a:rPr>
              <a:t>92教师培训中的教师时间管理策略</a:t>
            </a:r>
            <a:endParaRPr lang="en-US" sz="1100"/>
          </a:p>
        </p:txBody>
      </p:sp>
      <p:sp>
        <p:nvSpPr>
          <p:cNvPr id="5" name="AutoShape 5"/>
          <p:cNvSpPr/>
          <p:nvPr/>
        </p:nvSpPr>
        <p:spPr>
          <a:xfrm>
            <a:off x="5838648" y="4167778"/>
            <a:ext cx="2333375" cy="341448"/>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solidFill>
                <a:latin typeface="Microsoft Yahei"/>
                <a:ea typeface="Microsoft Yahei"/>
                <a:cs typeface="Microsoft Yahei"/>
              </a:rPr>
              <a:t>汇报人：XX</a:t>
            </a:r>
            <a:endParaRPr lang="en-US" sz="1100"/>
          </a:p>
        </p:txBody>
      </p:sp>
      <p:sp>
        <p:nvSpPr>
          <p:cNvPr id="6" name="AutoShape 6"/>
          <p:cNvSpPr/>
          <p:nvPr/>
        </p:nvSpPr>
        <p:spPr>
          <a:xfrm>
            <a:off x="8587678" y="4167778"/>
            <a:ext cx="2820047" cy="341448"/>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solidFill>
                <a:latin typeface="Microsoft Yahei"/>
                <a:ea typeface="Microsoft Yahei"/>
                <a:cs typeface="Microsoft Yahei"/>
              </a:rPr>
              <a:t>2023-12-17</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TextBox 5"/>
            <p:cNvSpPr txBox="1"/>
            <p:nvPr/>
          </p:nvSpPr>
          <p:spPr>
            <a:xfrm>
              <a:off x="1416406" y="2921955"/>
              <a:ext cx="2531669" cy="859536"/>
            </a:xfrm>
            <a:prstGeom prst="rect">
              <a:avLst/>
            </a:prstGeom>
          </p:spPr>
          <p:txBody>
            <a:bodyPr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p:spPr>
        <p:txBody>
          <a:bodyPr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solidFill>
                <a:latin typeface="Microsoft Yahei"/>
                <a:ea typeface="Microsoft Yahei"/>
                <a:cs typeface="Microsoft Yahei"/>
              </a:rPr>
              <a:t>引言</a:t>
            </a:r>
            <a:endParaRPr lang="en-US" sz="1100"/>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教师时间管理现状及问题</a:t>
            </a:r>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有效的时间管理策略</a:t>
            </a:r>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提高工作效率的方法与技巧</a:t>
            </a:r>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团队合作与时间管理</a:t>
            </a:r>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培养良好的时间管理习惯</a:t>
            </a:r>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solidFill>
                <a:latin typeface="Microsoft Yahei"/>
                <a:ea typeface="Microsoft Yahei"/>
                <a:cs typeface="Microsoft Yahei"/>
              </a:rPr>
              <a:t>引言</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619" b="28619"/>
          <a:stretch>
            <a:fillRect/>
          </a:stretch>
        </p:blipFill>
        <p:spPr>
          <a:xfrm>
            <a:off x="6230112" y="1739062"/>
            <a:ext cx="5058969" cy="2163308"/>
          </a:xfrm>
          <a:prstGeom prst="rect">
            <a:avLst/>
          </a:prstGeom>
          <a:ln w="19050">
            <a:solidFill>
              <a:schemeClr val="accent1">
                <a:lumMod val="50000"/>
              </a:schemeClr>
            </a:solidFill>
          </a:ln>
        </p:spPr>
      </p:pic>
      <p:pic>
        <p:nvPicPr>
          <p:cNvPr id="3" name="Picture 3"/>
          <p:cNvPicPr>
            <a:picLocks noChangeAspect="1"/>
          </p:cNvPicPr>
          <p:nvPr/>
        </p:nvPicPr>
        <p:blipFill>
          <a:blip r:embed="rId3"/>
          <a:srcRect t="33804" b="33804"/>
          <a:stretch>
            <a:fillRect/>
          </a:stretch>
        </p:blipFill>
        <p:spPr>
          <a:xfrm>
            <a:off x="6233164" y="3914561"/>
            <a:ext cx="5058969" cy="2163308"/>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TextBox 5"/>
          <p:cNvSpPr txBox="1"/>
          <p:nvPr/>
        </p:nvSpPr>
        <p:spPr>
          <a:xfrm>
            <a:off x="763829" y="1494370"/>
            <a:ext cx="390525" cy="295275"/>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提高教学效率</a:t>
            </a:r>
            <a:endParaRPr lang="en-US" sz="1100"/>
          </a:p>
        </p:txBody>
      </p:sp>
      <p:sp>
        <p:nvSpPr>
          <p:cNvPr id="7" name="AutoShape 7"/>
          <p:cNvSpPr/>
          <p:nvPr/>
        </p:nvSpPr>
        <p:spPr>
          <a:xfrm>
            <a:off x="1306341" y="1734252"/>
            <a:ext cx="4276714" cy="1212169"/>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通过有效的时间管理，教师可以更好地规划和利用课堂时间，确保教学内容得以充分传达，从而提高教学效率。</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TextBox 9"/>
          <p:cNvSpPr txBox="1"/>
          <p:nvPr/>
        </p:nvSpPr>
        <p:spPr>
          <a:xfrm>
            <a:off x="763829" y="3198934"/>
            <a:ext cx="419100" cy="295275"/>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缓解工作压力</a:t>
            </a:r>
            <a:endParaRPr lang="en-US" sz="1100"/>
          </a:p>
        </p:txBody>
      </p:sp>
      <p:sp>
        <p:nvSpPr>
          <p:cNvPr id="11" name="AutoShape 11"/>
          <p:cNvSpPr/>
          <p:nvPr/>
        </p:nvSpPr>
        <p:spPr>
          <a:xfrm>
            <a:off x="1306341" y="3486814"/>
            <a:ext cx="4276714" cy="1212169"/>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合理的时间管理有助于教师减轻工作压力，避免任务拖延和紧急情况下的时间紧张。</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TextBox 13"/>
          <p:cNvSpPr txBox="1"/>
          <p:nvPr/>
        </p:nvSpPr>
        <p:spPr>
          <a:xfrm>
            <a:off x="763829" y="4996400"/>
            <a:ext cx="438150" cy="295275"/>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促进个人发展</a:t>
            </a:r>
            <a:endParaRPr lang="en-US" sz="1100"/>
          </a:p>
        </p:txBody>
      </p:sp>
      <p:sp>
        <p:nvSpPr>
          <p:cNvPr id="15" name="AutoShape 15"/>
          <p:cNvSpPr/>
          <p:nvPr/>
        </p:nvSpPr>
        <p:spPr>
          <a:xfrm>
            <a:off x="1306341" y="5222301"/>
            <a:ext cx="4276714" cy="1199992"/>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良好的时间管理习惯可以使教师有更多的时间和精力进行自我提升和专业发展。</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19652" b="19652"/>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提升工作效率</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TextBox 18"/>
          <p:cNvSpPr txBox="1"/>
          <p:nvPr/>
        </p:nvSpPr>
        <p:spPr>
          <a:xfrm>
            <a:off x="1262116" y="1570452"/>
            <a:ext cx="438150" cy="304800"/>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通过合理规划时间，教师可以减少浪费在琐碎事务上的时间，将更多精力投入到教学准备和课堂互动中，从而提高工作效率。</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TextBox 21"/>
          <p:cNvSpPr txBox="1"/>
          <p:nvPr/>
        </p:nvSpPr>
        <p:spPr>
          <a:xfrm>
            <a:off x="1272601" y="3332919"/>
            <a:ext cx="416357" cy="278130"/>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增强教学效果</a:t>
            </a:r>
            <a:endParaRPr lang="en-US" sz="1100"/>
          </a:p>
        </p:txBody>
      </p:sp>
      <p:sp>
        <p:nvSpPr>
          <p:cNvPr id="23" name="AutoShape 23"/>
          <p:cNvSpPr/>
          <p:nvPr/>
        </p:nvSpPr>
        <p:spPr>
          <a:xfrm>
            <a:off x="1804696" y="3479774"/>
            <a:ext cx="4276714" cy="1212169"/>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有效的时间管理有助于教师更好地掌控课堂节奏，确保教学内容得以充分展开，进而提升学生的学习效果。</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TextBox 25"/>
          <p:cNvSpPr txBox="1"/>
          <p:nvPr/>
        </p:nvSpPr>
        <p:spPr>
          <a:xfrm>
            <a:off x="1271991" y="5124907"/>
            <a:ext cx="441594" cy="278130"/>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促进身心健康</a:t>
            </a:r>
            <a:endParaRPr lang="en-US" sz="1100"/>
          </a:p>
        </p:txBody>
      </p:sp>
      <p:sp>
        <p:nvSpPr>
          <p:cNvPr id="27" name="AutoShape 27"/>
          <p:cNvSpPr/>
          <p:nvPr/>
        </p:nvSpPr>
        <p:spPr>
          <a:xfrm>
            <a:off x="1804696" y="5247188"/>
            <a:ext cx="4276714" cy="1199992"/>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合理的时间安排可以避免教师因工作压力过大而导致的身心疲惫，有助于保持健康的身体和积极的心态。</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时间管理的重要性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solidFill>
                <a:latin typeface="Microsoft Yahei"/>
                <a:ea typeface="Microsoft Yahei"/>
                <a:cs typeface="Microsoft Yahei"/>
              </a:rPr>
              <a:t>教师时间管理现状及问题</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大部分教师将大量时间用于备课、上课和批改作业，而用于自我提升和科研的时间较少。</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时间分配不均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9" name="Picture 9"/>
          <p:cNvPicPr>
            <a:picLocks noChangeAspect="1"/>
          </p:cNvPicPr>
          <p:nvPr/>
        </p:nvPicPr>
        <p:blipFill>
          <a:blip r:embed="rId2"/>
          <a:srcRect l="10000" r="100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时间利用效率不高</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15" name="Picture 15"/>
          <p:cNvPicPr>
            <a:picLocks noChangeAspect="1"/>
          </p:cNvPicPr>
          <p:nvPr/>
        </p:nvPicPr>
        <p:blipFill>
          <a:blip r:embed="rId3"/>
          <a:srcRect l="33667" r="33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时间管理意识不强</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部分教师在处理日常事务时缺乏计划和条理，导致时间浪费和效率低下。</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部分教师缺乏时间管理的意识和技能，无法有效地规划和利用时间。</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教师时间管理现状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个人发展与时间投入的矛盾</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教师需要不断学习和进修以提升自身专业素养，但往往缺乏足够的时间投入。</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多任务处理的挑战</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教师需要同时处理多项任务，如备课、上课、批改作业、管理学生等，如何合理安排时间和优先级是一个难题。</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工作压力与时间分配的矛盾</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教师面临繁重的教学任务和工作压力，如何在有限的时间内高效完成工作是一个挑战。</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存在的问题与挑战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rot="2714886">
            <a:off x="5094176" y="2836252"/>
            <a:ext cx="2009746" cy="2009746"/>
          </a:xfrm>
          <a:prstGeom prst="rect">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3" name="Group 3"/>
          <p:cNvGrpSpPr/>
          <p:nvPr/>
        </p:nvGrpSpPr>
        <p:grpSpPr>
          <a:xfrm>
            <a:off x="5669280" y="2019239"/>
            <a:ext cx="907085" cy="907085"/>
            <a:chOff x="5669280" y="2019239"/>
            <a:chExt cx="907085" cy="907085"/>
          </a:xfrm>
        </p:grpSpPr>
        <p:sp>
          <p:nvSpPr>
            <p:cNvPr id="4" name="AutoShape 4"/>
            <p:cNvSpPr/>
            <p:nvPr/>
          </p:nvSpPr>
          <p:spPr>
            <a:xfrm>
              <a:off x="5669280" y="2019239"/>
              <a:ext cx="907085" cy="90708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5" name="Group 5"/>
          <p:cNvGrpSpPr/>
          <p:nvPr/>
        </p:nvGrpSpPr>
        <p:grpSpPr>
          <a:xfrm>
            <a:off x="4308287" y="3403519"/>
            <a:ext cx="827715" cy="827715"/>
            <a:chOff x="4308287" y="3403519"/>
            <a:chExt cx="827715" cy="827715"/>
          </a:xfrm>
        </p:grpSpPr>
        <p:sp>
          <p:nvSpPr>
            <p:cNvPr id="6" name="AutoShape 6"/>
            <p:cNvSpPr/>
            <p:nvPr/>
          </p:nvSpPr>
          <p:spPr>
            <a:xfrm>
              <a:off x="4308287" y="3403519"/>
              <a:ext cx="827715" cy="82771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7" name="Group 7"/>
          <p:cNvGrpSpPr/>
          <p:nvPr/>
        </p:nvGrpSpPr>
        <p:grpSpPr>
          <a:xfrm>
            <a:off x="5669280" y="4551274"/>
            <a:ext cx="907085" cy="907085"/>
            <a:chOff x="5669280" y="4551274"/>
            <a:chExt cx="907085" cy="907085"/>
          </a:xfrm>
        </p:grpSpPr>
        <p:sp>
          <p:nvSpPr>
            <p:cNvPr id="8" name="AutoShape 8"/>
            <p:cNvSpPr/>
            <p:nvPr/>
          </p:nvSpPr>
          <p:spPr>
            <a:xfrm>
              <a:off x="5669280" y="4551274"/>
              <a:ext cx="907085" cy="90708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9" name="Group 9"/>
          <p:cNvGrpSpPr/>
          <p:nvPr/>
        </p:nvGrpSpPr>
        <p:grpSpPr>
          <a:xfrm>
            <a:off x="7062094" y="3403519"/>
            <a:ext cx="827715" cy="827715"/>
            <a:chOff x="7062094" y="3403519"/>
            <a:chExt cx="827715" cy="827715"/>
          </a:xfrm>
        </p:grpSpPr>
        <p:sp>
          <p:nvSpPr>
            <p:cNvPr id="10" name="AutoShape 10"/>
            <p:cNvSpPr/>
            <p:nvPr/>
          </p:nvSpPr>
          <p:spPr>
            <a:xfrm>
              <a:off x="7062094" y="3403519"/>
              <a:ext cx="827715" cy="82771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sp>
        <p:nvSpPr>
          <p:cNvPr id="11" name="AutoShape 11"/>
          <p:cNvSpPr/>
          <p:nvPr/>
        </p:nvSpPr>
        <p:spPr>
          <a:xfrm>
            <a:off x="724975" y="1688692"/>
            <a:ext cx="3241937"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solidFill>
                <a:latin typeface="Microsoft Yahei"/>
                <a:ea typeface="Microsoft Yahei"/>
                <a:cs typeface="Microsoft Yahei"/>
              </a:rPr>
              <a:t>缺乏时间管理技能</a:t>
            </a:r>
            <a:endParaRPr lang="en-US" sz="1100"/>
          </a:p>
        </p:txBody>
      </p:sp>
      <p:sp>
        <p:nvSpPr>
          <p:cNvPr id="12" name="AutoShape 12"/>
          <p:cNvSpPr/>
          <p:nvPr/>
        </p:nvSpPr>
        <p:spPr>
          <a:xfrm>
            <a:off x="724975" y="2014081"/>
            <a:ext cx="3241937" cy="1625801"/>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solidFill>
                <a:latin typeface="Microsoft Yahei"/>
                <a:ea typeface="Microsoft Yahei"/>
                <a:cs typeface="Microsoft Yahei"/>
              </a:rPr>
              <a:t>部分教师没有接受过时间管理方面的培训，缺乏相关技能和方法。</a:t>
            </a:r>
            <a:endParaRPr lang="en-US" sz="1100"/>
          </a:p>
        </p:txBody>
      </p:sp>
      <p:sp>
        <p:nvSpPr>
          <p:cNvPr id="13" name="AutoShape 13"/>
          <p:cNvSpPr/>
          <p:nvPr/>
        </p:nvSpPr>
        <p:spPr>
          <a:xfrm>
            <a:off x="8231186" y="1658092"/>
            <a:ext cx="3241937"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工作负荷过重</a:t>
            </a:r>
            <a:endParaRPr lang="en-US" sz="1100"/>
          </a:p>
        </p:txBody>
      </p:sp>
      <p:sp>
        <p:nvSpPr>
          <p:cNvPr id="14" name="AutoShape 14"/>
          <p:cNvSpPr/>
          <p:nvPr/>
        </p:nvSpPr>
        <p:spPr>
          <a:xfrm>
            <a:off x="8231186" y="1983478"/>
            <a:ext cx="3241937" cy="1647503"/>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教师的工作量大，常常需要加班加点才能完成任务，导致时间紧张。</a:t>
            </a:r>
            <a:endParaRPr lang="en-US" sz="1100"/>
          </a:p>
        </p:txBody>
      </p:sp>
      <p:sp>
        <p:nvSpPr>
          <p:cNvPr id="15" name="AutoShape 15"/>
          <p:cNvSpPr/>
          <p:nvPr/>
        </p:nvSpPr>
        <p:spPr>
          <a:xfrm>
            <a:off x="724975" y="3885433"/>
            <a:ext cx="3241937"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solidFill>
                <a:latin typeface="Microsoft Yahei"/>
                <a:ea typeface="Microsoft Yahei"/>
                <a:cs typeface="Microsoft Yahei"/>
              </a:rPr>
              <a:t>个人习惯与自律性不足</a:t>
            </a:r>
            <a:endParaRPr lang="en-US" sz="1100"/>
          </a:p>
        </p:txBody>
      </p:sp>
      <p:sp>
        <p:nvSpPr>
          <p:cNvPr id="16" name="AutoShape 16"/>
          <p:cNvSpPr/>
          <p:nvPr/>
        </p:nvSpPr>
        <p:spPr>
          <a:xfrm>
            <a:off x="724975" y="4210824"/>
            <a:ext cx="3241937" cy="1638335"/>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solidFill>
                <a:latin typeface="Microsoft Yahei"/>
                <a:ea typeface="Microsoft Yahei"/>
                <a:cs typeface="Microsoft Yahei"/>
              </a:rPr>
              <a:t>部分教师存在拖延、分心等不良习惯，影响时间利用效率。</a:t>
            </a:r>
            <a:endParaRPr lang="en-US" sz="1100"/>
          </a:p>
        </p:txBody>
      </p:sp>
      <p:sp>
        <p:nvSpPr>
          <p:cNvPr id="17" name="AutoShape 17"/>
          <p:cNvSpPr/>
          <p:nvPr/>
        </p:nvSpPr>
        <p:spPr>
          <a:xfrm>
            <a:off x="8231186" y="3854834"/>
            <a:ext cx="3241937"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缺乏有效的支持和资源</a:t>
            </a:r>
            <a:endParaRPr lang="en-US" sz="1100"/>
          </a:p>
        </p:txBody>
      </p:sp>
      <p:sp>
        <p:nvSpPr>
          <p:cNvPr id="18" name="AutoShape 18"/>
          <p:cNvSpPr/>
          <p:nvPr/>
        </p:nvSpPr>
        <p:spPr>
          <a:xfrm>
            <a:off x="8231186" y="4180220"/>
            <a:ext cx="3241937" cy="1668938"/>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教师在时间管理方面缺乏有效的支持和资源，如时间管理工具、培训课程等。</a:t>
            </a:r>
            <a:endParaRPr lang="en-US" sz="1100"/>
          </a:p>
        </p:txBody>
      </p:sp>
      <p:grpSp>
        <p:nvGrpSpPr>
          <p:cNvPr id="19" name="Group 19"/>
          <p:cNvGrpSpPr/>
          <p:nvPr/>
        </p:nvGrpSpPr>
        <p:grpSpPr>
          <a:xfrm>
            <a:off x="5835091" y="2197120"/>
            <a:ext cx="575584" cy="551200"/>
            <a:chOff x="5835091" y="2197120"/>
            <a:chExt cx="575584" cy="551200"/>
          </a:xfrm>
        </p:grpSpPr>
        <p:sp>
          <p:nvSpPr>
            <p:cNvPr id="20" name="Freeform 20"/>
            <p:cNvSpPr/>
            <p:nvPr/>
          </p:nvSpPr>
          <p:spPr>
            <a:xfrm>
              <a:off x="5835091" y="2197120"/>
              <a:ext cx="575584" cy="551200"/>
            </a:xfrm>
            <a:custGeom>
              <a:rect l="l" t="t" r="r" b="b"/>
              <a:pathLst>
                <a:path w="21600" h="21600">
                  <a:moveTo>
                    <a:pt x="18180" y="12132"/>
                  </a:moveTo>
                  <a:cubicBezTo>
                    <a:pt x="17710" y="12226"/>
                    <a:pt x="17327" y="12561"/>
                    <a:pt x="17170" y="13012"/>
                  </a:cubicBezTo>
                  <a:cubicBezTo>
                    <a:pt x="17083" y="13261"/>
                    <a:pt x="16981" y="13503"/>
                    <a:pt x="16868" y="13738"/>
                  </a:cubicBezTo>
                  <a:cubicBezTo>
                    <a:pt x="16658" y="14169"/>
                    <a:pt x="16694" y="14677"/>
                    <a:pt x="16959" y="15075"/>
                  </a:cubicBezTo>
                  <a:lnTo>
                    <a:pt x="18131" y="16833"/>
                  </a:lnTo>
                  <a:lnTo>
                    <a:pt x="16832" y="18132"/>
                  </a:lnTo>
                  <a:lnTo>
                    <a:pt x="15075" y="16960"/>
                  </a:lnTo>
                  <a:cubicBezTo>
                    <a:pt x="14850" y="16810"/>
                    <a:pt x="14589" y="16733"/>
                    <a:pt x="14326" y="16733"/>
                  </a:cubicBezTo>
                  <a:cubicBezTo>
                    <a:pt x="14126" y="16733"/>
                    <a:pt x="13924" y="16778"/>
                    <a:pt x="13738" y="16868"/>
                  </a:cubicBezTo>
                  <a:cubicBezTo>
                    <a:pt x="13504" y="16981"/>
                    <a:pt x="13262" y="17083"/>
                    <a:pt x="13012" y="17170"/>
                  </a:cubicBezTo>
                  <a:cubicBezTo>
                    <a:pt x="12561" y="17327"/>
                    <a:pt x="12226" y="17712"/>
                    <a:pt x="12133" y="18180"/>
                  </a:cubicBezTo>
                  <a:lnTo>
                    <a:pt x="11717" y="20249"/>
                  </a:lnTo>
                  <a:lnTo>
                    <a:pt x="9881" y="20249"/>
                  </a:lnTo>
                  <a:lnTo>
                    <a:pt x="9467" y="18180"/>
                  </a:lnTo>
                  <a:cubicBezTo>
                    <a:pt x="9373" y="17712"/>
                    <a:pt x="9039" y="17327"/>
                    <a:pt x="8588" y="17170"/>
                  </a:cubicBezTo>
                  <a:cubicBezTo>
                    <a:pt x="8339" y="17083"/>
                    <a:pt x="8096" y="16983"/>
                    <a:pt x="7861" y="16869"/>
                  </a:cubicBezTo>
                  <a:cubicBezTo>
                    <a:pt x="7675" y="16778"/>
                    <a:pt x="7474" y="16733"/>
                    <a:pt x="7273" y="16733"/>
                  </a:cubicBezTo>
                  <a:cubicBezTo>
                    <a:pt x="7011" y="16733"/>
                    <a:pt x="6750" y="16810"/>
                    <a:pt x="6525" y="16960"/>
                  </a:cubicBezTo>
                  <a:lnTo>
                    <a:pt x="4767" y="18132"/>
                  </a:lnTo>
                  <a:lnTo>
                    <a:pt x="3468" y="16833"/>
                  </a:lnTo>
                  <a:lnTo>
                    <a:pt x="4639" y="15075"/>
                  </a:lnTo>
                  <a:cubicBezTo>
                    <a:pt x="4904" y="14677"/>
                    <a:pt x="4939" y="14169"/>
                    <a:pt x="4732" y="13738"/>
                  </a:cubicBezTo>
                  <a:cubicBezTo>
                    <a:pt x="4618" y="13504"/>
                    <a:pt x="4516" y="13263"/>
                    <a:pt x="4429" y="13013"/>
                  </a:cubicBezTo>
                  <a:cubicBezTo>
                    <a:pt x="4273" y="12561"/>
                    <a:pt x="3888" y="12227"/>
                    <a:pt x="3419" y="12133"/>
                  </a:cubicBezTo>
                  <a:lnTo>
                    <a:pt x="1350" y="11718"/>
                  </a:lnTo>
                  <a:lnTo>
                    <a:pt x="1349" y="9882"/>
                  </a:lnTo>
                  <a:lnTo>
                    <a:pt x="3419" y="9468"/>
                  </a:lnTo>
                  <a:cubicBezTo>
                    <a:pt x="3888" y="9374"/>
                    <a:pt x="4273" y="9039"/>
                    <a:pt x="4429" y="8588"/>
                  </a:cubicBezTo>
                  <a:cubicBezTo>
                    <a:pt x="4516" y="8338"/>
                    <a:pt x="4617" y="8096"/>
                    <a:pt x="4731" y="7862"/>
                  </a:cubicBezTo>
                  <a:cubicBezTo>
                    <a:pt x="4940" y="7431"/>
                    <a:pt x="4905" y="6923"/>
                    <a:pt x="4639" y="6524"/>
                  </a:cubicBezTo>
                  <a:lnTo>
                    <a:pt x="3468" y="4767"/>
                  </a:lnTo>
                  <a:lnTo>
                    <a:pt x="4767" y="3468"/>
                  </a:lnTo>
                  <a:lnTo>
                    <a:pt x="6525" y="4639"/>
                  </a:lnTo>
                  <a:cubicBezTo>
                    <a:pt x="6750" y="4790"/>
                    <a:pt x="7011" y="4866"/>
                    <a:pt x="7273" y="4866"/>
                  </a:cubicBezTo>
                  <a:cubicBezTo>
                    <a:pt x="7474" y="4866"/>
                    <a:pt x="7674" y="4822"/>
                    <a:pt x="7861" y="4732"/>
                  </a:cubicBezTo>
                  <a:cubicBezTo>
                    <a:pt x="8095" y="4619"/>
                    <a:pt x="8337" y="4517"/>
                    <a:pt x="8586" y="4430"/>
                  </a:cubicBezTo>
                  <a:cubicBezTo>
                    <a:pt x="9039" y="4272"/>
                    <a:pt x="9373" y="3888"/>
                    <a:pt x="9467" y="3420"/>
                  </a:cubicBezTo>
                  <a:lnTo>
                    <a:pt x="9881" y="1350"/>
                  </a:lnTo>
                  <a:lnTo>
                    <a:pt x="11717" y="1350"/>
                  </a:lnTo>
                  <a:lnTo>
                    <a:pt x="12131" y="3420"/>
                  </a:lnTo>
                  <a:cubicBezTo>
                    <a:pt x="12225" y="3888"/>
                    <a:pt x="12560" y="4272"/>
                    <a:pt x="13012" y="4430"/>
                  </a:cubicBezTo>
                  <a:cubicBezTo>
                    <a:pt x="13261" y="4517"/>
                    <a:pt x="13502" y="4617"/>
                    <a:pt x="13737" y="4731"/>
                  </a:cubicBezTo>
                  <a:cubicBezTo>
                    <a:pt x="13924" y="4822"/>
                    <a:pt x="14125" y="4866"/>
                    <a:pt x="14326" y="4866"/>
                  </a:cubicBezTo>
                  <a:cubicBezTo>
                    <a:pt x="14589" y="4866"/>
                    <a:pt x="14850" y="4790"/>
                    <a:pt x="15075" y="4639"/>
                  </a:cubicBezTo>
                  <a:lnTo>
                    <a:pt x="16832" y="3468"/>
                  </a:lnTo>
                  <a:lnTo>
                    <a:pt x="18131" y="4767"/>
                  </a:lnTo>
                  <a:lnTo>
                    <a:pt x="16959" y="6524"/>
                  </a:lnTo>
                  <a:cubicBezTo>
                    <a:pt x="16694" y="6923"/>
                    <a:pt x="16660" y="7431"/>
                    <a:pt x="16867" y="7861"/>
                  </a:cubicBezTo>
                  <a:cubicBezTo>
                    <a:pt x="16980" y="8096"/>
                    <a:pt x="17083" y="8337"/>
                    <a:pt x="17170" y="8587"/>
                  </a:cubicBezTo>
                  <a:cubicBezTo>
                    <a:pt x="17327" y="9039"/>
                    <a:pt x="17710" y="9373"/>
                    <a:pt x="18180" y="9467"/>
                  </a:cubicBezTo>
                  <a:lnTo>
                    <a:pt x="20248" y="9882"/>
                  </a:lnTo>
                  <a:lnTo>
                    <a:pt x="20250" y="11718"/>
                  </a:lnTo>
                  <a:cubicBezTo>
                    <a:pt x="20250" y="11718"/>
                    <a:pt x="18180" y="12132"/>
                    <a:pt x="18180" y="12132"/>
                  </a:cubicBezTo>
                  <a:close/>
                  <a:moveTo>
                    <a:pt x="20513" y="8558"/>
                  </a:moveTo>
                  <a:lnTo>
                    <a:pt x="18445" y="8143"/>
                  </a:lnTo>
                  <a:cubicBezTo>
                    <a:pt x="18341" y="7844"/>
                    <a:pt x="18218" y="7554"/>
                    <a:pt x="18082" y="7273"/>
                  </a:cubicBezTo>
                  <a:lnTo>
                    <a:pt x="19254" y="5516"/>
                  </a:lnTo>
                  <a:cubicBezTo>
                    <a:pt x="19611" y="4980"/>
                    <a:pt x="19540" y="4268"/>
                    <a:pt x="19085" y="3813"/>
                  </a:cubicBezTo>
                  <a:lnTo>
                    <a:pt x="17787" y="2514"/>
                  </a:lnTo>
                  <a:cubicBezTo>
                    <a:pt x="17526" y="2253"/>
                    <a:pt x="17181" y="2118"/>
                    <a:pt x="16831" y="2118"/>
                  </a:cubicBezTo>
                  <a:cubicBezTo>
                    <a:pt x="16573" y="2118"/>
                    <a:pt x="16312" y="2193"/>
                    <a:pt x="16084" y="2345"/>
                  </a:cubicBezTo>
                  <a:lnTo>
                    <a:pt x="14326" y="3516"/>
                  </a:lnTo>
                  <a:cubicBezTo>
                    <a:pt x="14044" y="3380"/>
                    <a:pt x="13754" y="3258"/>
                    <a:pt x="13455" y="3155"/>
                  </a:cubicBezTo>
                  <a:lnTo>
                    <a:pt x="13041" y="1085"/>
                  </a:lnTo>
                  <a:cubicBezTo>
                    <a:pt x="12916" y="454"/>
                    <a:pt x="12361" y="0"/>
                    <a:pt x="11717" y="0"/>
                  </a:cubicBezTo>
                  <a:lnTo>
                    <a:pt x="9881" y="0"/>
                  </a:lnTo>
                  <a:cubicBezTo>
                    <a:pt x="9238" y="0"/>
                    <a:pt x="8684" y="454"/>
                    <a:pt x="8557" y="1085"/>
                  </a:cubicBezTo>
                  <a:lnTo>
                    <a:pt x="8143" y="3155"/>
                  </a:lnTo>
                  <a:cubicBezTo>
                    <a:pt x="7843" y="3258"/>
                    <a:pt x="7554" y="3381"/>
                    <a:pt x="7273" y="3516"/>
                  </a:cubicBezTo>
                  <a:lnTo>
                    <a:pt x="5516" y="2345"/>
                  </a:lnTo>
                  <a:cubicBezTo>
                    <a:pt x="5287" y="2193"/>
                    <a:pt x="5026" y="2118"/>
                    <a:pt x="4767" y="2118"/>
                  </a:cubicBezTo>
                  <a:cubicBezTo>
                    <a:pt x="4419" y="2118"/>
                    <a:pt x="4073" y="2253"/>
                    <a:pt x="3812" y="2514"/>
                  </a:cubicBezTo>
                  <a:lnTo>
                    <a:pt x="2514" y="3813"/>
                  </a:lnTo>
                  <a:cubicBezTo>
                    <a:pt x="2059" y="4268"/>
                    <a:pt x="1988" y="4980"/>
                    <a:pt x="2345" y="5516"/>
                  </a:cubicBezTo>
                  <a:lnTo>
                    <a:pt x="3516" y="7273"/>
                  </a:lnTo>
                  <a:cubicBezTo>
                    <a:pt x="3380" y="7555"/>
                    <a:pt x="3258" y="7844"/>
                    <a:pt x="3154" y="8144"/>
                  </a:cubicBezTo>
                  <a:lnTo>
                    <a:pt x="1085" y="8558"/>
                  </a:lnTo>
                  <a:cubicBezTo>
                    <a:pt x="454" y="8684"/>
                    <a:pt x="0" y="9238"/>
                    <a:pt x="0" y="9882"/>
                  </a:cubicBezTo>
                  <a:lnTo>
                    <a:pt x="0" y="11718"/>
                  </a:lnTo>
                  <a:cubicBezTo>
                    <a:pt x="0" y="12361"/>
                    <a:pt x="454" y="12916"/>
                    <a:pt x="1085" y="13042"/>
                  </a:cubicBezTo>
                  <a:lnTo>
                    <a:pt x="3154" y="13456"/>
                  </a:lnTo>
                  <a:cubicBezTo>
                    <a:pt x="3258" y="13755"/>
                    <a:pt x="3380" y="14046"/>
                    <a:pt x="3516" y="14326"/>
                  </a:cubicBezTo>
                  <a:lnTo>
                    <a:pt x="2345" y="16083"/>
                  </a:lnTo>
                  <a:cubicBezTo>
                    <a:pt x="1988" y="16619"/>
                    <a:pt x="2059" y="17332"/>
                    <a:pt x="2514" y="17787"/>
                  </a:cubicBezTo>
                  <a:lnTo>
                    <a:pt x="3812" y="19086"/>
                  </a:lnTo>
                  <a:cubicBezTo>
                    <a:pt x="4073" y="19346"/>
                    <a:pt x="4419" y="19482"/>
                    <a:pt x="4767" y="19482"/>
                  </a:cubicBezTo>
                  <a:cubicBezTo>
                    <a:pt x="5026" y="19482"/>
                    <a:pt x="5287" y="19406"/>
                    <a:pt x="5516" y="19254"/>
                  </a:cubicBezTo>
                  <a:lnTo>
                    <a:pt x="7273" y="18083"/>
                  </a:lnTo>
                  <a:cubicBezTo>
                    <a:pt x="7554" y="18220"/>
                    <a:pt x="7843" y="18341"/>
                    <a:pt x="8143" y="18445"/>
                  </a:cubicBezTo>
                  <a:lnTo>
                    <a:pt x="8557" y="20514"/>
                  </a:lnTo>
                  <a:cubicBezTo>
                    <a:pt x="8684" y="21146"/>
                    <a:pt x="9238" y="21599"/>
                    <a:pt x="9881" y="21599"/>
                  </a:cubicBezTo>
                  <a:lnTo>
                    <a:pt x="11717" y="21599"/>
                  </a:lnTo>
                  <a:cubicBezTo>
                    <a:pt x="12361" y="21599"/>
                    <a:pt x="12916" y="21146"/>
                    <a:pt x="13041" y="20514"/>
                  </a:cubicBezTo>
                  <a:lnTo>
                    <a:pt x="13456" y="18445"/>
                  </a:lnTo>
                  <a:cubicBezTo>
                    <a:pt x="13755" y="18341"/>
                    <a:pt x="14046" y="18219"/>
                    <a:pt x="14326" y="18083"/>
                  </a:cubicBezTo>
                  <a:lnTo>
                    <a:pt x="16084" y="19254"/>
                  </a:lnTo>
                  <a:cubicBezTo>
                    <a:pt x="16312" y="19406"/>
                    <a:pt x="16573" y="19482"/>
                    <a:pt x="16831" y="19482"/>
                  </a:cubicBezTo>
                  <a:cubicBezTo>
                    <a:pt x="17181" y="19482"/>
                    <a:pt x="17526" y="19346"/>
                    <a:pt x="17787" y="19086"/>
                  </a:cubicBezTo>
                  <a:lnTo>
                    <a:pt x="19085" y="17787"/>
                  </a:lnTo>
                  <a:cubicBezTo>
                    <a:pt x="19540" y="17332"/>
                    <a:pt x="19611" y="16619"/>
                    <a:pt x="19254" y="16083"/>
                  </a:cubicBezTo>
                  <a:lnTo>
                    <a:pt x="18082" y="14326"/>
                  </a:lnTo>
                  <a:cubicBezTo>
                    <a:pt x="18219" y="14045"/>
                    <a:pt x="18341" y="13755"/>
                    <a:pt x="18445" y="13456"/>
                  </a:cubicBezTo>
                  <a:lnTo>
                    <a:pt x="20513" y="13042"/>
                  </a:lnTo>
                  <a:cubicBezTo>
                    <a:pt x="21145" y="12916"/>
                    <a:pt x="21599" y="12361"/>
                    <a:pt x="21599" y="11718"/>
                  </a:cubicBezTo>
                  <a:lnTo>
                    <a:pt x="21599" y="9882"/>
                  </a:lnTo>
                  <a:cubicBezTo>
                    <a:pt x="21599" y="9238"/>
                    <a:pt x="21145" y="8684"/>
                    <a:pt x="20513" y="855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5997366" y="2351715"/>
              <a:ext cx="251887" cy="241158"/>
            </a:xfrm>
            <a:custGeom>
              <a:rect l="l" t="t" r="r" b="b"/>
              <a:pathLst>
                <a:path w="21600" h="21600">
                  <a:moveTo>
                    <a:pt x="10800" y="20250"/>
                  </a:moveTo>
                  <a:cubicBezTo>
                    <a:pt x="5580" y="20250"/>
                    <a:pt x="1350" y="16017"/>
                    <a:pt x="1350" y="10800"/>
                  </a:cubicBezTo>
                  <a:cubicBezTo>
                    <a:pt x="1350" y="5582"/>
                    <a:pt x="5580" y="1349"/>
                    <a:pt x="10800" y="1349"/>
                  </a:cubicBezTo>
                  <a:cubicBezTo>
                    <a:pt x="16016" y="1349"/>
                    <a:pt x="20250" y="5582"/>
                    <a:pt x="20250" y="10800"/>
                  </a:cubicBezTo>
                  <a:cubicBezTo>
                    <a:pt x="20250" y="16017"/>
                    <a:pt x="16016" y="20250"/>
                    <a:pt x="10800" y="20250"/>
                  </a:cubicBezTo>
                  <a:moveTo>
                    <a:pt x="10800" y="0"/>
                  </a:moveTo>
                  <a:cubicBezTo>
                    <a:pt x="4836" y="0"/>
                    <a:pt x="0" y="4836"/>
                    <a:pt x="0" y="10800"/>
                  </a:cubicBezTo>
                  <a:cubicBezTo>
                    <a:pt x="0" y="16763"/>
                    <a:pt x="4836" y="21600"/>
                    <a:pt x="10800" y="21600"/>
                  </a:cubicBezTo>
                  <a:cubicBezTo>
                    <a:pt x="16763" y="21600"/>
                    <a:pt x="21599" y="16763"/>
                    <a:pt x="21599" y="10800"/>
                  </a:cubicBezTo>
                  <a:cubicBezTo>
                    <a:pt x="21599" y="4836"/>
                    <a:pt x="16763"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050524" y="2403531"/>
              <a:ext cx="144597" cy="138501"/>
            </a:xfrm>
            <a:custGeom>
              <a:rect l="l" t="t" r="r" b="b"/>
              <a:pathLst>
                <a:path w="21600" h="21600">
                  <a:moveTo>
                    <a:pt x="10800" y="18900"/>
                  </a:moveTo>
                  <a:cubicBezTo>
                    <a:pt x="6328" y="18900"/>
                    <a:pt x="2699" y="15271"/>
                    <a:pt x="2699" y="10800"/>
                  </a:cubicBezTo>
                  <a:cubicBezTo>
                    <a:pt x="2699" y="6329"/>
                    <a:pt x="6328" y="2700"/>
                    <a:pt x="10800" y="2700"/>
                  </a:cubicBezTo>
                  <a:cubicBezTo>
                    <a:pt x="15271" y="2700"/>
                    <a:pt x="18899" y="6329"/>
                    <a:pt x="18899" y="10800"/>
                  </a:cubicBezTo>
                  <a:cubicBezTo>
                    <a:pt x="18899" y="15271"/>
                    <a:pt x="15271" y="18900"/>
                    <a:pt x="10800" y="18900"/>
                  </a:cubicBezTo>
                  <a:moveTo>
                    <a:pt x="10800" y="0"/>
                  </a:moveTo>
                  <a:cubicBezTo>
                    <a:pt x="4830" y="0"/>
                    <a:pt x="0" y="4833"/>
                    <a:pt x="0" y="10800"/>
                  </a:cubicBezTo>
                  <a:cubicBezTo>
                    <a:pt x="0" y="16766"/>
                    <a:pt x="4830" y="21599"/>
                    <a:pt x="10800" y="21599"/>
                  </a:cubicBezTo>
                  <a:cubicBezTo>
                    <a:pt x="16764" y="21599"/>
                    <a:pt x="21600" y="16766"/>
                    <a:pt x="21600" y="10800"/>
                  </a:cubicBezTo>
                  <a:cubicBezTo>
                    <a:pt x="21600" y="4833"/>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21769" y="3583229"/>
            <a:ext cx="400751" cy="515722"/>
            <a:chOff x="4521769" y="3583229"/>
            <a:chExt cx="400751" cy="515722"/>
          </a:xfrm>
        </p:grpSpPr>
        <p:sp>
          <p:nvSpPr>
            <p:cNvPr id="24" name="Freeform 24"/>
            <p:cNvSpPr/>
            <p:nvPr/>
          </p:nvSpPr>
          <p:spPr>
            <a:xfrm>
              <a:off x="4521769" y="3583229"/>
              <a:ext cx="400751" cy="515722"/>
            </a:xfrm>
            <a:custGeom>
              <a:rect l="l" t="t" r="r" b="b"/>
              <a:pathLst>
                <a:path w="21600" h="21600">
                  <a:moveTo>
                    <a:pt x="15386" y="14175"/>
                  </a:moveTo>
                  <a:lnTo>
                    <a:pt x="6223" y="14175"/>
                  </a:lnTo>
                  <a:cubicBezTo>
                    <a:pt x="5734" y="13446"/>
                    <a:pt x="5147" y="12716"/>
                    <a:pt x="4568" y="12003"/>
                  </a:cubicBezTo>
                  <a:cubicBezTo>
                    <a:pt x="3287" y="10427"/>
                    <a:pt x="1963" y="8797"/>
                    <a:pt x="1963" y="7425"/>
                  </a:cubicBezTo>
                  <a:cubicBezTo>
                    <a:pt x="1963" y="4075"/>
                    <a:pt x="5927" y="1350"/>
                    <a:pt x="10800" y="1350"/>
                  </a:cubicBezTo>
                  <a:cubicBezTo>
                    <a:pt x="15672" y="1350"/>
                    <a:pt x="19636" y="4075"/>
                    <a:pt x="19636" y="7425"/>
                  </a:cubicBezTo>
                  <a:cubicBezTo>
                    <a:pt x="19636" y="8787"/>
                    <a:pt x="18312" y="10425"/>
                    <a:pt x="17029" y="12011"/>
                  </a:cubicBezTo>
                  <a:cubicBezTo>
                    <a:pt x="16455" y="12723"/>
                    <a:pt x="15873" y="13449"/>
                    <a:pt x="15386" y="14175"/>
                  </a:cubicBezTo>
                  <a:moveTo>
                    <a:pt x="10800" y="20249"/>
                  </a:moveTo>
                  <a:cubicBezTo>
                    <a:pt x="9805" y="20249"/>
                    <a:pt x="9347" y="20171"/>
                    <a:pt x="8839" y="19406"/>
                  </a:cubicBezTo>
                  <a:lnTo>
                    <a:pt x="13000" y="19048"/>
                  </a:lnTo>
                  <a:cubicBezTo>
                    <a:pt x="12398" y="20164"/>
                    <a:pt x="11959" y="20249"/>
                    <a:pt x="10800" y="20249"/>
                  </a:cubicBezTo>
                  <a:moveTo>
                    <a:pt x="7595" y="16813"/>
                  </a:moveTo>
                  <a:cubicBezTo>
                    <a:pt x="7417" y="16407"/>
                    <a:pt x="7215" y="15978"/>
                    <a:pt x="6991" y="15525"/>
                  </a:cubicBezTo>
                  <a:lnTo>
                    <a:pt x="14616" y="15525"/>
                  </a:lnTo>
                  <a:cubicBezTo>
                    <a:pt x="14496" y="15767"/>
                    <a:pt x="14375" y="16010"/>
                    <a:pt x="14270" y="16239"/>
                  </a:cubicBezTo>
                  <a:cubicBezTo>
                    <a:pt x="14270" y="16239"/>
                    <a:pt x="7595" y="16813"/>
                    <a:pt x="7595" y="16813"/>
                  </a:cubicBezTo>
                  <a:close/>
                  <a:moveTo>
                    <a:pt x="13345" y="18343"/>
                  </a:moveTo>
                  <a:lnTo>
                    <a:pt x="8476" y="18762"/>
                  </a:lnTo>
                  <a:cubicBezTo>
                    <a:pt x="8303" y="18416"/>
                    <a:pt x="8116" y="18011"/>
                    <a:pt x="7890" y="17483"/>
                  </a:cubicBezTo>
                  <a:cubicBezTo>
                    <a:pt x="7887" y="17477"/>
                    <a:pt x="7883" y="17469"/>
                    <a:pt x="7881" y="17462"/>
                  </a:cubicBezTo>
                  <a:lnTo>
                    <a:pt x="13957" y="16941"/>
                  </a:lnTo>
                  <a:cubicBezTo>
                    <a:pt x="13871" y="17140"/>
                    <a:pt x="13778" y="17350"/>
                    <a:pt x="13698" y="17537"/>
                  </a:cubicBezTo>
                  <a:cubicBezTo>
                    <a:pt x="13569" y="17841"/>
                    <a:pt x="13453" y="18104"/>
                    <a:pt x="13345" y="18343"/>
                  </a:cubicBezTo>
                  <a:moveTo>
                    <a:pt x="10800" y="0"/>
                  </a:moveTo>
                  <a:cubicBezTo>
                    <a:pt x="4835" y="0"/>
                    <a:pt x="0" y="3324"/>
                    <a:pt x="0" y="7425"/>
                  </a:cubicBezTo>
                  <a:cubicBezTo>
                    <a:pt x="0" y="10146"/>
                    <a:pt x="3621" y="13029"/>
                    <a:pt x="4939" y="15562"/>
                  </a:cubicBezTo>
                  <a:cubicBezTo>
                    <a:pt x="6906" y="19339"/>
                    <a:pt x="6688" y="21599"/>
                    <a:pt x="10800" y="21599"/>
                  </a:cubicBezTo>
                  <a:cubicBezTo>
                    <a:pt x="14972" y="21599"/>
                    <a:pt x="14692" y="19349"/>
                    <a:pt x="16660" y="15577"/>
                  </a:cubicBezTo>
                  <a:cubicBezTo>
                    <a:pt x="17983" y="13039"/>
                    <a:pt x="21600" y="10124"/>
                    <a:pt x="21600" y="7425"/>
                  </a:cubicBezTo>
                  <a:cubicBezTo>
                    <a:pt x="21600" y="3324"/>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5" name="Freeform 25"/>
          <p:cNvSpPr/>
          <p:nvPr/>
        </p:nvSpPr>
        <p:spPr>
          <a:xfrm>
            <a:off x="7254083" y="3590222"/>
            <a:ext cx="480270" cy="477455"/>
          </a:xfrm>
          <a:custGeom>
            <a:rect l="l" t="t" r="r" b="b"/>
            <a:pathLst>
              <a:path w="21020" h="21600">
                <a:moveTo>
                  <a:pt x="18846" y="7946"/>
                </a:moveTo>
                <a:lnTo>
                  <a:pt x="17740" y="9091"/>
                </a:lnTo>
                <a:cubicBezTo>
                  <a:pt x="17740" y="8939"/>
                  <a:pt x="17758" y="8792"/>
                  <a:pt x="17744" y="8636"/>
                </a:cubicBezTo>
                <a:cubicBezTo>
                  <a:pt x="17629" y="7331"/>
                  <a:pt x="17036" y="6068"/>
                  <a:pt x="16074" y="5080"/>
                </a:cubicBezTo>
                <a:cubicBezTo>
                  <a:pt x="15004" y="3980"/>
                  <a:pt x="13585" y="3348"/>
                  <a:pt x="12180" y="3345"/>
                </a:cubicBezTo>
                <a:lnTo>
                  <a:pt x="13268" y="2218"/>
                </a:lnTo>
                <a:cubicBezTo>
                  <a:pt x="13812" y="1659"/>
                  <a:pt x="14572" y="1350"/>
                  <a:pt x="15403" y="1350"/>
                </a:cubicBezTo>
                <a:cubicBezTo>
                  <a:pt x="16460" y="1350"/>
                  <a:pt x="17546" y="1840"/>
                  <a:pt x="18381" y="2696"/>
                </a:cubicBezTo>
                <a:cubicBezTo>
                  <a:pt x="19165" y="3500"/>
                  <a:pt x="19631" y="4499"/>
                  <a:pt x="19698" y="5510"/>
                </a:cubicBezTo>
                <a:cubicBezTo>
                  <a:pt x="19760" y="6453"/>
                  <a:pt x="19457" y="7317"/>
                  <a:pt x="18846" y="7946"/>
                </a:cubicBezTo>
                <a:moveTo>
                  <a:pt x="5828" y="19329"/>
                </a:moveTo>
                <a:cubicBezTo>
                  <a:pt x="5813" y="18424"/>
                  <a:pt x="5454" y="17481"/>
                  <a:pt x="4730" y="16739"/>
                </a:cubicBezTo>
                <a:cubicBezTo>
                  <a:pt x="4046" y="16034"/>
                  <a:pt x="3150" y="15628"/>
                  <a:pt x="2257" y="15592"/>
                </a:cubicBezTo>
                <a:lnTo>
                  <a:pt x="2911" y="13157"/>
                </a:lnTo>
                <a:cubicBezTo>
                  <a:pt x="2959" y="12995"/>
                  <a:pt x="3052" y="12835"/>
                  <a:pt x="3168" y="12695"/>
                </a:cubicBezTo>
                <a:cubicBezTo>
                  <a:pt x="4485" y="11726"/>
                  <a:pt x="6512" y="12012"/>
                  <a:pt x="7920" y="13460"/>
                </a:cubicBezTo>
                <a:cubicBezTo>
                  <a:pt x="9409" y="14990"/>
                  <a:pt x="9639" y="17230"/>
                  <a:pt x="8492" y="18568"/>
                </a:cubicBezTo>
                <a:cubicBezTo>
                  <a:pt x="8416" y="18609"/>
                  <a:pt x="8339" y="18648"/>
                  <a:pt x="8256" y="18675"/>
                </a:cubicBezTo>
                <a:cubicBezTo>
                  <a:pt x="8256" y="18675"/>
                  <a:pt x="5828" y="19329"/>
                  <a:pt x="5828" y="19329"/>
                </a:cubicBezTo>
                <a:close/>
                <a:moveTo>
                  <a:pt x="2737" y="20164"/>
                </a:moveTo>
                <a:cubicBezTo>
                  <a:pt x="2665" y="20181"/>
                  <a:pt x="2443" y="20239"/>
                  <a:pt x="2291" y="20249"/>
                </a:cubicBezTo>
                <a:cubicBezTo>
                  <a:pt x="1751" y="20244"/>
                  <a:pt x="1313" y="19792"/>
                  <a:pt x="1313" y="19237"/>
                </a:cubicBezTo>
                <a:cubicBezTo>
                  <a:pt x="1321" y="19124"/>
                  <a:pt x="1365" y="18929"/>
                  <a:pt x="1380" y="18857"/>
                </a:cubicBezTo>
                <a:lnTo>
                  <a:pt x="2071" y="16283"/>
                </a:lnTo>
                <a:cubicBezTo>
                  <a:pt x="2822" y="16261"/>
                  <a:pt x="3630" y="16562"/>
                  <a:pt x="4265" y="17215"/>
                </a:cubicBezTo>
                <a:cubicBezTo>
                  <a:pt x="4911" y="17878"/>
                  <a:pt x="5214" y="18725"/>
                  <a:pt x="5181" y="19504"/>
                </a:cubicBezTo>
                <a:cubicBezTo>
                  <a:pt x="5181" y="19504"/>
                  <a:pt x="2737" y="20164"/>
                  <a:pt x="2737" y="20164"/>
                </a:cubicBezTo>
                <a:close/>
                <a:moveTo>
                  <a:pt x="6888" y="11179"/>
                </a:moveTo>
                <a:cubicBezTo>
                  <a:pt x="6280" y="10927"/>
                  <a:pt x="5642" y="10783"/>
                  <a:pt x="5004" y="10774"/>
                </a:cubicBezTo>
                <a:lnTo>
                  <a:pt x="10063" y="5536"/>
                </a:lnTo>
                <a:cubicBezTo>
                  <a:pt x="10838" y="4759"/>
                  <a:pt x="11966" y="4536"/>
                  <a:pt x="13077" y="4819"/>
                </a:cubicBezTo>
                <a:cubicBezTo>
                  <a:pt x="13077" y="4819"/>
                  <a:pt x="6888" y="11179"/>
                  <a:pt x="6888" y="11179"/>
                </a:cubicBezTo>
                <a:close/>
                <a:moveTo>
                  <a:pt x="9717" y="13672"/>
                </a:moveTo>
                <a:cubicBezTo>
                  <a:pt x="9473" y="13258"/>
                  <a:pt x="9194" y="12859"/>
                  <a:pt x="8848" y="12505"/>
                </a:cubicBezTo>
                <a:cubicBezTo>
                  <a:pt x="8447" y="12093"/>
                  <a:pt x="7986" y="11770"/>
                  <a:pt x="7507" y="11498"/>
                </a:cubicBezTo>
                <a:lnTo>
                  <a:pt x="13767" y="5064"/>
                </a:lnTo>
                <a:cubicBezTo>
                  <a:pt x="14259" y="5288"/>
                  <a:pt x="14729" y="5607"/>
                  <a:pt x="15145" y="6035"/>
                </a:cubicBezTo>
                <a:cubicBezTo>
                  <a:pt x="15500" y="6398"/>
                  <a:pt x="15775" y="6806"/>
                  <a:pt x="15987" y="7229"/>
                </a:cubicBezTo>
                <a:cubicBezTo>
                  <a:pt x="15987" y="7229"/>
                  <a:pt x="9717" y="13672"/>
                  <a:pt x="9717" y="13672"/>
                </a:cubicBezTo>
                <a:close/>
                <a:moveTo>
                  <a:pt x="10519" y="16061"/>
                </a:moveTo>
                <a:cubicBezTo>
                  <a:pt x="10465" y="15452"/>
                  <a:pt x="10298" y="14854"/>
                  <a:pt x="10047" y="14288"/>
                </a:cubicBezTo>
                <a:lnTo>
                  <a:pt x="16257" y="7906"/>
                </a:lnTo>
                <a:cubicBezTo>
                  <a:pt x="16637" y="9140"/>
                  <a:pt x="16442" y="10429"/>
                  <a:pt x="15610" y="11284"/>
                </a:cubicBezTo>
                <a:cubicBezTo>
                  <a:pt x="15604" y="11290"/>
                  <a:pt x="15598" y="11293"/>
                  <a:pt x="15593" y="11298"/>
                </a:cubicBezTo>
                <a:lnTo>
                  <a:pt x="15602" y="11306"/>
                </a:lnTo>
                <a:lnTo>
                  <a:pt x="10525" y="16565"/>
                </a:lnTo>
                <a:cubicBezTo>
                  <a:pt x="10527" y="16397"/>
                  <a:pt x="10534" y="16232"/>
                  <a:pt x="10519" y="16061"/>
                </a:cubicBezTo>
                <a:moveTo>
                  <a:pt x="19308" y="1741"/>
                </a:moveTo>
                <a:cubicBezTo>
                  <a:pt x="18228" y="632"/>
                  <a:pt x="16805" y="0"/>
                  <a:pt x="15403" y="0"/>
                </a:cubicBezTo>
                <a:cubicBezTo>
                  <a:pt x="14220" y="0"/>
                  <a:pt x="13131" y="450"/>
                  <a:pt x="12335" y="1266"/>
                </a:cubicBezTo>
                <a:lnTo>
                  <a:pt x="9138" y="4577"/>
                </a:lnTo>
                <a:cubicBezTo>
                  <a:pt x="9129" y="4585"/>
                  <a:pt x="9118" y="4592"/>
                  <a:pt x="9108" y="4602"/>
                </a:cubicBezTo>
                <a:cubicBezTo>
                  <a:pt x="9103" y="4608"/>
                  <a:pt x="9100" y="4614"/>
                  <a:pt x="9095" y="4620"/>
                </a:cubicBezTo>
                <a:lnTo>
                  <a:pt x="9096" y="4621"/>
                </a:lnTo>
                <a:lnTo>
                  <a:pt x="2310" y="11647"/>
                </a:lnTo>
                <a:cubicBezTo>
                  <a:pt x="1998" y="11966"/>
                  <a:pt x="1771" y="12364"/>
                  <a:pt x="1645" y="12797"/>
                </a:cubicBezTo>
                <a:lnTo>
                  <a:pt x="102" y="18541"/>
                </a:lnTo>
                <a:cubicBezTo>
                  <a:pt x="100" y="18557"/>
                  <a:pt x="0" y="19008"/>
                  <a:pt x="0" y="19237"/>
                </a:cubicBezTo>
                <a:cubicBezTo>
                  <a:pt x="0" y="20541"/>
                  <a:pt x="1030" y="21599"/>
                  <a:pt x="2302" y="21599"/>
                </a:cubicBezTo>
                <a:cubicBezTo>
                  <a:pt x="2554" y="21599"/>
                  <a:pt x="3044" y="21475"/>
                  <a:pt x="3062" y="21473"/>
                </a:cubicBezTo>
                <a:lnTo>
                  <a:pt x="8630" y="19969"/>
                </a:lnTo>
                <a:cubicBezTo>
                  <a:pt x="9054" y="19839"/>
                  <a:pt x="9439" y="19604"/>
                  <a:pt x="9750" y="19283"/>
                </a:cubicBezTo>
                <a:lnTo>
                  <a:pt x="19776" y="8899"/>
                </a:lnTo>
                <a:cubicBezTo>
                  <a:pt x="21600" y="7023"/>
                  <a:pt x="21394" y="3881"/>
                  <a:pt x="19308" y="174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5877641" y="4747565"/>
            <a:ext cx="490362" cy="514624"/>
            <a:chOff x="5877641" y="4747565"/>
            <a:chExt cx="490362" cy="514624"/>
          </a:xfrm>
        </p:grpSpPr>
        <p:sp>
          <p:nvSpPr>
            <p:cNvPr id="27" name="Freeform 27"/>
            <p:cNvSpPr/>
            <p:nvPr/>
          </p:nvSpPr>
          <p:spPr>
            <a:xfrm>
              <a:off x="5877641" y="4747565"/>
              <a:ext cx="490362" cy="514624"/>
            </a:xfrm>
            <a:custGeom>
              <a:rect l="l" t="t" r="r" b="b"/>
              <a:pathLst>
                <a:path w="21600" h="21600">
                  <a:moveTo>
                    <a:pt x="13499" y="14850"/>
                  </a:moveTo>
                  <a:cubicBezTo>
                    <a:pt x="9772" y="14850"/>
                    <a:pt x="6749" y="11827"/>
                    <a:pt x="6749" y="8100"/>
                  </a:cubicBezTo>
                  <a:cubicBezTo>
                    <a:pt x="6749" y="4372"/>
                    <a:pt x="9772" y="1350"/>
                    <a:pt x="13499" y="1350"/>
                  </a:cubicBezTo>
                  <a:cubicBezTo>
                    <a:pt x="17227" y="1350"/>
                    <a:pt x="20249" y="4372"/>
                    <a:pt x="20249" y="8100"/>
                  </a:cubicBezTo>
                  <a:cubicBezTo>
                    <a:pt x="20249" y="11827"/>
                    <a:pt x="17227" y="14850"/>
                    <a:pt x="13499" y="14850"/>
                  </a:cubicBezTo>
                  <a:moveTo>
                    <a:pt x="3236" y="20042"/>
                  </a:moveTo>
                  <a:cubicBezTo>
                    <a:pt x="3019" y="20266"/>
                    <a:pt x="2718" y="20408"/>
                    <a:pt x="2382" y="20408"/>
                  </a:cubicBezTo>
                  <a:cubicBezTo>
                    <a:pt x="1724" y="20408"/>
                    <a:pt x="1191" y="19875"/>
                    <a:pt x="1191" y="19218"/>
                  </a:cubicBezTo>
                  <a:cubicBezTo>
                    <a:pt x="1191" y="18881"/>
                    <a:pt x="1332" y="18580"/>
                    <a:pt x="1557" y="18363"/>
                  </a:cubicBezTo>
                  <a:lnTo>
                    <a:pt x="1551" y="18358"/>
                  </a:lnTo>
                  <a:lnTo>
                    <a:pt x="6996" y="12913"/>
                  </a:lnTo>
                  <a:cubicBezTo>
                    <a:pt x="7472" y="13555"/>
                    <a:pt x="8039" y="14122"/>
                    <a:pt x="8680" y="14599"/>
                  </a:cubicBezTo>
                  <a:cubicBezTo>
                    <a:pt x="8680" y="14599"/>
                    <a:pt x="3236" y="20042"/>
                    <a:pt x="3236" y="20042"/>
                  </a:cubicBezTo>
                  <a:close/>
                  <a:moveTo>
                    <a:pt x="13499" y="0"/>
                  </a:moveTo>
                  <a:cubicBezTo>
                    <a:pt x="9026" y="0"/>
                    <a:pt x="5399" y="3626"/>
                    <a:pt x="5399" y="8100"/>
                  </a:cubicBezTo>
                  <a:cubicBezTo>
                    <a:pt x="5399" y="9467"/>
                    <a:pt x="5742" y="10754"/>
                    <a:pt x="6341" y="11884"/>
                  </a:cubicBezTo>
                  <a:lnTo>
                    <a:pt x="709" y="17515"/>
                  </a:lnTo>
                  <a:lnTo>
                    <a:pt x="713" y="17520"/>
                  </a:lnTo>
                  <a:cubicBezTo>
                    <a:pt x="274" y="17953"/>
                    <a:pt x="0" y="18552"/>
                    <a:pt x="0" y="19218"/>
                  </a:cubicBezTo>
                  <a:cubicBezTo>
                    <a:pt x="0" y="20533"/>
                    <a:pt x="1066" y="21599"/>
                    <a:pt x="2382" y="21599"/>
                  </a:cubicBezTo>
                  <a:cubicBezTo>
                    <a:pt x="3047" y="21599"/>
                    <a:pt x="3647" y="21326"/>
                    <a:pt x="4079" y="20885"/>
                  </a:cubicBezTo>
                  <a:lnTo>
                    <a:pt x="4078" y="20884"/>
                  </a:lnTo>
                  <a:lnTo>
                    <a:pt x="9708" y="15255"/>
                  </a:lnTo>
                  <a:cubicBezTo>
                    <a:pt x="10839" y="15856"/>
                    <a:pt x="12128" y="16200"/>
                    <a:pt x="13499" y="16200"/>
                  </a:cubicBezTo>
                  <a:cubicBezTo>
                    <a:pt x="17973" y="16200"/>
                    <a:pt x="21600" y="12573"/>
                    <a:pt x="21600" y="8100"/>
                  </a:cubicBezTo>
                  <a:cubicBezTo>
                    <a:pt x="21600" y="3626"/>
                    <a:pt x="17973" y="0"/>
                    <a:pt x="13499"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6076371" y="4827666"/>
              <a:ext cx="115580" cy="120457"/>
            </a:xfrm>
            <a:custGeom>
              <a:rect l="l" t="t" r="r" b="b"/>
              <a:pathLst>
                <a:path w="21600" h="21600">
                  <a:moveTo>
                    <a:pt x="20160" y="0"/>
                  </a:moveTo>
                  <a:cubicBezTo>
                    <a:pt x="9025" y="0"/>
                    <a:pt x="0" y="9025"/>
                    <a:pt x="0" y="20160"/>
                  </a:cubicBezTo>
                  <a:cubicBezTo>
                    <a:pt x="0" y="20954"/>
                    <a:pt x="644" y="21600"/>
                    <a:pt x="1440" y="21600"/>
                  </a:cubicBezTo>
                  <a:cubicBezTo>
                    <a:pt x="2235" y="21600"/>
                    <a:pt x="2880" y="20954"/>
                    <a:pt x="2880" y="20160"/>
                  </a:cubicBezTo>
                  <a:cubicBezTo>
                    <a:pt x="2880" y="10618"/>
                    <a:pt x="10617" y="2880"/>
                    <a:pt x="20160" y="2880"/>
                  </a:cubicBezTo>
                  <a:cubicBezTo>
                    <a:pt x="20955" y="2880"/>
                    <a:pt x="21599" y="2234"/>
                    <a:pt x="21599" y="1440"/>
                  </a:cubicBezTo>
                  <a:cubicBezTo>
                    <a:pt x="21599" y="645"/>
                    <a:pt x="20955" y="0"/>
                    <a:pt x="2016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原因分析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solidFill>
                <a:latin typeface="Microsoft Yahei"/>
                <a:ea typeface="Microsoft Yahei"/>
                <a:cs typeface="Microsoft Yahei"/>
              </a:rPr>
              <a:t>有效的时间管理策略</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制定明确的目标与计划</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确定长期和短期目标</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教师应该明确自己的长期职业目标，并将其分解为可实现的短期目标。</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制定详细计划</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为达成目标，需要制定具体的日、周、月计划，并确保计划中包含具体的任务和时间表。</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调整与更新计划</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根据教学进度和实际情况，灵活调整计划，确保计划的可行性。</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教师需要学会区分任务的优先级，将重要且紧急的任务放在首位。</a:t>
            </a:r>
          </a:p>
        </p:txBody>
      </p:sp>
      <p:pic>
        <p:nvPicPr>
          <p:cNvPr id="5" name="Picture 5"/>
          <p:cNvPicPr>
            <a:picLocks noChangeAspect="1"/>
          </p:cNvPicPr>
          <p:nvPr/>
        </p:nvPicPr>
        <p:blipFill>
          <a:blip r:embed="rId2"/>
          <a:srcRect l="21875" r="2187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7" name="Picture 7"/>
          <p:cNvPicPr>
            <a:picLocks noChangeAspect="1"/>
          </p:cNvPicPr>
          <p:nvPr/>
        </p:nvPicPr>
        <p:blipFill>
          <a:blip r:embed="rId3"/>
          <a:srcRect l="26583" r="2658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9" name="Picture 9"/>
          <p:cNvPicPr>
            <a:picLocks noChangeAspect="1"/>
          </p:cNvPicPr>
          <p:nvPr/>
        </p:nvPicPr>
        <p:blipFill>
          <a:blip r:embed="rId4"/>
          <a:srcRect l="11958" r="11958"/>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识别重要任务</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根据任务的优先级和难度，合理分配时间和精力，确保重要任务得到足够关注。</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合理分配时间</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当面临过多任务时，教师应学会寻求同事、领导或学生的帮助，以分担工作负担。</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寻求帮助与支持</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优先级排序与任务分配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教师需要意识到拖延的危害，并积极采取措施克服拖延习惯，如设定明确的目标、制定详细的计划、及时奖励自己等。</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克服拖延习惯</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通过采用高效的工作方法、利用现代科技手段等方式，提高工作效率，从而在有限的时间内完成更多任务。</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提高工作效率</a:t>
            </a:r>
          </a:p>
        </p:txBody>
      </p:sp>
      <p:pic>
        <p:nvPicPr>
          <p:cNvPr id="10" name="Picture 10"/>
          <p:cNvPicPr>
            <a:picLocks noChangeAspect="1"/>
          </p:cNvPicPr>
          <p:nvPr/>
        </p:nvPicPr>
        <p:blipFill>
          <a:blip r:embed="rId3"/>
          <a:srcRect l="13667" r="13667"/>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6250" r="625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自律是有效时间管理的重要基础，教师可以通过制定并遵守时间表、坚持锻炼等方式培养自律精神。</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培养自律精神</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避免拖延与提高执行力</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solidFill>
                <a:latin typeface="Microsoft Yahei"/>
                <a:ea typeface="Microsoft Yahei"/>
                <a:cs typeface="Microsoft Yahei"/>
              </a:rPr>
              <a:t>提高工作效率的方法与技巧</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04</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分解任务</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将复杂的工作任务分解成若干个小任务，逐一完成，避免拖延和压力积累。</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制定工作计划</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根据工作任务的优先级和紧急程度，制定合理的工作计划，明确每项任务的时间节点和完成标准。</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保持专注</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在工作时间内保持专注，避免分心，提高工作效率。</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17" name="Picture 17"/>
          <p:cNvPicPr>
            <a:picLocks noChangeAspect="1"/>
          </p:cNvPicPr>
          <p:nvPr/>
        </p:nvPicPr>
        <p:blipFill>
          <a:blip r:embed="rId2">
            <a:alphaModFix/>
          </a:blip>
          <a:srcRect l="18000" r="180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合理安排工作时间</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https://d.book118.com/216041024111010101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2024-09-25T20:36:40.392</cp:lastPrinted>
  <dcterms:created xsi:type="dcterms:W3CDTF">2024-09-25T12:36:40Z</dcterms:created>
  <dcterms:modified xsi:type="dcterms:W3CDTF">2024-09-25T12:36:42Z</dcterms:modified>
</cp:coreProperties>
</file>