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D8198-B7C4-4702-B17B-F9B0591F3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17FDC-8C35-4B4A-B951-5D4E2C2E2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C98E0-2B31-4AC4-8032-9FADD2A9D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924CFC-EF64-448C-986D-54F8320AF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D87A29-E616-4872-9B78-5B2FF6439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6F8E91-F965-48A5-9348-BE3528A9C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DC3110-EF18-45D3-A25A-015E1585B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A8447E-8FB3-4E27-B953-C3A7007ED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D6F65E-C67A-4AAD-9BBC-E24CE8641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BF2CA-ECA5-4ABC-8BFC-073F14EEB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4124B-D39E-4C2C-9181-B4E9A17A6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04410513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6085599" y="2569655"/>
            <a:ext cx="4603115" cy="7378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294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石油气行业报</a:t>
            </a: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  <p:grpSp>
        <p:nvGrpSpPr>
          <p:cNvPr id="8" name="group 2"/>
          <p:cNvGrpSpPr/>
          <p:nvPr/>
        </p:nvGrpSpPr>
        <p:grpSpPr>
          <a:xfrm rot="21600000">
            <a:off x="8143884" y="4180913"/>
            <a:ext cx="438915" cy="438911"/>
            <a:chExt cx="438915" cy="438911"/>
          </a:xfrm>
        </p:grpSpPr>
        <p:sp>
          <p:nvSpPr>
            <p:cNvPr id="3" name="path"/>
            <p:cNvSpPr/>
            <p:nvPr/>
          </p:nvSpPr>
          <p:spPr>
            <a:xfrm>
              <a:off x="0" y="0"/>
              <a:ext cx="438915" cy="438911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path"/>
            <p:cNvSpPr/>
            <p:nvPr/>
          </p:nvSpPr>
          <p:spPr>
            <a:xfrm>
              <a:off x="121925" y="97535"/>
              <a:ext cx="243840" cy="243839"/>
            </a:xfrm>
            <a:custGeom>
              <a:rect l="0" t="0" r="0" b="0"/>
              <a:pathLst>
                <a:path w="384" h="383">
                  <a:moveTo>
                    <a:pt x="0" y="0"/>
                  </a:moveTo>
                  <a:lnTo>
                    <a:pt x="384" y="192"/>
                  </a:lnTo>
                  <a:lnTo>
                    <a:pt x="0" y="383"/>
                  </a:lnTo>
                  <a:lnTo>
                    <a:pt x="0" y="0"/>
                  </a:lnTo>
                  <a:close/>
                  <a:moveTo>
                    <a:pt x="0" y="153"/>
                  </a:moveTo>
                  <a:lnTo>
                    <a:pt x="0" y="230"/>
                  </a:lnTo>
                  <a:lnTo>
                    <a:pt x="192" y="192"/>
                  </a:lnTo>
                  <a:lnTo>
                    <a:pt x="0" y="153"/>
                  </a:lnTo>
                  <a:close/>
                </a:path>
              </a:pathLst>
            </a:custGeom>
            <a:solidFill>
              <a:srgbClr val="00525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9" name="group 4"/>
          <p:cNvGrpSpPr/>
          <p:nvPr/>
        </p:nvGrpSpPr>
        <p:grpSpPr>
          <a:xfrm rot="21600000">
            <a:off x="5414011" y="4180913"/>
            <a:ext cx="438912" cy="438911"/>
            <a:chExt cx="438912" cy="438911"/>
          </a:xfrm>
        </p:grpSpPr>
        <p:sp>
          <p:nvSpPr>
            <p:cNvPr id="5" name="path"/>
            <p:cNvSpPr/>
            <p:nvPr/>
          </p:nvSpPr>
          <p:spPr>
            <a:xfrm>
              <a:off x="0" y="0"/>
              <a:ext cx="438912" cy="438911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path"/>
            <p:cNvSpPr/>
            <p:nvPr/>
          </p:nvSpPr>
          <p:spPr>
            <a:xfrm>
              <a:off x="102746" y="100307"/>
              <a:ext cx="243840" cy="243839"/>
            </a:xfrm>
            <a:custGeom>
              <a:rect l="0" t="0" r="0" b="0"/>
              <a:pathLst>
                <a:path w="384" h="383">
                  <a:moveTo>
                    <a:pt x="324" y="0"/>
                  </a:moveTo>
                  <a:cubicBezTo>
                    <a:pt x="357" y="0"/>
                    <a:pt x="384" y="26"/>
                    <a:pt x="384" y="60"/>
                  </a:cubicBezTo>
                  <a:lnTo>
                    <a:pt x="384" y="60"/>
                  </a:lnTo>
                  <a:cubicBezTo>
                    <a:pt x="384" y="73"/>
                    <a:pt x="379" y="85"/>
                    <a:pt x="372" y="96"/>
                  </a:cubicBezTo>
                  <a:lnTo>
                    <a:pt x="372" y="96"/>
                  </a:lnTo>
                  <a:lnTo>
                    <a:pt x="348" y="120"/>
                  </a:lnTo>
                  <a:lnTo>
                    <a:pt x="264" y="36"/>
                  </a:lnTo>
                  <a:lnTo>
                    <a:pt x="288" y="12"/>
                  </a:lnTo>
                  <a:lnTo>
                    <a:pt x="288" y="12"/>
                  </a:lnTo>
                  <a:cubicBezTo>
                    <a:pt x="298" y="4"/>
                    <a:pt x="310" y="0"/>
                    <a:pt x="324" y="0"/>
                  </a:cubicBezTo>
                  <a:moveTo>
                    <a:pt x="24" y="276"/>
                  </a:moveTo>
                  <a:lnTo>
                    <a:pt x="0" y="383"/>
                  </a:lnTo>
                  <a:lnTo>
                    <a:pt x="108" y="360"/>
                  </a:lnTo>
                  <a:lnTo>
                    <a:pt x="330" y="138"/>
                  </a:lnTo>
                  <a:lnTo>
                    <a:pt x="246" y="54"/>
                  </a:lnTo>
                  <a:lnTo>
                    <a:pt x="24" y="276"/>
                  </a:lnTo>
                  <a:close/>
                  <a:moveTo>
                    <a:pt x="268" y="136"/>
                  </a:moveTo>
                  <a:lnTo>
                    <a:pt x="100" y="304"/>
                  </a:lnTo>
                  <a:lnTo>
                    <a:pt x="79" y="283"/>
                  </a:lnTo>
                  <a:lnTo>
                    <a:pt x="247" y="115"/>
                  </a:lnTo>
                  <a:lnTo>
                    <a:pt x="268" y="136"/>
                  </a:lnTo>
                  <a:close/>
                </a:path>
              </a:pathLst>
            </a:custGeom>
            <a:solidFill>
              <a:srgbClr val="00525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5727718" y="1791850"/>
            <a:ext cx="3565525" cy="33889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94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2C3F55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概述与发展趋势</a:t>
            </a:r>
            <a:endParaRPr lang="Microsoft YaHei" altLang="Microsoft YaHei" sz="24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727"/>
              </a:spcBef>
            </a:pPr>
            <a:r>
              <a:rPr sz="2400" spc="-10">
                <a:solidFill>
                  <a:srgbClr val="2C3F55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链结构与市场分析</a:t>
            </a:r>
            <a:endParaRPr lang="Microsoft YaHei" altLang="Microsoft YaHei" sz="24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726"/>
              </a:spcBef>
            </a:pPr>
            <a:r>
              <a:rPr sz="2400" spc="-10">
                <a:solidFill>
                  <a:srgbClr val="2C3F55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法规与环保要求解读</a:t>
            </a:r>
            <a:endParaRPr lang="Microsoft YaHei" altLang="Microsoft YaHei" sz="24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724"/>
              </a:spcBef>
            </a:pPr>
            <a:r>
              <a:rPr sz="2400" spc="-10">
                <a:solidFill>
                  <a:srgbClr val="2C3F55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格局与主要企业分析</a:t>
            </a:r>
            <a:endParaRPr lang="Microsoft YaHei" altLang="Microsoft YaHei" sz="24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729"/>
              </a:spcBef>
            </a:pPr>
            <a:r>
              <a:rPr sz="2400" spc="-10">
                <a:solidFill>
                  <a:srgbClr val="2C3F55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创新与应用前景展望</a:t>
            </a:r>
            <a:endParaRPr lang="Microsoft YaHei" altLang="Microsoft YaHei" sz="24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6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2400" spc="-10">
                <a:solidFill>
                  <a:srgbClr val="2C3F55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风险与机遇识别</a:t>
            </a:r>
            <a:endParaRPr lang="Microsoft YaHei" altLang="Microsoft YaHei" sz="2400"/>
          </a:p>
        </p:txBody>
      </p:sp>
      <p:sp>
        <p:nvSpPr>
          <p:cNvPr id="9" name="textbox 9"/>
          <p:cNvSpPr/>
          <p:nvPr/>
        </p:nvSpPr>
        <p:spPr>
          <a:xfrm>
            <a:off x="1722424" y="2474264"/>
            <a:ext cx="1920239" cy="2011045"/>
          </a:xfrm>
          <a:prstGeom prst="rect">
            <a:avLst/>
          </a:prstGeom>
          <a:solidFill>
            <a:srgbClr val="00A5B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8120"/>
              </a:lnSpc>
            </a:pPr>
            <a:endParaRPr lang="Arial" altLang="Arial" sz="100"/>
          </a:p>
          <a:p>
            <a:pPr marL="301704" algn="l" rtl="0" eaLnBrk="0">
              <a:lnSpc>
                <a:spcPct val="87000"/>
              </a:lnSpc>
            </a:pPr>
            <a:r>
              <a:rPr sz="6000" spc="-1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60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box 11"/>
          <p:cNvSpPr/>
          <p:nvPr/>
        </p:nvSpPr>
        <p:spPr>
          <a:xfrm>
            <a:off x="1870020" y="3065386"/>
            <a:ext cx="7015480" cy="8210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53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8800" spc="50" baseline="-18349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r>
              <a:rPr sz="57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5800" spc="50" baseline="8980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</a:t>
            </a:r>
            <a:r>
              <a:rPr sz="5800" spc="0" baseline="8980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endParaRPr lang="Microsoft YaHei" altLang="Microsoft YaHei" sz="3769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textbox 13"/>
          <p:cNvSpPr/>
          <p:nvPr/>
        </p:nvSpPr>
        <p:spPr>
          <a:xfrm>
            <a:off x="2203083" y="3821652"/>
            <a:ext cx="7010400" cy="7219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352"/>
              </a:lnSpc>
            </a:pPr>
            <a:endParaRPr lang="Arial" altLang="Arial" sz="100"/>
          </a:p>
          <a:p>
            <a:pPr marL="19034" algn="l" rtl="0" eaLnBrk="0">
              <a:lnSpc>
                <a:spcPct val="91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石油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Microsoft YaHei" altLang="Microsoft YaHei" sz="2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15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根据成分和用途，石油气可分为原油、天然气、液化石油气(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LPG</a:t>
            </a:r>
            <a:r>
              <a:rPr sz="15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)、石化</a:t>
            </a:r>
            <a:r>
              <a:rPr sz="15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品等。</a:t>
            </a:r>
            <a:endParaRPr lang="Microsoft YaHei" altLang="Microsoft YaHei" sz="1500"/>
          </a:p>
        </p:txBody>
      </p:sp>
      <p:sp>
        <p:nvSpPr>
          <p:cNvPr id="14" name="textbox 14"/>
          <p:cNvSpPr/>
          <p:nvPr/>
        </p:nvSpPr>
        <p:spPr>
          <a:xfrm>
            <a:off x="2202321" y="2368561"/>
            <a:ext cx="7833994" cy="557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59"/>
              </a:lnSpc>
            </a:pPr>
            <a:endParaRPr lang="Arial" altLang="Arial" sz="100"/>
          </a:p>
          <a:p>
            <a:pPr marL="13462" algn="l" rtl="0" eaLnBrk="0">
              <a:lnSpc>
                <a:spcPct val="8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石油气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行业是指从事石油和天然气勘探、开发、生产、运输、储存、销售以及相关服务的一系</a:t>
            </a:r>
            <a:endParaRPr lang="Microsoft YaHei" altLang="Microsoft YaHei" sz="1500"/>
          </a:p>
          <a:p>
            <a:pPr marL="12700" algn="l" rtl="0" eaLnBrk="0">
              <a:lnSpc>
                <a:spcPts val="2694"/>
              </a:lnSpc>
            </a:pPr>
            <a:r>
              <a:rPr sz="14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列经济活动</a:t>
            </a:r>
            <a:r>
              <a:rPr sz="14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15" name="textbox 15"/>
          <p:cNvSpPr/>
          <p:nvPr/>
        </p:nvSpPr>
        <p:spPr>
          <a:xfrm>
            <a:off x="442263" y="318468"/>
            <a:ext cx="4599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9305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石油气行业定义及分类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6" name="textbox 36"/>
          <p:cNvSpPr/>
          <p:nvPr/>
        </p:nvSpPr>
        <p:spPr>
          <a:xfrm>
            <a:off x="2209417" y="1849496"/>
            <a:ext cx="1816735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2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石油气行业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Microsoft YaHei" altLang="Microsoft YaHei" sz="2000"/>
          </a:p>
        </p:txBody>
      </p:sp>
      <p:sp>
        <p:nvSpPr>
          <p:cNvPr id="37" name="rect"/>
          <p:cNvSpPr/>
          <p:nvPr/>
        </p:nvSpPr>
        <p:spPr>
          <a:xfrm>
            <a:off x="1552789" y="1859907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" name="rect"/>
          <p:cNvSpPr/>
          <p:nvPr/>
        </p:nvSpPr>
        <p:spPr>
          <a:xfrm>
            <a:off x="1552789" y="3813831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9" name="picture 3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0" name="textbox 40"/>
          <p:cNvSpPr/>
          <p:nvPr/>
        </p:nvSpPr>
        <p:spPr>
          <a:xfrm>
            <a:off x="3527905" y="1673830"/>
            <a:ext cx="7416165" cy="41103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358"/>
              </a:lnSpc>
            </a:pPr>
            <a:endParaRPr lang="Arial" altLang="Arial" sz="100"/>
          </a:p>
          <a:p>
            <a:pPr marL="3080016" algn="l" rtl="0" eaLnBrk="0">
              <a:lnSpc>
                <a:spcPct val="93000"/>
              </a:lnSpc>
            </a:pP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</a:t>
            </a:r>
            <a:endParaRPr lang="Microsoft YaHei" altLang="Microsoft YaHei" sz="17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marL="121094" algn="l" rtl="0" eaLnBrk="0">
              <a:lnSpc>
                <a:spcPct val="91000"/>
              </a:lnSpc>
              <a:spcBef>
                <a:spcPts val="457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中国石油气行业近年来发展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迅速，已成为全球重要的石油和天然气生产国。国内石油气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产业链不断完善，上游勘探开发、中游管道运输和下游炼化销售等环节均取得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著进展。</a:t>
            </a:r>
            <a:endParaRPr lang="Microsoft YaHei" altLang="Microsoft YaHei" sz="15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3080016" algn="l" rtl="0" eaLnBrk="0">
              <a:lnSpc>
                <a:spcPct val="93000"/>
              </a:lnSpc>
              <a:spcBef>
                <a:spcPts val="512"/>
              </a:spcBef>
            </a:pP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国外发展现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</a:t>
            </a:r>
            <a:endParaRPr lang="Microsoft YaHei" altLang="Microsoft YaHei" sz="17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marL="119379" algn="l" rtl="0" eaLnBrk="0">
              <a:lnSpc>
                <a:spcPct val="91000"/>
              </a:lnSpc>
              <a:spcBef>
                <a:spcPts val="45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国际石油气市场竞争激烈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，主要产油国和地区包括中东、北美、俄罗斯等。随着全球能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08140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源转型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和环保要求提高，许多国家纷纷加大对可再生能源的投资，对传统石油气行业构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300"/>
          </a:p>
          <a:p>
            <a:pPr marL="3154806" algn="l" rtl="0" eaLnBrk="0">
              <a:lnSpc>
                <a:spcPct val="96000"/>
              </a:lnSpc>
              <a:spcBef>
                <a:spcPts val="2"/>
              </a:spcBef>
            </a:pPr>
            <a:r>
              <a:rPr sz="14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成一定挑战</a:t>
            </a:r>
            <a:r>
              <a:rPr sz="14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1075312" y="4179053"/>
            <a:ext cx="1747957" cy="1747957"/>
            <a:chExt cx="1747957" cy="1747957"/>
          </a:xfrm>
        </p:grpSpPr>
        <p:sp>
          <p:nvSpPr>
            <p:cNvPr id="41" name="path"/>
            <p:cNvSpPr/>
            <p:nvPr/>
          </p:nvSpPr>
          <p:spPr>
            <a:xfrm>
              <a:off x="0" y="0"/>
              <a:ext cx="1747957" cy="1747957"/>
            </a:xfrm>
            <a:custGeom>
              <a:rect l="0" t="0" r="0" b="0"/>
              <a:pathLst>
                <a:path w="2752" h="2752">
                  <a:moveTo>
                    <a:pt x="0" y="1376"/>
                  </a:moveTo>
                  <a:cubicBezTo>
                    <a:pt x="0" y="616"/>
                    <a:pt x="616" y="0"/>
                    <a:pt x="1376" y="0"/>
                  </a:cubicBezTo>
                  <a:lnTo>
                    <a:pt x="1376" y="0"/>
                  </a:lnTo>
                  <a:lnTo>
                    <a:pt x="1376" y="0"/>
                  </a:lnTo>
                  <a:lnTo>
                    <a:pt x="1376" y="0"/>
                  </a:lnTo>
                  <a:cubicBezTo>
                    <a:pt x="2136" y="0"/>
                    <a:pt x="2752" y="616"/>
                    <a:pt x="2752" y="1376"/>
                  </a:cubicBezTo>
                  <a:lnTo>
                    <a:pt x="2752" y="1376"/>
                  </a:lnTo>
                  <a:cubicBezTo>
                    <a:pt x="2752" y="1376"/>
                    <a:pt x="2752" y="1376"/>
                    <a:pt x="2752" y="1376"/>
                  </a:cubicBezTo>
                  <a:lnTo>
                    <a:pt x="2752" y="1376"/>
                  </a:lnTo>
                  <a:lnTo>
                    <a:pt x="2752" y="1376"/>
                  </a:lnTo>
                  <a:lnTo>
                    <a:pt x="2752" y="1376"/>
                  </a:lnTo>
                  <a:cubicBezTo>
                    <a:pt x="2752" y="2136"/>
                    <a:pt x="2136" y="2752"/>
                    <a:pt x="1376" y="2752"/>
                  </a:cubicBezTo>
                  <a:lnTo>
                    <a:pt x="1376" y="2752"/>
                  </a:lnTo>
                  <a:lnTo>
                    <a:pt x="1376" y="2752"/>
                  </a:lnTo>
                  <a:lnTo>
                    <a:pt x="1376" y="2752"/>
                  </a:lnTo>
                  <a:cubicBezTo>
                    <a:pt x="616" y="2752"/>
                    <a:pt x="0" y="2136"/>
                    <a:pt x="0" y="1376"/>
                  </a:cubicBezTo>
                  <a:lnTo>
                    <a:pt x="0" y="137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462499" y="462500"/>
              <a:ext cx="822959" cy="822959"/>
            </a:xfrm>
            <a:custGeom>
              <a:rect l="0" t="0" r="0" b="0"/>
              <a:pathLst>
                <a:path w="1295" h="1295">
                  <a:moveTo>
                    <a:pt x="1295" y="727"/>
                  </a:moveTo>
                  <a:lnTo>
                    <a:pt x="1295" y="565"/>
                  </a:lnTo>
                  <a:lnTo>
                    <a:pt x="1102" y="485"/>
                  </a:lnTo>
                  <a:lnTo>
                    <a:pt x="1102" y="485"/>
                  </a:lnTo>
                  <a:cubicBezTo>
                    <a:pt x="1096" y="469"/>
                    <a:pt x="1091" y="455"/>
                    <a:pt x="1084" y="440"/>
                  </a:cubicBezTo>
                  <a:lnTo>
                    <a:pt x="1084" y="440"/>
                  </a:lnTo>
                  <a:lnTo>
                    <a:pt x="1162" y="246"/>
                  </a:lnTo>
                  <a:lnTo>
                    <a:pt x="1047" y="131"/>
                  </a:lnTo>
                  <a:lnTo>
                    <a:pt x="855" y="211"/>
                  </a:lnTo>
                  <a:lnTo>
                    <a:pt x="855" y="211"/>
                  </a:lnTo>
                  <a:cubicBezTo>
                    <a:pt x="840" y="203"/>
                    <a:pt x="825" y="197"/>
                    <a:pt x="809" y="192"/>
                  </a:cubicBezTo>
                  <a:lnTo>
                    <a:pt x="809" y="192"/>
                  </a:lnTo>
                  <a:lnTo>
                    <a:pt x="727" y="0"/>
                  </a:lnTo>
                  <a:lnTo>
                    <a:pt x="565" y="0"/>
                  </a:lnTo>
                  <a:lnTo>
                    <a:pt x="485" y="191"/>
                  </a:lnTo>
                  <a:lnTo>
                    <a:pt x="485" y="191"/>
                  </a:lnTo>
                  <a:cubicBezTo>
                    <a:pt x="469" y="197"/>
                    <a:pt x="454" y="203"/>
                    <a:pt x="438" y="210"/>
                  </a:cubicBezTo>
                  <a:lnTo>
                    <a:pt x="438" y="210"/>
                  </a:lnTo>
                  <a:lnTo>
                    <a:pt x="246" y="133"/>
                  </a:lnTo>
                  <a:lnTo>
                    <a:pt x="131" y="247"/>
                  </a:lnTo>
                  <a:lnTo>
                    <a:pt x="210" y="438"/>
                  </a:lnTo>
                  <a:lnTo>
                    <a:pt x="210" y="438"/>
                  </a:lnTo>
                  <a:cubicBezTo>
                    <a:pt x="202" y="454"/>
                    <a:pt x="196" y="470"/>
                    <a:pt x="190" y="486"/>
                  </a:cubicBezTo>
                  <a:lnTo>
                    <a:pt x="190" y="486"/>
                  </a:lnTo>
                  <a:lnTo>
                    <a:pt x="0" y="568"/>
                  </a:lnTo>
                  <a:lnTo>
                    <a:pt x="0" y="730"/>
                  </a:lnTo>
                  <a:lnTo>
                    <a:pt x="190" y="809"/>
                  </a:lnTo>
                  <a:lnTo>
                    <a:pt x="190" y="809"/>
                  </a:lnTo>
                  <a:cubicBezTo>
                    <a:pt x="196" y="826"/>
                    <a:pt x="202" y="842"/>
                    <a:pt x="210" y="857"/>
                  </a:cubicBezTo>
                  <a:lnTo>
                    <a:pt x="210" y="857"/>
                  </a:lnTo>
                  <a:lnTo>
                    <a:pt x="133" y="1049"/>
                  </a:lnTo>
                  <a:lnTo>
                    <a:pt x="247" y="1164"/>
                  </a:lnTo>
                  <a:lnTo>
                    <a:pt x="439" y="1085"/>
                  </a:lnTo>
                  <a:lnTo>
                    <a:pt x="439" y="1085"/>
                  </a:lnTo>
                  <a:cubicBezTo>
                    <a:pt x="454" y="1092"/>
                    <a:pt x="470" y="1098"/>
                    <a:pt x="486" y="1104"/>
                  </a:cubicBezTo>
                  <a:lnTo>
                    <a:pt x="486" y="1104"/>
                  </a:lnTo>
                  <a:lnTo>
                    <a:pt x="568" y="1295"/>
                  </a:lnTo>
                  <a:lnTo>
                    <a:pt x="730" y="1295"/>
                  </a:lnTo>
                  <a:lnTo>
                    <a:pt x="810" y="1103"/>
                  </a:lnTo>
                  <a:lnTo>
                    <a:pt x="810" y="1103"/>
                  </a:lnTo>
                  <a:cubicBezTo>
                    <a:pt x="825" y="1097"/>
                    <a:pt x="840" y="1091"/>
                    <a:pt x="855" y="1084"/>
                  </a:cubicBezTo>
                  <a:lnTo>
                    <a:pt x="855" y="1084"/>
                  </a:lnTo>
                  <a:lnTo>
                    <a:pt x="1049" y="1162"/>
                  </a:lnTo>
                  <a:lnTo>
                    <a:pt x="1164" y="1047"/>
                  </a:lnTo>
                  <a:lnTo>
                    <a:pt x="1084" y="854"/>
                  </a:lnTo>
                  <a:lnTo>
                    <a:pt x="1084" y="854"/>
                  </a:lnTo>
                  <a:cubicBezTo>
                    <a:pt x="1091" y="840"/>
                    <a:pt x="1096" y="825"/>
                    <a:pt x="1102" y="810"/>
                  </a:cubicBezTo>
                  <a:lnTo>
                    <a:pt x="1102" y="810"/>
                  </a:lnTo>
                  <a:lnTo>
                    <a:pt x="1295" y="727"/>
                  </a:lnTo>
                  <a:close/>
                  <a:moveTo>
                    <a:pt x="646" y="890"/>
                  </a:moveTo>
                  <a:cubicBezTo>
                    <a:pt x="512" y="890"/>
                    <a:pt x="403" y="782"/>
                    <a:pt x="403" y="647"/>
                  </a:cubicBezTo>
                  <a:lnTo>
                    <a:pt x="403" y="647"/>
                  </a:lnTo>
                  <a:cubicBezTo>
                    <a:pt x="403" y="513"/>
                    <a:pt x="512" y="405"/>
                    <a:pt x="646" y="405"/>
                  </a:cubicBezTo>
                  <a:lnTo>
                    <a:pt x="646" y="405"/>
                  </a:lnTo>
                  <a:cubicBezTo>
                    <a:pt x="780" y="405"/>
                    <a:pt x="889" y="513"/>
                    <a:pt x="889" y="647"/>
                  </a:cubicBezTo>
                  <a:lnTo>
                    <a:pt x="889" y="647"/>
                  </a:lnTo>
                  <a:cubicBezTo>
                    <a:pt x="889" y="782"/>
                    <a:pt x="780" y="890"/>
                    <a:pt x="646" y="890"/>
                  </a:cubicBezTo>
                </a:path>
              </a:pathLst>
            </a:custGeom>
            <a:solidFill>
              <a:srgbClr val="FDFCF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1075312" y="1789317"/>
            <a:ext cx="1747957" cy="1747956"/>
            <a:chExt cx="1747957" cy="1747956"/>
          </a:xfrm>
        </p:grpSpPr>
        <p:sp>
          <p:nvSpPr>
            <p:cNvPr id="43" name="path"/>
            <p:cNvSpPr/>
            <p:nvPr/>
          </p:nvSpPr>
          <p:spPr>
            <a:xfrm>
              <a:off x="0" y="0"/>
              <a:ext cx="1747957" cy="1747956"/>
            </a:xfrm>
            <a:custGeom>
              <a:rect l="0" t="0" r="0" b="0"/>
              <a:pathLst>
                <a:path w="2752" h="2752">
                  <a:moveTo>
                    <a:pt x="0" y="1376"/>
                  </a:moveTo>
                  <a:cubicBezTo>
                    <a:pt x="0" y="616"/>
                    <a:pt x="616" y="0"/>
                    <a:pt x="1376" y="0"/>
                  </a:cubicBezTo>
                  <a:lnTo>
                    <a:pt x="1376" y="0"/>
                  </a:lnTo>
                  <a:lnTo>
                    <a:pt x="1376" y="0"/>
                  </a:lnTo>
                  <a:lnTo>
                    <a:pt x="1376" y="0"/>
                  </a:lnTo>
                  <a:cubicBezTo>
                    <a:pt x="2136" y="0"/>
                    <a:pt x="2752" y="616"/>
                    <a:pt x="2752" y="1376"/>
                  </a:cubicBezTo>
                  <a:lnTo>
                    <a:pt x="2752" y="1376"/>
                  </a:lnTo>
                  <a:cubicBezTo>
                    <a:pt x="2752" y="1376"/>
                    <a:pt x="2752" y="1376"/>
                    <a:pt x="2752" y="1376"/>
                  </a:cubicBezTo>
                  <a:lnTo>
                    <a:pt x="2752" y="1376"/>
                  </a:lnTo>
                  <a:lnTo>
                    <a:pt x="2752" y="1376"/>
                  </a:lnTo>
                  <a:lnTo>
                    <a:pt x="2752" y="1376"/>
                  </a:lnTo>
                  <a:cubicBezTo>
                    <a:pt x="2752" y="2136"/>
                    <a:pt x="2136" y="2752"/>
                    <a:pt x="1376" y="2752"/>
                  </a:cubicBezTo>
                  <a:lnTo>
                    <a:pt x="1376" y="2752"/>
                  </a:lnTo>
                  <a:lnTo>
                    <a:pt x="1376" y="2752"/>
                  </a:lnTo>
                  <a:lnTo>
                    <a:pt x="1376" y="2752"/>
                  </a:lnTo>
                  <a:cubicBezTo>
                    <a:pt x="616" y="2752"/>
                    <a:pt x="0" y="2136"/>
                    <a:pt x="0" y="1376"/>
                  </a:cubicBezTo>
                  <a:lnTo>
                    <a:pt x="0" y="137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462499" y="462500"/>
              <a:ext cx="822959" cy="822960"/>
            </a:xfrm>
            <a:custGeom>
              <a:rect l="0" t="0" r="0" b="0"/>
              <a:pathLst>
                <a:path w="1295" h="1296">
                  <a:moveTo>
                    <a:pt x="0" y="388"/>
                  </a:moveTo>
                  <a:lnTo>
                    <a:pt x="647" y="0"/>
                  </a:lnTo>
                  <a:lnTo>
                    <a:pt x="1295" y="388"/>
                  </a:lnTo>
                  <a:lnTo>
                    <a:pt x="1295" y="518"/>
                  </a:lnTo>
                  <a:lnTo>
                    <a:pt x="0" y="518"/>
                  </a:lnTo>
                  <a:lnTo>
                    <a:pt x="0" y="388"/>
                  </a:lnTo>
                  <a:close/>
                  <a:moveTo>
                    <a:pt x="0" y="1166"/>
                  </a:moveTo>
                  <a:lnTo>
                    <a:pt x="1295" y="1166"/>
                  </a:lnTo>
                  <a:lnTo>
                    <a:pt x="1295" y="1296"/>
                  </a:lnTo>
                  <a:lnTo>
                    <a:pt x="0" y="1296"/>
                  </a:lnTo>
                  <a:lnTo>
                    <a:pt x="0" y="1166"/>
                  </a:lnTo>
                  <a:close/>
                  <a:moveTo>
                    <a:pt x="129" y="1036"/>
                  </a:moveTo>
                  <a:lnTo>
                    <a:pt x="1166" y="1036"/>
                  </a:lnTo>
                  <a:lnTo>
                    <a:pt x="1166" y="1166"/>
                  </a:lnTo>
                  <a:lnTo>
                    <a:pt x="129" y="1166"/>
                  </a:lnTo>
                  <a:lnTo>
                    <a:pt x="129" y="1036"/>
                  </a:lnTo>
                  <a:close/>
                  <a:moveTo>
                    <a:pt x="129" y="518"/>
                  </a:moveTo>
                  <a:lnTo>
                    <a:pt x="388" y="518"/>
                  </a:lnTo>
                  <a:lnTo>
                    <a:pt x="388" y="1036"/>
                  </a:lnTo>
                  <a:lnTo>
                    <a:pt x="129" y="1036"/>
                  </a:lnTo>
                  <a:lnTo>
                    <a:pt x="129" y="518"/>
                  </a:lnTo>
                  <a:close/>
                  <a:moveTo>
                    <a:pt x="518" y="518"/>
                  </a:moveTo>
                  <a:lnTo>
                    <a:pt x="777" y="518"/>
                  </a:lnTo>
                  <a:lnTo>
                    <a:pt x="777" y="1036"/>
                  </a:lnTo>
                  <a:lnTo>
                    <a:pt x="518" y="1036"/>
                  </a:lnTo>
                  <a:lnTo>
                    <a:pt x="518" y="518"/>
                  </a:lnTo>
                  <a:close/>
                  <a:moveTo>
                    <a:pt x="907" y="518"/>
                  </a:moveTo>
                  <a:lnTo>
                    <a:pt x="1166" y="518"/>
                  </a:lnTo>
                  <a:lnTo>
                    <a:pt x="1166" y="1036"/>
                  </a:lnTo>
                  <a:lnTo>
                    <a:pt x="907" y="1036"/>
                  </a:lnTo>
                  <a:lnTo>
                    <a:pt x="907" y="518"/>
                  </a:lnTo>
                  <a:close/>
                </a:path>
              </a:pathLst>
            </a:custGeom>
            <a:solidFill>
              <a:srgbClr val="FDFCF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5" name="textbox 45"/>
          <p:cNvSpPr/>
          <p:nvPr/>
        </p:nvSpPr>
        <p:spPr>
          <a:xfrm>
            <a:off x="442263" y="318468"/>
            <a:ext cx="4218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tabLst>
                <a:tab pos="797559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国内外发展现状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6" name="picture 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 rot="21600000">
            <a:off x="1900927" y="4825745"/>
            <a:ext cx="9440840" cy="644551"/>
            <a:chExt cx="9440840" cy="644551"/>
          </a:xfrm>
        </p:grpSpPr>
        <p:sp>
          <p:nvSpPr>
            <p:cNvPr id="67" name="path"/>
            <p:cNvSpPr/>
            <p:nvPr/>
          </p:nvSpPr>
          <p:spPr>
            <a:xfrm>
              <a:off x="0" y="0"/>
              <a:ext cx="9440840" cy="644551"/>
            </a:xfrm>
            <a:custGeom>
              <a:rect l="0" t="0" r="0" b="0"/>
              <a:pathLst>
                <a:path w="14867" h="1015">
                  <a:moveTo>
                    <a:pt x="395" y="169"/>
                  </a:moveTo>
                  <a:cubicBezTo>
                    <a:pt x="395" y="75"/>
                    <a:pt x="471" y="0"/>
                    <a:pt x="564" y="0"/>
                  </a:cubicBezTo>
                  <a:lnTo>
                    <a:pt x="564" y="0"/>
                  </a:lnTo>
                  <a:lnTo>
                    <a:pt x="14698" y="0"/>
                  </a:lnTo>
                  <a:lnTo>
                    <a:pt x="14698" y="0"/>
                  </a:lnTo>
                  <a:lnTo>
                    <a:pt x="14698" y="0"/>
                  </a:lnTo>
                  <a:cubicBezTo>
                    <a:pt x="14791" y="0"/>
                    <a:pt x="14867" y="75"/>
                    <a:pt x="14867" y="169"/>
                  </a:cubicBezTo>
                  <a:lnTo>
                    <a:pt x="14867" y="169"/>
                  </a:lnTo>
                  <a:cubicBezTo>
                    <a:pt x="14867" y="169"/>
                    <a:pt x="14867" y="169"/>
                    <a:pt x="14867" y="169"/>
                  </a:cubicBezTo>
                  <a:lnTo>
                    <a:pt x="14867" y="169"/>
                  </a:lnTo>
                  <a:lnTo>
                    <a:pt x="14867" y="845"/>
                  </a:lnTo>
                  <a:lnTo>
                    <a:pt x="14867" y="845"/>
                  </a:lnTo>
                  <a:lnTo>
                    <a:pt x="14867" y="845"/>
                  </a:lnTo>
                  <a:cubicBezTo>
                    <a:pt x="14867" y="939"/>
                    <a:pt x="14791" y="1015"/>
                    <a:pt x="14698" y="1015"/>
                  </a:cubicBezTo>
                  <a:lnTo>
                    <a:pt x="14698" y="1015"/>
                  </a:lnTo>
                  <a:lnTo>
                    <a:pt x="564" y="1015"/>
                  </a:lnTo>
                  <a:lnTo>
                    <a:pt x="564" y="1015"/>
                  </a:lnTo>
                  <a:lnTo>
                    <a:pt x="564" y="1015"/>
                  </a:lnTo>
                  <a:cubicBezTo>
                    <a:pt x="471" y="1015"/>
                    <a:pt x="395" y="939"/>
                    <a:pt x="395" y="845"/>
                  </a:cubicBezTo>
                  <a:lnTo>
                    <a:pt x="395" y="169"/>
                  </a:lnTo>
                  <a:close/>
                </a:path>
                <a:path w="14867" h="1015">
                  <a:moveTo>
                    <a:pt x="495" y="725"/>
                  </a:moveTo>
                  <a:lnTo>
                    <a:pt x="0" y="507"/>
                  </a:lnTo>
                  <a:lnTo>
                    <a:pt x="495" y="289"/>
                  </a:lnTo>
                  <a:lnTo>
                    <a:pt x="495" y="725"/>
                  </a:lnTo>
                  <a:close/>
                </a:path>
              </a:pathLst>
            </a:custGeom>
            <a:solidFill>
              <a:srgbClr val="52C6B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textbox 68"/>
            <p:cNvSpPr/>
            <p:nvPr/>
          </p:nvSpPr>
          <p:spPr>
            <a:xfrm>
              <a:off x="-12700" y="-12700"/>
              <a:ext cx="9466580" cy="69024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76000"/>
                </a:lnSpc>
              </a:pPr>
              <a:endParaRPr lang="Arial" altLang="Arial" sz="1000"/>
            </a:p>
            <a:p>
              <a:pPr algn="l" rtl="0" eaLnBrk="0">
                <a:lnSpc>
                  <a:spcPct val="6843"/>
                </a:lnSpc>
              </a:pPr>
              <a:endParaRPr lang="Arial" altLang="Arial" sz="100"/>
            </a:p>
            <a:p>
              <a:pPr marL="670065" algn="l" rtl="0" eaLnBrk="0">
                <a:lnSpc>
                  <a:spcPct val="91000"/>
                </a:lnSpc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化与综合能源服务</a:t>
              </a:r>
              <a:endParaRPr lang="Microsoft YaHei" altLang="Microsoft YaHei" sz="1600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1900927" y="1308905"/>
            <a:ext cx="9440841" cy="644550"/>
            <a:chExt cx="9440841" cy="644550"/>
          </a:xfrm>
        </p:grpSpPr>
        <p:sp>
          <p:nvSpPr>
            <p:cNvPr id="69" name="path"/>
            <p:cNvSpPr/>
            <p:nvPr/>
          </p:nvSpPr>
          <p:spPr>
            <a:xfrm>
              <a:off x="0" y="0"/>
              <a:ext cx="9440841" cy="644550"/>
            </a:xfrm>
            <a:custGeom>
              <a:rect l="0" t="0" r="0" b="0"/>
              <a:pathLst>
                <a:path w="14867" h="1015">
                  <a:moveTo>
                    <a:pt x="395" y="169"/>
                  </a:moveTo>
                  <a:cubicBezTo>
                    <a:pt x="395" y="75"/>
                    <a:pt x="471" y="0"/>
                    <a:pt x="564" y="0"/>
                  </a:cubicBezTo>
                  <a:lnTo>
                    <a:pt x="564" y="0"/>
                  </a:lnTo>
                  <a:lnTo>
                    <a:pt x="14698" y="0"/>
                  </a:lnTo>
                  <a:lnTo>
                    <a:pt x="14698" y="0"/>
                  </a:lnTo>
                  <a:lnTo>
                    <a:pt x="14698" y="0"/>
                  </a:lnTo>
                  <a:cubicBezTo>
                    <a:pt x="14791" y="0"/>
                    <a:pt x="14867" y="75"/>
                    <a:pt x="14867" y="169"/>
                  </a:cubicBezTo>
                  <a:lnTo>
                    <a:pt x="14867" y="169"/>
                  </a:lnTo>
                  <a:cubicBezTo>
                    <a:pt x="14867" y="169"/>
                    <a:pt x="14867" y="169"/>
                    <a:pt x="14867" y="169"/>
                  </a:cubicBezTo>
                  <a:lnTo>
                    <a:pt x="14867" y="169"/>
                  </a:lnTo>
                  <a:lnTo>
                    <a:pt x="14867" y="845"/>
                  </a:lnTo>
                  <a:lnTo>
                    <a:pt x="14867" y="845"/>
                  </a:lnTo>
                  <a:lnTo>
                    <a:pt x="14867" y="845"/>
                  </a:lnTo>
                  <a:cubicBezTo>
                    <a:pt x="14867" y="939"/>
                    <a:pt x="14791" y="1015"/>
                    <a:pt x="14698" y="1015"/>
                  </a:cubicBezTo>
                  <a:lnTo>
                    <a:pt x="14698" y="1015"/>
                  </a:lnTo>
                  <a:lnTo>
                    <a:pt x="564" y="1015"/>
                  </a:lnTo>
                  <a:lnTo>
                    <a:pt x="564" y="1015"/>
                  </a:lnTo>
                  <a:lnTo>
                    <a:pt x="564" y="1015"/>
                  </a:lnTo>
                  <a:cubicBezTo>
                    <a:pt x="471" y="1015"/>
                    <a:pt x="395" y="939"/>
                    <a:pt x="395" y="845"/>
                  </a:cubicBezTo>
                  <a:lnTo>
                    <a:pt x="395" y="169"/>
                  </a:lnTo>
                  <a:close/>
                </a:path>
                <a:path w="14867" h="1015">
                  <a:moveTo>
                    <a:pt x="495" y="725"/>
                  </a:moveTo>
                  <a:lnTo>
                    <a:pt x="0" y="507"/>
                  </a:lnTo>
                  <a:lnTo>
                    <a:pt x="495" y="289"/>
                  </a:lnTo>
                  <a:lnTo>
                    <a:pt x="495" y="725"/>
                  </a:lnTo>
                  <a:close/>
                </a:path>
              </a:pathLst>
            </a:custGeom>
            <a:solidFill>
              <a:srgbClr val="52C6B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textbox 70"/>
            <p:cNvSpPr/>
            <p:nvPr/>
          </p:nvSpPr>
          <p:spPr>
            <a:xfrm>
              <a:off x="-12700" y="-12700"/>
              <a:ext cx="9466580" cy="69024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69000"/>
                </a:lnSpc>
              </a:pPr>
              <a:endParaRPr lang="Arial" altLang="Arial" sz="1000"/>
            </a:p>
            <a:p>
              <a:pPr algn="l" rtl="0" eaLnBrk="0">
                <a:lnSpc>
                  <a:spcPct val="6882"/>
                </a:lnSpc>
              </a:pPr>
              <a:endParaRPr lang="Arial" altLang="Arial" sz="100"/>
            </a:p>
            <a:p>
              <a:pPr marL="612045" algn="l" rtl="0" eaLnBrk="0">
                <a:lnSpc>
                  <a:spcPct val="91000"/>
                </a:lnSpc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能源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转型与低碳发展</a:t>
              </a:r>
              <a:endParaRPr lang="Microsoft YaHei" altLang="Microsoft YaHei" sz="1600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1900927" y="3067326"/>
            <a:ext cx="9440840" cy="644550"/>
            <a:chExt cx="9440840" cy="644550"/>
          </a:xfrm>
        </p:grpSpPr>
        <p:sp>
          <p:nvSpPr>
            <p:cNvPr id="71" name="path"/>
            <p:cNvSpPr/>
            <p:nvPr/>
          </p:nvSpPr>
          <p:spPr>
            <a:xfrm>
              <a:off x="0" y="0"/>
              <a:ext cx="9440840" cy="644550"/>
            </a:xfrm>
            <a:custGeom>
              <a:rect l="0" t="0" r="0" b="0"/>
              <a:pathLst>
                <a:path w="14867" h="1015">
                  <a:moveTo>
                    <a:pt x="395" y="169"/>
                  </a:moveTo>
                  <a:cubicBezTo>
                    <a:pt x="395" y="75"/>
                    <a:pt x="471" y="0"/>
                    <a:pt x="564" y="0"/>
                  </a:cubicBezTo>
                  <a:lnTo>
                    <a:pt x="564" y="0"/>
                  </a:lnTo>
                  <a:lnTo>
                    <a:pt x="14698" y="0"/>
                  </a:lnTo>
                  <a:lnTo>
                    <a:pt x="14698" y="0"/>
                  </a:lnTo>
                  <a:lnTo>
                    <a:pt x="14698" y="0"/>
                  </a:lnTo>
                  <a:cubicBezTo>
                    <a:pt x="14791" y="0"/>
                    <a:pt x="14867" y="75"/>
                    <a:pt x="14867" y="169"/>
                  </a:cubicBezTo>
                  <a:lnTo>
                    <a:pt x="14867" y="169"/>
                  </a:lnTo>
                  <a:cubicBezTo>
                    <a:pt x="14867" y="169"/>
                    <a:pt x="14867" y="169"/>
                    <a:pt x="14867" y="169"/>
                  </a:cubicBezTo>
                  <a:lnTo>
                    <a:pt x="14867" y="169"/>
                  </a:lnTo>
                  <a:lnTo>
                    <a:pt x="14867" y="845"/>
                  </a:lnTo>
                  <a:lnTo>
                    <a:pt x="14867" y="845"/>
                  </a:lnTo>
                  <a:lnTo>
                    <a:pt x="14867" y="845"/>
                  </a:lnTo>
                  <a:cubicBezTo>
                    <a:pt x="14867" y="939"/>
                    <a:pt x="14791" y="1015"/>
                    <a:pt x="14698" y="1015"/>
                  </a:cubicBezTo>
                  <a:lnTo>
                    <a:pt x="14698" y="1015"/>
                  </a:lnTo>
                  <a:lnTo>
                    <a:pt x="564" y="1015"/>
                  </a:lnTo>
                  <a:lnTo>
                    <a:pt x="564" y="1015"/>
                  </a:lnTo>
                  <a:lnTo>
                    <a:pt x="564" y="1015"/>
                  </a:lnTo>
                  <a:cubicBezTo>
                    <a:pt x="471" y="1015"/>
                    <a:pt x="395" y="939"/>
                    <a:pt x="395" y="845"/>
                  </a:cubicBezTo>
                  <a:lnTo>
                    <a:pt x="395" y="169"/>
                  </a:lnTo>
                  <a:close/>
                </a:path>
                <a:path w="14867" h="1015">
                  <a:moveTo>
                    <a:pt x="495" y="725"/>
                  </a:moveTo>
                  <a:lnTo>
                    <a:pt x="0" y="507"/>
                  </a:lnTo>
                  <a:lnTo>
                    <a:pt x="495" y="289"/>
                  </a:lnTo>
                  <a:lnTo>
                    <a:pt x="495" y="725"/>
                  </a:lnTo>
                  <a:close/>
                </a:path>
              </a:pathLst>
            </a:custGeom>
            <a:solidFill>
              <a:srgbClr val="52C6B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textbox 72"/>
            <p:cNvSpPr/>
            <p:nvPr/>
          </p:nvSpPr>
          <p:spPr>
            <a:xfrm>
              <a:off x="-12700" y="-12700"/>
              <a:ext cx="9466580" cy="6896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72000"/>
                </a:lnSpc>
              </a:pPr>
              <a:endParaRPr lang="Arial" altLang="Arial" sz="1000"/>
            </a:p>
            <a:p>
              <a:pPr marL="630838" algn="l" rtl="0" eaLnBrk="0">
                <a:lnSpc>
                  <a:spcPct val="90000"/>
                </a:lnSpc>
                <a:spcBef>
                  <a:spcPts val="3"/>
                </a:spcBef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化与智能化</a:t>
              </a:r>
              <a:endParaRPr lang="Microsoft YaHei" altLang="Microsoft YaHei" sz="1600"/>
            </a:p>
          </p:txBody>
        </p:sp>
      </p:grpSp>
      <p:sp>
        <p:nvSpPr>
          <p:cNvPr id="73" name="textbox 73"/>
          <p:cNvSpPr/>
          <p:nvPr/>
        </p:nvSpPr>
        <p:spPr>
          <a:xfrm>
            <a:off x="2402998" y="5756146"/>
            <a:ext cx="8597265" cy="5772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21"/>
              </a:lnSpc>
            </a:pPr>
            <a:endParaRPr lang="Arial" altLang="Arial" sz="100"/>
          </a:p>
          <a:p>
            <a:pPr marL="14414" algn="l" rtl="0" eaLnBrk="0">
              <a:lnSpc>
                <a:spcPct val="9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石油气行业将更加注重多元化发展，拓展综合能源服务领域。例如，结合新能源、储能等技术，提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供综合能源解决方案，满足用户多样化的能源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需求。</a:t>
            </a:r>
            <a:endParaRPr lang="Microsoft YaHei" altLang="Microsoft YaHei" sz="1500"/>
          </a:p>
        </p:txBody>
      </p:sp>
      <p:sp>
        <p:nvSpPr>
          <p:cNvPr id="74" name="textbox 74"/>
          <p:cNvSpPr/>
          <p:nvPr/>
        </p:nvSpPr>
        <p:spPr>
          <a:xfrm>
            <a:off x="2386005" y="2250856"/>
            <a:ext cx="8767444" cy="5187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62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在全球应对气候变化的背景下，石油气行业将逐渐向低碳化、清洁化转型，加大对可再生能源和低碳技术的研发和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</a:t>
            </a:r>
            <a:endParaRPr lang="Microsoft YaHei" altLang="Microsoft YaHei" sz="1300"/>
          </a:p>
          <a:p>
            <a:pPr algn="l" rtl="0" eaLnBrk="0">
              <a:lnSpc>
                <a:spcPct val="109000"/>
              </a:lnSpc>
            </a:pPr>
            <a:endParaRPr lang="Arial" altLang="Arial" sz="800"/>
          </a:p>
          <a:p>
            <a:pPr marL="14414" algn="l" rtl="0" eaLnBrk="0">
              <a:lnSpc>
                <a:spcPts val="1357"/>
              </a:lnSpc>
              <a:spcBef>
                <a:spcPts val="6"/>
              </a:spcBef>
            </a:pPr>
            <a:r>
              <a:rPr sz="11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用。</a:t>
            </a:r>
            <a:endParaRPr lang="Microsoft YaHei" altLang="Microsoft YaHei" sz="1100"/>
          </a:p>
        </p:txBody>
      </p:sp>
      <p:sp>
        <p:nvSpPr>
          <p:cNvPr id="75" name="textbox 75"/>
          <p:cNvSpPr/>
          <p:nvPr/>
        </p:nvSpPr>
        <p:spPr>
          <a:xfrm>
            <a:off x="2387377" y="3987569"/>
            <a:ext cx="8766175" cy="521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329"/>
              </a:lnSpc>
            </a:pPr>
            <a:endParaRPr lang="Arial" altLang="Arial" sz="100"/>
          </a:p>
          <a:p>
            <a:pPr marL="19729" algn="l" rtl="0" eaLnBrk="0">
              <a:lnSpc>
                <a:spcPct val="94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随着科技的不断进步，数字化和智能化将成为石油气行业的发展趋势。人工智能、大数据、物联网等技术将广泛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endParaRPr lang="Microsoft YaHei" altLang="Microsoft YaHei" sz="1300"/>
          </a:p>
          <a:p>
            <a:pPr algn="l" rtl="0" eaLnBrk="0">
              <a:lnSpc>
                <a:spcPct val="112000"/>
              </a:lnSpc>
            </a:pPr>
            <a:endParaRPr lang="Arial" altLang="Arial" sz="700"/>
          </a:p>
          <a:p>
            <a:pPr marL="12700" algn="l" rtl="0" eaLnBrk="0">
              <a:lnSpc>
                <a:spcPct val="95000"/>
              </a:lnSpc>
              <a:spcBef>
                <a:spcPts val="7"/>
              </a:spcBef>
            </a:pP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于勘探、开发、生产、运输等各个环节，提高行业效率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安全性。</a:t>
            </a:r>
            <a:endParaRPr lang="Microsoft YaHei" altLang="Microsoft YaHei" sz="1300"/>
          </a:p>
        </p:txBody>
      </p:sp>
      <p:sp>
        <p:nvSpPr>
          <p:cNvPr id="76" name="textbox 76"/>
          <p:cNvSpPr/>
          <p:nvPr/>
        </p:nvSpPr>
        <p:spPr>
          <a:xfrm>
            <a:off x="892244" y="331596"/>
            <a:ext cx="3387725" cy="4876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marL="78294" algn="l" rtl="0" eaLnBrk="0">
              <a:lnSpc>
                <a:spcPct val="91000"/>
              </a:lnSpc>
              <a:spcBef>
                <a:spcPts val="1"/>
              </a:spcBef>
              <a:tabLst>
                <a:tab pos="332104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趋势预测</a:t>
            </a:r>
            <a:endParaRPr lang="Microsoft YaHei" altLang="Microsoft YaHei" sz="3000"/>
          </a:p>
        </p:txBody>
      </p:sp>
      <p:sp>
        <p:nvSpPr>
          <p:cNvPr id="77" name="path"/>
          <p:cNvSpPr/>
          <p:nvPr/>
        </p:nvSpPr>
        <p:spPr>
          <a:xfrm>
            <a:off x="904944" y="344296"/>
            <a:ext cx="65594" cy="418915"/>
          </a:xfrm>
          <a:custGeom>
            <a:rect l="0" t="0" r="0" b="0"/>
            <a:pathLst>
              <a:path w="103" h="659">
                <a:moveTo>
                  <a:pt x="0" y="51"/>
                </a:moveTo>
                <a:cubicBezTo>
                  <a:pt x="0" y="23"/>
                  <a:pt x="23" y="0"/>
                  <a:pt x="51" y="0"/>
                </a:cubicBezTo>
                <a:lnTo>
                  <a:pt x="51" y="0"/>
                </a:lnTo>
                <a:lnTo>
                  <a:pt x="51" y="0"/>
                </a:lnTo>
                <a:lnTo>
                  <a:pt x="51" y="0"/>
                </a:lnTo>
                <a:cubicBezTo>
                  <a:pt x="80" y="0"/>
                  <a:pt x="103" y="23"/>
                  <a:pt x="103" y="51"/>
                </a:cubicBezTo>
                <a:lnTo>
                  <a:pt x="103" y="51"/>
                </a:lnTo>
                <a:cubicBezTo>
                  <a:pt x="103" y="51"/>
                  <a:pt x="103" y="51"/>
                  <a:pt x="103" y="51"/>
                </a:cubicBezTo>
                <a:lnTo>
                  <a:pt x="103" y="51"/>
                </a:lnTo>
                <a:lnTo>
                  <a:pt x="103" y="51"/>
                </a:lnTo>
                <a:lnTo>
                  <a:pt x="103" y="51"/>
                </a:lnTo>
                <a:cubicBezTo>
                  <a:pt x="103" y="80"/>
                  <a:pt x="80" y="103"/>
                  <a:pt x="51" y="103"/>
                </a:cubicBezTo>
                <a:lnTo>
                  <a:pt x="51" y="103"/>
                </a:lnTo>
                <a:lnTo>
                  <a:pt x="51" y="103"/>
                </a:lnTo>
                <a:lnTo>
                  <a:pt x="51" y="103"/>
                </a:lnTo>
                <a:cubicBezTo>
                  <a:pt x="23" y="103"/>
                  <a:pt x="0" y="80"/>
                  <a:pt x="0" y="51"/>
                </a:cubicBezTo>
                <a:lnTo>
                  <a:pt x="0" y="51"/>
                </a:lnTo>
                <a:close/>
              </a:path>
              <a:path w="103" h="659">
                <a:moveTo>
                  <a:pt x="0" y="237"/>
                </a:moveTo>
                <a:cubicBezTo>
                  <a:pt x="0" y="208"/>
                  <a:pt x="23" y="185"/>
                  <a:pt x="51" y="185"/>
                </a:cubicBezTo>
                <a:lnTo>
                  <a:pt x="51" y="185"/>
                </a:lnTo>
                <a:lnTo>
                  <a:pt x="51" y="185"/>
                </a:lnTo>
                <a:lnTo>
                  <a:pt x="51" y="185"/>
                </a:lnTo>
                <a:cubicBezTo>
                  <a:pt x="80" y="185"/>
                  <a:pt x="103" y="208"/>
                  <a:pt x="103" y="237"/>
                </a:cubicBezTo>
                <a:lnTo>
                  <a:pt x="103" y="237"/>
                </a:lnTo>
                <a:cubicBezTo>
                  <a:pt x="103" y="237"/>
                  <a:pt x="103" y="237"/>
                  <a:pt x="103" y="237"/>
                </a:cubicBezTo>
                <a:lnTo>
                  <a:pt x="103" y="237"/>
                </a:lnTo>
                <a:lnTo>
                  <a:pt x="103" y="237"/>
                </a:lnTo>
                <a:lnTo>
                  <a:pt x="103" y="237"/>
                </a:lnTo>
                <a:cubicBezTo>
                  <a:pt x="103" y="265"/>
                  <a:pt x="80" y="288"/>
                  <a:pt x="51" y="288"/>
                </a:cubicBezTo>
                <a:lnTo>
                  <a:pt x="51" y="288"/>
                </a:lnTo>
                <a:lnTo>
                  <a:pt x="51" y="288"/>
                </a:lnTo>
                <a:lnTo>
                  <a:pt x="51" y="288"/>
                </a:lnTo>
                <a:cubicBezTo>
                  <a:pt x="23" y="288"/>
                  <a:pt x="0" y="265"/>
                  <a:pt x="0" y="237"/>
                </a:cubicBezTo>
                <a:lnTo>
                  <a:pt x="0" y="237"/>
                </a:lnTo>
                <a:close/>
              </a:path>
              <a:path w="103" h="659">
                <a:moveTo>
                  <a:pt x="0" y="422"/>
                </a:moveTo>
                <a:cubicBezTo>
                  <a:pt x="0" y="394"/>
                  <a:pt x="23" y="370"/>
                  <a:pt x="51" y="370"/>
                </a:cubicBezTo>
                <a:lnTo>
                  <a:pt x="51" y="370"/>
                </a:lnTo>
                <a:lnTo>
                  <a:pt x="51" y="370"/>
                </a:lnTo>
                <a:lnTo>
                  <a:pt x="51" y="370"/>
                </a:lnTo>
                <a:cubicBezTo>
                  <a:pt x="80" y="370"/>
                  <a:pt x="103" y="394"/>
                  <a:pt x="103" y="422"/>
                </a:cubicBezTo>
                <a:lnTo>
                  <a:pt x="103" y="422"/>
                </a:lnTo>
                <a:cubicBezTo>
                  <a:pt x="103" y="422"/>
                  <a:pt x="103" y="422"/>
                  <a:pt x="103" y="422"/>
                </a:cubicBezTo>
                <a:lnTo>
                  <a:pt x="103" y="422"/>
                </a:lnTo>
                <a:lnTo>
                  <a:pt x="103" y="422"/>
                </a:lnTo>
                <a:lnTo>
                  <a:pt x="103" y="422"/>
                </a:lnTo>
                <a:cubicBezTo>
                  <a:pt x="103" y="451"/>
                  <a:pt x="80" y="474"/>
                  <a:pt x="51" y="474"/>
                </a:cubicBezTo>
                <a:lnTo>
                  <a:pt x="51" y="474"/>
                </a:lnTo>
                <a:lnTo>
                  <a:pt x="51" y="474"/>
                </a:lnTo>
                <a:lnTo>
                  <a:pt x="51" y="474"/>
                </a:lnTo>
                <a:cubicBezTo>
                  <a:pt x="23" y="474"/>
                  <a:pt x="0" y="451"/>
                  <a:pt x="0" y="422"/>
                </a:cubicBezTo>
                <a:lnTo>
                  <a:pt x="0" y="422"/>
                </a:lnTo>
                <a:close/>
              </a:path>
              <a:path w="103" h="659">
                <a:moveTo>
                  <a:pt x="0" y="608"/>
                </a:moveTo>
                <a:cubicBezTo>
                  <a:pt x="0" y="579"/>
                  <a:pt x="23" y="556"/>
                  <a:pt x="51" y="556"/>
                </a:cubicBezTo>
                <a:lnTo>
                  <a:pt x="51" y="556"/>
                </a:lnTo>
                <a:lnTo>
                  <a:pt x="51" y="556"/>
                </a:lnTo>
                <a:lnTo>
                  <a:pt x="51" y="556"/>
                </a:lnTo>
                <a:cubicBezTo>
                  <a:pt x="80" y="556"/>
                  <a:pt x="103" y="579"/>
                  <a:pt x="103" y="608"/>
                </a:cubicBezTo>
                <a:lnTo>
                  <a:pt x="103" y="608"/>
                </a:lnTo>
                <a:cubicBezTo>
                  <a:pt x="103" y="608"/>
                  <a:pt x="103" y="608"/>
                  <a:pt x="103" y="608"/>
                </a:cubicBezTo>
                <a:lnTo>
                  <a:pt x="103" y="608"/>
                </a:lnTo>
                <a:lnTo>
                  <a:pt x="103" y="608"/>
                </a:lnTo>
                <a:lnTo>
                  <a:pt x="103" y="608"/>
                </a:lnTo>
                <a:cubicBezTo>
                  <a:pt x="103" y="636"/>
                  <a:pt x="80" y="659"/>
                  <a:pt x="51" y="659"/>
                </a:cubicBezTo>
                <a:lnTo>
                  <a:pt x="51" y="659"/>
                </a:lnTo>
                <a:lnTo>
                  <a:pt x="51" y="659"/>
                </a:lnTo>
                <a:lnTo>
                  <a:pt x="51" y="659"/>
                </a:lnTo>
                <a:cubicBezTo>
                  <a:pt x="23" y="659"/>
                  <a:pt x="0" y="636"/>
                  <a:pt x="0" y="608"/>
                </a:cubicBezTo>
                <a:lnTo>
                  <a:pt x="0" y="608"/>
                </a:lnTo>
                <a:close/>
              </a:path>
            </a:pathLst>
          </a:custGeom>
          <a:solidFill>
            <a:srgbClr val="00A5B2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8" name="picture 7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171088" y="1044365"/>
            <a:ext cx="76200" cy="5813634"/>
          </a:xfrm>
          <a:prstGeom prst="rect">
            <a:avLst/>
          </a:prstGeom>
        </p:spPr>
      </p:pic>
      <p:grpSp>
        <p:nvGrpSpPr>
          <p:cNvPr id="20" name="group 20"/>
          <p:cNvGrpSpPr/>
          <p:nvPr/>
        </p:nvGrpSpPr>
        <p:grpSpPr>
          <a:xfrm rot="21600000">
            <a:off x="873195" y="4825745"/>
            <a:ext cx="669477" cy="669478"/>
            <a:chExt cx="669477" cy="669478"/>
          </a:xfrm>
        </p:grpSpPr>
        <p:sp>
          <p:nvSpPr>
            <p:cNvPr id="79" name="path"/>
            <p:cNvSpPr/>
            <p:nvPr/>
          </p:nvSpPr>
          <p:spPr>
            <a:xfrm>
              <a:off x="0" y="0"/>
              <a:ext cx="669477" cy="669478"/>
            </a:xfrm>
            <a:custGeom>
              <a:rect l="0" t="0" r="0" b="0"/>
              <a:pathLst>
                <a:path w="1054" h="1054">
                  <a:moveTo>
                    <a:pt x="0" y="527"/>
                  </a:moveTo>
                  <a:cubicBezTo>
                    <a:pt x="0" y="236"/>
                    <a:pt x="236" y="0"/>
                    <a:pt x="527" y="0"/>
                  </a:cubicBezTo>
                  <a:lnTo>
                    <a:pt x="527" y="0"/>
                  </a:lnTo>
                  <a:lnTo>
                    <a:pt x="527" y="0"/>
                  </a:lnTo>
                  <a:lnTo>
                    <a:pt x="527" y="0"/>
                  </a:lnTo>
                  <a:cubicBezTo>
                    <a:pt x="818" y="0"/>
                    <a:pt x="1054" y="236"/>
                    <a:pt x="1054" y="527"/>
                  </a:cubicBezTo>
                  <a:lnTo>
                    <a:pt x="1054" y="527"/>
                  </a:lnTo>
                  <a:cubicBezTo>
                    <a:pt x="1054" y="527"/>
                    <a:pt x="1054" y="527"/>
                    <a:pt x="1054" y="527"/>
                  </a:cubicBezTo>
                  <a:lnTo>
                    <a:pt x="1054" y="527"/>
                  </a:lnTo>
                  <a:lnTo>
                    <a:pt x="1054" y="527"/>
                  </a:lnTo>
                  <a:lnTo>
                    <a:pt x="1054" y="527"/>
                  </a:lnTo>
                  <a:cubicBezTo>
                    <a:pt x="1054" y="818"/>
                    <a:pt x="818" y="1054"/>
                    <a:pt x="527" y="1054"/>
                  </a:cubicBezTo>
                  <a:lnTo>
                    <a:pt x="527" y="1054"/>
                  </a:lnTo>
                  <a:lnTo>
                    <a:pt x="527" y="1054"/>
                  </a:lnTo>
                  <a:lnTo>
                    <a:pt x="527" y="1054"/>
                  </a:lnTo>
                  <a:cubicBezTo>
                    <a:pt x="236" y="1054"/>
                    <a:pt x="0" y="818"/>
                    <a:pt x="0" y="527"/>
                  </a:cubicBezTo>
                  <a:lnTo>
                    <a:pt x="0" y="527"/>
                  </a:lnTo>
                  <a:close/>
                </a:path>
              </a:pathLst>
            </a:custGeom>
            <a:solidFill>
              <a:srgbClr val="52C6B8">
                <a:alpha val="4196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115086" y="115086"/>
              <a:ext cx="439304" cy="439304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873195" y="1332345"/>
            <a:ext cx="669477" cy="669478"/>
            <a:chExt cx="669477" cy="669478"/>
          </a:xfrm>
        </p:grpSpPr>
        <p:sp>
          <p:nvSpPr>
            <p:cNvPr id="81" name="path"/>
            <p:cNvSpPr/>
            <p:nvPr/>
          </p:nvSpPr>
          <p:spPr>
            <a:xfrm>
              <a:off x="0" y="0"/>
              <a:ext cx="669477" cy="669478"/>
            </a:xfrm>
            <a:custGeom>
              <a:rect l="0" t="0" r="0" b="0"/>
              <a:pathLst>
                <a:path w="1054" h="1054">
                  <a:moveTo>
                    <a:pt x="0" y="527"/>
                  </a:moveTo>
                  <a:cubicBezTo>
                    <a:pt x="0" y="236"/>
                    <a:pt x="236" y="0"/>
                    <a:pt x="527" y="0"/>
                  </a:cubicBezTo>
                  <a:lnTo>
                    <a:pt x="527" y="0"/>
                  </a:lnTo>
                  <a:lnTo>
                    <a:pt x="527" y="0"/>
                  </a:lnTo>
                  <a:lnTo>
                    <a:pt x="527" y="0"/>
                  </a:lnTo>
                  <a:cubicBezTo>
                    <a:pt x="818" y="0"/>
                    <a:pt x="1054" y="236"/>
                    <a:pt x="1054" y="527"/>
                  </a:cubicBezTo>
                  <a:lnTo>
                    <a:pt x="1054" y="527"/>
                  </a:lnTo>
                  <a:cubicBezTo>
                    <a:pt x="1054" y="527"/>
                    <a:pt x="1054" y="527"/>
                    <a:pt x="1054" y="527"/>
                  </a:cubicBezTo>
                  <a:lnTo>
                    <a:pt x="1054" y="527"/>
                  </a:lnTo>
                  <a:lnTo>
                    <a:pt x="1054" y="527"/>
                  </a:lnTo>
                  <a:lnTo>
                    <a:pt x="1054" y="527"/>
                  </a:lnTo>
                  <a:cubicBezTo>
                    <a:pt x="1054" y="818"/>
                    <a:pt x="818" y="1054"/>
                    <a:pt x="527" y="1054"/>
                  </a:cubicBezTo>
                  <a:lnTo>
                    <a:pt x="527" y="1054"/>
                  </a:lnTo>
                  <a:lnTo>
                    <a:pt x="527" y="1054"/>
                  </a:lnTo>
                  <a:lnTo>
                    <a:pt x="527" y="1054"/>
                  </a:lnTo>
                  <a:cubicBezTo>
                    <a:pt x="236" y="1054"/>
                    <a:pt x="0" y="818"/>
                    <a:pt x="0" y="527"/>
                  </a:cubicBezTo>
                  <a:lnTo>
                    <a:pt x="0" y="527"/>
                  </a:lnTo>
                  <a:close/>
                </a:path>
              </a:pathLst>
            </a:custGeom>
            <a:solidFill>
              <a:srgbClr val="52C6B8">
                <a:alpha val="4196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115086" y="115085"/>
              <a:ext cx="439304" cy="439304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873195" y="3067325"/>
            <a:ext cx="669477" cy="669477"/>
            <a:chExt cx="669477" cy="669477"/>
          </a:xfrm>
        </p:grpSpPr>
        <p:sp>
          <p:nvSpPr>
            <p:cNvPr id="83" name="path"/>
            <p:cNvSpPr/>
            <p:nvPr/>
          </p:nvSpPr>
          <p:spPr>
            <a:xfrm>
              <a:off x="0" y="0"/>
              <a:ext cx="669477" cy="669477"/>
            </a:xfrm>
            <a:custGeom>
              <a:rect l="0" t="0" r="0" b="0"/>
              <a:pathLst>
                <a:path w="1054" h="1054">
                  <a:moveTo>
                    <a:pt x="0" y="527"/>
                  </a:moveTo>
                  <a:cubicBezTo>
                    <a:pt x="0" y="236"/>
                    <a:pt x="236" y="0"/>
                    <a:pt x="527" y="0"/>
                  </a:cubicBezTo>
                  <a:lnTo>
                    <a:pt x="527" y="0"/>
                  </a:lnTo>
                  <a:lnTo>
                    <a:pt x="527" y="0"/>
                  </a:lnTo>
                  <a:lnTo>
                    <a:pt x="527" y="0"/>
                  </a:lnTo>
                  <a:cubicBezTo>
                    <a:pt x="818" y="0"/>
                    <a:pt x="1054" y="236"/>
                    <a:pt x="1054" y="527"/>
                  </a:cubicBezTo>
                  <a:lnTo>
                    <a:pt x="1054" y="527"/>
                  </a:lnTo>
                  <a:cubicBezTo>
                    <a:pt x="1054" y="527"/>
                    <a:pt x="1054" y="527"/>
                    <a:pt x="1054" y="527"/>
                  </a:cubicBezTo>
                  <a:lnTo>
                    <a:pt x="1054" y="527"/>
                  </a:lnTo>
                  <a:lnTo>
                    <a:pt x="1054" y="527"/>
                  </a:lnTo>
                  <a:lnTo>
                    <a:pt x="1054" y="527"/>
                  </a:lnTo>
                  <a:cubicBezTo>
                    <a:pt x="1054" y="818"/>
                    <a:pt x="818" y="1054"/>
                    <a:pt x="527" y="1054"/>
                  </a:cubicBezTo>
                  <a:lnTo>
                    <a:pt x="527" y="1054"/>
                  </a:lnTo>
                  <a:lnTo>
                    <a:pt x="527" y="1054"/>
                  </a:lnTo>
                  <a:lnTo>
                    <a:pt x="527" y="1054"/>
                  </a:lnTo>
                  <a:cubicBezTo>
                    <a:pt x="236" y="1054"/>
                    <a:pt x="0" y="818"/>
                    <a:pt x="0" y="527"/>
                  </a:cubicBezTo>
                  <a:lnTo>
                    <a:pt x="0" y="527"/>
                  </a:lnTo>
                  <a:close/>
                </a:path>
              </a:pathLst>
            </a:custGeom>
            <a:solidFill>
              <a:srgbClr val="52C6B8">
                <a:alpha val="4196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115086" y="115086"/>
              <a:ext cx="439304" cy="439305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5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7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path"/>
          <p:cNvSpPr/>
          <p:nvPr/>
        </p:nvSpPr>
        <p:spPr>
          <a:xfrm>
            <a:off x="575048" y="573290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00A5B2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" name="path"/>
          <p:cNvSpPr/>
          <p:nvPr/>
        </p:nvSpPr>
        <p:spPr>
          <a:xfrm>
            <a:off x="575048" y="691064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00A5B2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path"/>
          <p:cNvSpPr/>
          <p:nvPr/>
        </p:nvSpPr>
        <p:spPr>
          <a:xfrm>
            <a:off x="575048" y="337742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00A5B2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2" name="path"/>
          <p:cNvSpPr/>
          <p:nvPr/>
        </p:nvSpPr>
        <p:spPr>
          <a:xfrm>
            <a:off x="575048" y="455516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00A5B2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3" name="path"/>
          <p:cNvSpPr/>
          <p:nvPr/>
        </p:nvSpPr>
        <p:spPr>
          <a:xfrm>
            <a:off x="689124" y="575006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00A5B2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4" name="path"/>
          <p:cNvSpPr/>
          <p:nvPr/>
        </p:nvSpPr>
        <p:spPr>
          <a:xfrm>
            <a:off x="689124" y="692780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00A5B2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5" name="path"/>
          <p:cNvSpPr/>
          <p:nvPr/>
        </p:nvSpPr>
        <p:spPr>
          <a:xfrm>
            <a:off x="689124" y="339459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lnTo>
                  <a:pt x="58" y="117"/>
                </a:ln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00A5B2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6" name="path"/>
          <p:cNvSpPr/>
          <p:nvPr/>
        </p:nvSpPr>
        <p:spPr>
          <a:xfrm>
            <a:off x="689124" y="457232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00A5B2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7" name="path"/>
          <p:cNvSpPr/>
          <p:nvPr/>
        </p:nvSpPr>
        <p:spPr>
          <a:xfrm>
            <a:off x="799767" y="583976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00A5B2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8" name="path"/>
          <p:cNvSpPr/>
          <p:nvPr/>
        </p:nvSpPr>
        <p:spPr>
          <a:xfrm>
            <a:off x="799767" y="701750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00A5B2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path"/>
          <p:cNvSpPr/>
          <p:nvPr/>
        </p:nvSpPr>
        <p:spPr>
          <a:xfrm>
            <a:off x="799767" y="348429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00A5B2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0" name="path"/>
          <p:cNvSpPr/>
          <p:nvPr/>
        </p:nvSpPr>
        <p:spPr>
          <a:xfrm>
            <a:off x="799767" y="466202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00A5B2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1" name="picture 10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02" name="textbox 102"/>
          <p:cNvSpPr/>
          <p:nvPr/>
        </p:nvSpPr>
        <p:spPr>
          <a:xfrm>
            <a:off x="1870020" y="3062471"/>
            <a:ext cx="7501255" cy="8229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800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8800" spc="50" baseline="-18941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r>
              <a:rPr sz="57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5800" spc="50" baseline="8082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产业链结构与市场分</a:t>
            </a:r>
            <a:r>
              <a:rPr sz="5800" spc="0" baseline="8082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769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3" name="picture 10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04" name="picture 10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040080" y="3060169"/>
            <a:ext cx="10117938" cy="1602668"/>
          </a:xfrm>
          <a:prstGeom prst="rect">
            <a:avLst/>
          </a:prstGeom>
        </p:spPr>
      </p:pic>
      <p:sp>
        <p:nvSpPr>
          <p:cNvPr id="105" name="textbox 105"/>
          <p:cNvSpPr/>
          <p:nvPr/>
        </p:nvSpPr>
        <p:spPr>
          <a:xfrm>
            <a:off x="7982718" y="1531240"/>
            <a:ext cx="2272664" cy="1047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93"/>
              </a:lnSpc>
            </a:pPr>
            <a:endParaRPr lang="Arial" altLang="Arial" sz="100"/>
          </a:p>
          <a:p>
            <a:pPr marL="18119" algn="l" rtl="0" eaLnBrk="0">
              <a:lnSpc>
                <a:spcPct val="93000"/>
              </a:lnSpc>
            </a:pP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</a:t>
            </a:r>
            <a:endParaRPr lang="Microsoft YaHei" altLang="Microsoft YaHei" sz="2000"/>
          </a:p>
          <a:p>
            <a:pPr marL="12700" indent="1143" algn="l" rtl="0" eaLnBrk="0">
              <a:lnSpc>
                <a:spcPct val="151000"/>
              </a:lnSpc>
              <a:spcBef>
                <a:spcPts val="385"/>
              </a:spcBef>
            </a:pP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石油和天然气产品的分销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和最终消费</a:t>
            </a:r>
            <a:endParaRPr lang="Microsoft YaHei" altLang="Microsoft YaHei" sz="1500"/>
          </a:p>
        </p:txBody>
      </p:sp>
      <p:sp>
        <p:nvSpPr>
          <p:cNvPr id="106" name="textbox 106"/>
          <p:cNvSpPr/>
          <p:nvPr/>
        </p:nvSpPr>
        <p:spPr>
          <a:xfrm>
            <a:off x="1638462" y="1531237"/>
            <a:ext cx="2119629" cy="1047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93"/>
              </a:lnSpc>
            </a:pPr>
            <a:endParaRPr lang="Arial" altLang="Arial" sz="100"/>
          </a:p>
          <a:p>
            <a:pPr marL="18567" algn="l" rtl="0" eaLnBrk="0">
              <a:lnSpc>
                <a:spcPct val="93000"/>
              </a:lnSpc>
            </a:pP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</a:t>
            </a:r>
            <a:endParaRPr lang="Microsoft YaHei" altLang="Microsoft YaHei" sz="2000"/>
          </a:p>
          <a:p>
            <a:pPr marL="13843" indent="-1143" algn="l" rtl="0" eaLnBrk="0">
              <a:lnSpc>
                <a:spcPct val="151000"/>
              </a:lnSpc>
              <a:spcBef>
                <a:spcPts val="38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原油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和天然气的勘探、开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</a:t>
            </a:r>
            <a:endParaRPr lang="Microsoft YaHei" altLang="Microsoft YaHei" sz="1500"/>
          </a:p>
        </p:txBody>
      </p:sp>
      <p:sp>
        <p:nvSpPr>
          <p:cNvPr id="107" name="textbox 107"/>
          <p:cNvSpPr/>
          <p:nvPr/>
        </p:nvSpPr>
        <p:spPr>
          <a:xfrm>
            <a:off x="4725996" y="4679527"/>
            <a:ext cx="2118360" cy="1047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55"/>
              </a:lnSpc>
            </a:pPr>
            <a:endParaRPr lang="Arial" altLang="Arial" sz="100"/>
          </a:p>
          <a:p>
            <a:pPr marL="25720" algn="l" rtl="0" eaLnBrk="0">
              <a:lnSpc>
                <a:spcPct val="92000"/>
              </a:lnSpc>
            </a:pPr>
            <a:r>
              <a:rPr sz="2000" spc="-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中游</a:t>
            </a:r>
            <a:endParaRPr lang="Microsoft YaHei" altLang="Microsoft YaHei" sz="2000"/>
          </a:p>
          <a:p>
            <a:pPr marL="13080" indent="-380" algn="l" rtl="0" eaLnBrk="0">
              <a:lnSpc>
                <a:spcPct val="151000"/>
              </a:lnSpc>
              <a:spcBef>
                <a:spcPts val="39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石油和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天然气的加工、运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</a:t>
            </a:r>
            <a:endParaRPr lang="Microsoft YaHei" altLang="Microsoft YaHei" sz="1500"/>
          </a:p>
        </p:txBody>
      </p:sp>
      <p:sp>
        <p:nvSpPr>
          <p:cNvPr id="108" name="textbox 108"/>
          <p:cNvSpPr/>
          <p:nvPr/>
        </p:nvSpPr>
        <p:spPr>
          <a:xfrm>
            <a:off x="442263" y="318468"/>
            <a:ext cx="3456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0415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结构剖析</a:t>
            </a:r>
            <a:endParaRPr lang="Microsoft YaHei" altLang="Microsoft YaHei" sz="30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0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9" name="picture 1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30" name="picture 13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040080" y="3060169"/>
            <a:ext cx="10117938" cy="1602668"/>
          </a:xfrm>
          <a:prstGeom prst="rect">
            <a:avLst/>
          </a:prstGeom>
        </p:spPr>
      </p:pic>
      <p:sp>
        <p:nvSpPr>
          <p:cNvPr id="131" name="textbox 131"/>
          <p:cNvSpPr/>
          <p:nvPr/>
        </p:nvSpPr>
        <p:spPr>
          <a:xfrm>
            <a:off x="442263" y="3184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6765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上游资源供应情况</a:t>
            </a:r>
            <a:endParaRPr lang="Microsoft YaHei" altLang="Microsoft YaHei" sz="30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2" name="textbox 152"/>
          <p:cNvSpPr/>
          <p:nvPr/>
        </p:nvSpPr>
        <p:spPr>
          <a:xfrm>
            <a:off x="4728283" y="5150045"/>
            <a:ext cx="2116454" cy="556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09"/>
              </a:lnSpc>
            </a:pPr>
            <a:endParaRPr lang="Arial" altLang="Arial" sz="100"/>
          </a:p>
          <a:p>
            <a:pPr marL="21653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国内外开采技术和设备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</a:t>
            </a:r>
            <a:endParaRPr lang="Microsoft YaHei" altLang="Microsoft YaHei" sz="1500"/>
          </a:p>
          <a:p>
            <a:pPr marL="12700" algn="l" rtl="0" eaLnBrk="0">
              <a:lnSpc>
                <a:spcPts val="2689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平比较</a:t>
            </a:r>
            <a:endParaRPr lang="Microsoft YaHei" altLang="Microsoft YaHei" sz="1500"/>
          </a:p>
        </p:txBody>
      </p:sp>
      <p:sp>
        <p:nvSpPr>
          <p:cNvPr id="153" name="textbox 153"/>
          <p:cNvSpPr/>
          <p:nvPr/>
        </p:nvSpPr>
        <p:spPr>
          <a:xfrm>
            <a:off x="1638462" y="2003282"/>
            <a:ext cx="2119629" cy="5556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08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油和天然气储量及分布</a:t>
            </a:r>
            <a:endParaRPr lang="Microsoft YaHei" altLang="Microsoft YaHei" sz="1500"/>
          </a:p>
          <a:p>
            <a:pPr marL="14033" algn="l" rtl="0" eaLnBrk="0">
              <a:lnSpc>
                <a:spcPts val="2697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情况</a:t>
            </a:r>
            <a:endParaRPr lang="Microsoft YaHei" altLang="Microsoft YaHei" sz="1500"/>
          </a:p>
        </p:txBody>
      </p:sp>
      <p:sp>
        <p:nvSpPr>
          <p:cNvPr id="154" name="textbox 154"/>
          <p:cNvSpPr/>
          <p:nvPr/>
        </p:nvSpPr>
        <p:spPr>
          <a:xfrm>
            <a:off x="7982528" y="2003282"/>
            <a:ext cx="2119629" cy="5556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08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油和天然气生产成本分</a:t>
            </a:r>
            <a:endParaRPr lang="Microsoft YaHei" altLang="Microsoft YaHei" sz="1500"/>
          </a:p>
          <a:p>
            <a:pPr marL="14034" algn="l" rtl="0" eaLnBrk="0">
              <a:lnSpc>
                <a:spcPts val="2694"/>
              </a:lnSpc>
            </a:pP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5" name="picture 15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156" name="table 156"/>
          <p:cNvGraphicFramePr>
            <a:graphicFrameLocks noGrp="1"/>
          </p:cNvGraphicFramePr>
          <p:nvPr/>
        </p:nvGraphicFramePr>
        <p:xfrm>
          <a:off x="5438393" y="3913126"/>
          <a:ext cx="4329429" cy="1031875"/>
        </p:xfrm>
        <a:graphic>
          <a:graphicData uri="http://schemas.openxmlformats.org/drawingml/2006/table">
            <a:tbl>
              <a:tblPr/>
              <a:tblGrid>
                <a:gridCol w="182879"/>
                <a:gridCol w="1129665"/>
                <a:gridCol w="3016885"/>
              </a:tblGrid>
              <a:tr h="10318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7C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007C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7C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7C86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7C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7C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4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461"/>
                        </a:lnSpc>
                      </a:pPr>
                      <a:endParaRPr lang="Arial" altLang="Arial" sz="100"/>
                    </a:p>
                    <a:p>
                      <a:pPr marL="1364709" algn="l" rtl="0" eaLnBrk="0">
                        <a:lnSpc>
                          <a:spcPct val="86000"/>
                        </a:lnSpc>
                      </a:pPr>
                      <a:r>
                        <a:rPr sz="1700" spc="4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00A5B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0</a:t>
                      </a:r>
                      <a:r>
                        <a:rPr sz="17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00A5B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</a:t>
                      </a:r>
                      <a:endParaRPr lang="Microsoft YaHei" altLang="Microsoft YaHei" sz="1700"/>
                    </a:p>
                  </a:txBody>
                  <a:tcPr marL="0" marR="0" marT="0" marB="0">
                    <a:lnL w="6350" cap="flat" cmpd="sng" algn="ctr">
                      <a:solidFill>
                        <a:srgbClr val="007C86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7C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7C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7C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57" name="table 157"/>
          <p:cNvGraphicFramePr>
            <a:graphicFrameLocks noGrp="1"/>
          </p:cNvGraphicFramePr>
          <p:nvPr/>
        </p:nvGraphicFramePr>
        <p:xfrm>
          <a:off x="3676268" y="5141851"/>
          <a:ext cx="4329429" cy="1031875"/>
        </p:xfrm>
        <a:graphic>
          <a:graphicData uri="http://schemas.openxmlformats.org/drawingml/2006/table">
            <a:tbl>
              <a:tblPr/>
              <a:tblGrid>
                <a:gridCol w="182879"/>
                <a:gridCol w="1129665"/>
                <a:gridCol w="3016885"/>
              </a:tblGrid>
              <a:tr h="10318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7C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007C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7C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7C86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7C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7C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4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464"/>
                        </a:lnSpc>
                      </a:pPr>
                      <a:endParaRPr lang="Arial" altLang="Arial" sz="100"/>
                    </a:p>
                    <a:p>
                      <a:pPr marL="1301901" algn="l" rtl="0" eaLnBrk="0">
                        <a:lnSpc>
                          <a:spcPct val="86000"/>
                        </a:lnSpc>
                      </a:pPr>
                      <a:r>
                        <a:rPr sz="1700" spc="4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00A5B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0</a:t>
                      </a:r>
                      <a:r>
                        <a:rPr sz="17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00A5B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</a:t>
                      </a:r>
                      <a:endParaRPr lang="Microsoft YaHei" altLang="Microsoft YaHei" sz="1700"/>
                    </a:p>
                  </a:txBody>
                  <a:tcPr marL="0" marR="0" marT="0" marB="0">
                    <a:lnL w="6350" cap="flat" cmpd="sng" algn="ctr">
                      <a:solidFill>
                        <a:srgbClr val="007C86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7C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7C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7C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58" name="table 158"/>
          <p:cNvGraphicFramePr>
            <a:graphicFrameLocks noGrp="1"/>
          </p:cNvGraphicFramePr>
          <p:nvPr/>
        </p:nvGraphicFramePr>
        <p:xfrm>
          <a:off x="7210043" y="2665352"/>
          <a:ext cx="4329430" cy="1031875"/>
        </p:xfrm>
        <a:graphic>
          <a:graphicData uri="http://schemas.openxmlformats.org/drawingml/2006/table">
            <a:tbl>
              <a:tblPr/>
              <a:tblGrid>
                <a:gridCol w="182879"/>
                <a:gridCol w="1129665"/>
                <a:gridCol w="3016885"/>
              </a:tblGrid>
              <a:tr h="10318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7C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007C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7C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7C86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7C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7C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4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458"/>
                        </a:lnSpc>
                      </a:pPr>
                      <a:endParaRPr lang="Arial" altLang="Arial" sz="100"/>
                    </a:p>
                    <a:p>
                      <a:pPr marL="1354936" algn="l" rtl="0" eaLnBrk="0">
                        <a:lnSpc>
                          <a:spcPct val="86000"/>
                        </a:lnSpc>
                      </a:pPr>
                      <a:r>
                        <a:rPr sz="1700" spc="4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00A5B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0</a:t>
                      </a:r>
                      <a:r>
                        <a:rPr sz="17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00A5B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</a:t>
                      </a:r>
                      <a:endParaRPr lang="Microsoft YaHei" altLang="Microsoft YaHei" sz="1700"/>
                    </a:p>
                  </a:txBody>
                  <a:tcPr marL="0" marR="0" marT="0" marB="0">
                    <a:lnL w="6350" cap="flat" cmpd="sng" algn="ctr">
                      <a:solidFill>
                        <a:srgbClr val="007C86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7C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7C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7C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59" name="textbox 159"/>
          <p:cNvSpPr/>
          <p:nvPr/>
        </p:nvSpPr>
        <p:spPr>
          <a:xfrm>
            <a:off x="442263" y="3184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99465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中游加工环节现状</a:t>
            </a:r>
            <a:endParaRPr lang="Microsoft YaHei" altLang="Microsoft YaHei" sz="30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0" name="textbox 180"/>
          <p:cNvSpPr/>
          <p:nvPr/>
        </p:nvSpPr>
        <p:spPr>
          <a:xfrm>
            <a:off x="4139431" y="2442325"/>
            <a:ext cx="2159000" cy="5346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6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2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</a:t>
            </a:r>
            <a:r>
              <a:rPr sz="12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工环节技术水平和设备状况评</a:t>
            </a:r>
            <a:endParaRPr lang="Microsoft YaHei" altLang="Microsoft YaHei" sz="1200"/>
          </a:p>
          <a:p>
            <a:pPr algn="l" rtl="0" eaLnBrk="0">
              <a:lnSpc>
                <a:spcPct val="104000"/>
              </a:lnSpc>
            </a:pPr>
            <a:endParaRPr lang="Arial" altLang="Arial" sz="1100"/>
          </a:p>
          <a:p>
            <a:pPr algn="l" rtl="0" eaLnBrk="0">
              <a:lnSpc>
                <a:spcPct val="8071"/>
              </a:lnSpc>
            </a:pPr>
            <a:endParaRPr lang="Arial" altLang="Arial" sz="100"/>
          </a:p>
          <a:p>
            <a:pPr marL="1003757" algn="l" rtl="0" eaLnBrk="0">
              <a:lnSpc>
                <a:spcPct val="91000"/>
              </a:lnSpc>
            </a:pPr>
            <a:r>
              <a:rPr sz="12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估</a:t>
            </a:r>
            <a:endParaRPr lang="Microsoft YaHei" altLang="Microsoft YaHei" sz="1200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5714501" y="4050957"/>
            <a:ext cx="756273" cy="756572"/>
            <a:chExt cx="756273" cy="756572"/>
          </a:xfrm>
        </p:grpSpPr>
        <p:sp>
          <p:nvSpPr>
            <p:cNvPr id="181" name="path"/>
            <p:cNvSpPr/>
            <p:nvPr/>
          </p:nvSpPr>
          <p:spPr>
            <a:xfrm>
              <a:off x="0" y="0"/>
              <a:ext cx="756273" cy="756572"/>
            </a:xfrm>
            <a:custGeom>
              <a:rect l="0" t="0" r="0" b="0"/>
              <a:pathLst>
                <a:path w="1190" h="1191">
                  <a:moveTo>
                    <a:pt x="0" y="595"/>
                  </a:moveTo>
                  <a:cubicBezTo>
                    <a:pt x="0" y="266"/>
                    <a:pt x="266" y="0"/>
                    <a:pt x="595" y="0"/>
                  </a:cubicBezTo>
                  <a:lnTo>
                    <a:pt x="595" y="0"/>
                  </a:lnTo>
                  <a:lnTo>
                    <a:pt x="595" y="0"/>
                  </a:lnTo>
                  <a:lnTo>
                    <a:pt x="595" y="0"/>
                  </a:lnTo>
                  <a:cubicBezTo>
                    <a:pt x="924" y="0"/>
                    <a:pt x="1190" y="266"/>
                    <a:pt x="1190" y="595"/>
                  </a:cubicBezTo>
                  <a:lnTo>
                    <a:pt x="1190" y="595"/>
                  </a:lnTo>
                  <a:cubicBezTo>
                    <a:pt x="1190" y="595"/>
                    <a:pt x="1190" y="595"/>
                    <a:pt x="1190" y="595"/>
                  </a:cubicBezTo>
                  <a:lnTo>
                    <a:pt x="1190" y="595"/>
                  </a:lnTo>
                  <a:lnTo>
                    <a:pt x="1190" y="595"/>
                  </a:lnTo>
                  <a:lnTo>
                    <a:pt x="1190" y="595"/>
                  </a:lnTo>
                  <a:cubicBezTo>
                    <a:pt x="1190" y="924"/>
                    <a:pt x="924" y="1191"/>
                    <a:pt x="595" y="1191"/>
                  </a:cubicBezTo>
                  <a:lnTo>
                    <a:pt x="595" y="1191"/>
                  </a:lnTo>
                  <a:lnTo>
                    <a:pt x="595" y="1191"/>
                  </a:lnTo>
                  <a:lnTo>
                    <a:pt x="595" y="1191"/>
                  </a:lnTo>
                  <a:cubicBezTo>
                    <a:pt x="266" y="1191"/>
                    <a:pt x="0" y="924"/>
                    <a:pt x="0" y="595"/>
                  </a:cubicBezTo>
                  <a:lnTo>
                    <a:pt x="0" y="595"/>
                  </a:lnTo>
                  <a:cubicBezTo>
                    <a:pt x="0" y="595"/>
                    <a:pt x="0" y="595"/>
                    <a:pt x="0" y="595"/>
                  </a:cubicBezTo>
                  <a:lnTo>
                    <a:pt x="0" y="595"/>
                  </a:lnTo>
                  <a:close/>
                </a:path>
              </a:pathLst>
            </a:custGeom>
            <a:solidFill>
              <a:srgbClr val="007C8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194307" y="194454"/>
              <a:ext cx="367664" cy="367664"/>
            </a:xfrm>
            <a:custGeom>
              <a:rect l="0" t="0" r="0" b="0"/>
              <a:pathLst>
                <a:path w="578" h="578">
                  <a:moveTo>
                    <a:pt x="289" y="578"/>
                  </a:moveTo>
                  <a:cubicBezTo>
                    <a:pt x="129" y="578"/>
                    <a:pt x="0" y="449"/>
                    <a:pt x="0" y="289"/>
                  </a:cubicBezTo>
                  <a:lnTo>
                    <a:pt x="0" y="289"/>
                  </a:lnTo>
                  <a:cubicBezTo>
                    <a:pt x="0" y="129"/>
                    <a:pt x="129" y="0"/>
                    <a:pt x="289" y="0"/>
                  </a:cubicBezTo>
                  <a:lnTo>
                    <a:pt x="289" y="0"/>
                  </a:lnTo>
                  <a:lnTo>
                    <a:pt x="289" y="0"/>
                  </a:lnTo>
                  <a:lnTo>
                    <a:pt x="289" y="0"/>
                  </a:lnTo>
                  <a:cubicBezTo>
                    <a:pt x="449" y="0"/>
                    <a:pt x="578" y="129"/>
                    <a:pt x="578" y="289"/>
                  </a:cubicBezTo>
                  <a:lnTo>
                    <a:pt x="578" y="289"/>
                  </a:lnTo>
                  <a:cubicBezTo>
                    <a:pt x="578" y="449"/>
                    <a:pt x="449" y="578"/>
                    <a:pt x="289" y="578"/>
                  </a:cubicBezTo>
                  <a:lnTo>
                    <a:pt x="289" y="578"/>
                  </a:lnTo>
                  <a:lnTo>
                    <a:pt x="289" y="578"/>
                  </a:lnTo>
                  <a:close/>
                  <a:moveTo>
                    <a:pt x="318" y="434"/>
                  </a:moveTo>
                  <a:lnTo>
                    <a:pt x="347" y="434"/>
                  </a:lnTo>
                  <a:lnTo>
                    <a:pt x="347" y="434"/>
                  </a:lnTo>
                  <a:cubicBezTo>
                    <a:pt x="395" y="434"/>
                    <a:pt x="434" y="395"/>
                    <a:pt x="434" y="347"/>
                  </a:cubicBezTo>
                  <a:lnTo>
                    <a:pt x="434" y="347"/>
                  </a:lnTo>
                  <a:cubicBezTo>
                    <a:pt x="434" y="299"/>
                    <a:pt x="395" y="260"/>
                    <a:pt x="347" y="260"/>
                  </a:cubicBezTo>
                  <a:lnTo>
                    <a:pt x="347" y="260"/>
                  </a:lnTo>
                  <a:lnTo>
                    <a:pt x="347" y="260"/>
                  </a:lnTo>
                  <a:lnTo>
                    <a:pt x="231" y="260"/>
                  </a:lnTo>
                  <a:lnTo>
                    <a:pt x="231" y="260"/>
                  </a:lnTo>
                  <a:cubicBezTo>
                    <a:pt x="215" y="260"/>
                    <a:pt x="202" y="247"/>
                    <a:pt x="202" y="231"/>
                  </a:cubicBezTo>
                  <a:lnTo>
                    <a:pt x="202" y="231"/>
                  </a:lnTo>
                  <a:cubicBezTo>
                    <a:pt x="202" y="215"/>
                    <a:pt x="215" y="202"/>
                    <a:pt x="231" y="202"/>
                  </a:cubicBezTo>
                  <a:lnTo>
                    <a:pt x="231" y="202"/>
                  </a:lnTo>
                  <a:lnTo>
                    <a:pt x="231" y="202"/>
                  </a:lnTo>
                  <a:lnTo>
                    <a:pt x="405" y="202"/>
                  </a:lnTo>
                  <a:lnTo>
                    <a:pt x="405" y="144"/>
                  </a:lnTo>
                  <a:lnTo>
                    <a:pt x="318" y="144"/>
                  </a:lnTo>
                  <a:lnTo>
                    <a:pt x="318" y="86"/>
                  </a:lnTo>
                  <a:lnTo>
                    <a:pt x="260" y="86"/>
                  </a:lnTo>
                  <a:lnTo>
                    <a:pt x="260" y="144"/>
                  </a:lnTo>
                  <a:lnTo>
                    <a:pt x="231" y="144"/>
                  </a:lnTo>
                  <a:lnTo>
                    <a:pt x="231" y="144"/>
                  </a:lnTo>
                  <a:cubicBezTo>
                    <a:pt x="183" y="144"/>
                    <a:pt x="144" y="183"/>
                    <a:pt x="144" y="231"/>
                  </a:cubicBezTo>
                  <a:lnTo>
                    <a:pt x="144" y="231"/>
                  </a:lnTo>
                  <a:cubicBezTo>
                    <a:pt x="144" y="279"/>
                    <a:pt x="183" y="318"/>
                    <a:pt x="231" y="318"/>
                  </a:cubicBezTo>
                  <a:lnTo>
                    <a:pt x="231" y="318"/>
                  </a:lnTo>
                  <a:lnTo>
                    <a:pt x="231" y="318"/>
                  </a:lnTo>
                  <a:lnTo>
                    <a:pt x="347" y="318"/>
                  </a:lnTo>
                  <a:lnTo>
                    <a:pt x="347" y="318"/>
                  </a:lnTo>
                  <a:cubicBezTo>
                    <a:pt x="363" y="318"/>
                    <a:pt x="376" y="331"/>
                    <a:pt x="376" y="347"/>
                  </a:cubicBezTo>
                  <a:lnTo>
                    <a:pt x="376" y="347"/>
                  </a:lnTo>
                  <a:cubicBezTo>
                    <a:pt x="376" y="363"/>
                    <a:pt x="363" y="376"/>
                    <a:pt x="347" y="376"/>
                  </a:cubicBezTo>
                  <a:lnTo>
                    <a:pt x="347" y="376"/>
                  </a:lnTo>
                  <a:lnTo>
                    <a:pt x="347" y="376"/>
                  </a:lnTo>
                  <a:lnTo>
                    <a:pt x="173" y="376"/>
                  </a:lnTo>
                  <a:lnTo>
                    <a:pt x="173" y="434"/>
                  </a:lnTo>
                  <a:lnTo>
                    <a:pt x="260" y="434"/>
                  </a:lnTo>
                  <a:lnTo>
                    <a:pt x="260" y="492"/>
                  </a:lnTo>
                  <a:lnTo>
                    <a:pt x="318" y="492"/>
                  </a:lnTo>
                  <a:lnTo>
                    <a:pt x="318" y="4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7486150" y="2803183"/>
            <a:ext cx="756273" cy="756571"/>
            <a:chExt cx="756273" cy="756571"/>
          </a:xfrm>
        </p:grpSpPr>
        <p:sp>
          <p:nvSpPr>
            <p:cNvPr id="183" name="path"/>
            <p:cNvSpPr/>
            <p:nvPr/>
          </p:nvSpPr>
          <p:spPr>
            <a:xfrm>
              <a:off x="0" y="0"/>
              <a:ext cx="756273" cy="756571"/>
            </a:xfrm>
            <a:custGeom>
              <a:rect l="0" t="0" r="0" b="0"/>
              <a:pathLst>
                <a:path w="1190" h="1191">
                  <a:moveTo>
                    <a:pt x="0" y="595"/>
                  </a:moveTo>
                  <a:cubicBezTo>
                    <a:pt x="0" y="266"/>
                    <a:pt x="266" y="0"/>
                    <a:pt x="595" y="0"/>
                  </a:cubicBezTo>
                  <a:lnTo>
                    <a:pt x="595" y="0"/>
                  </a:lnTo>
                  <a:lnTo>
                    <a:pt x="595" y="0"/>
                  </a:lnTo>
                  <a:lnTo>
                    <a:pt x="595" y="0"/>
                  </a:lnTo>
                  <a:cubicBezTo>
                    <a:pt x="924" y="0"/>
                    <a:pt x="1190" y="266"/>
                    <a:pt x="1190" y="595"/>
                  </a:cubicBezTo>
                  <a:lnTo>
                    <a:pt x="1190" y="595"/>
                  </a:lnTo>
                  <a:cubicBezTo>
                    <a:pt x="1190" y="595"/>
                    <a:pt x="1190" y="595"/>
                    <a:pt x="1190" y="595"/>
                  </a:cubicBezTo>
                  <a:lnTo>
                    <a:pt x="1190" y="595"/>
                  </a:lnTo>
                  <a:lnTo>
                    <a:pt x="1190" y="595"/>
                  </a:lnTo>
                  <a:lnTo>
                    <a:pt x="1190" y="595"/>
                  </a:lnTo>
                  <a:cubicBezTo>
                    <a:pt x="1190" y="924"/>
                    <a:pt x="924" y="1191"/>
                    <a:pt x="595" y="1191"/>
                  </a:cubicBezTo>
                  <a:lnTo>
                    <a:pt x="595" y="1191"/>
                  </a:lnTo>
                  <a:lnTo>
                    <a:pt x="595" y="1191"/>
                  </a:lnTo>
                  <a:lnTo>
                    <a:pt x="595" y="1191"/>
                  </a:lnTo>
                  <a:cubicBezTo>
                    <a:pt x="266" y="1191"/>
                    <a:pt x="0" y="924"/>
                    <a:pt x="0" y="595"/>
                  </a:cubicBezTo>
                  <a:lnTo>
                    <a:pt x="0" y="595"/>
                  </a:lnTo>
                  <a:cubicBezTo>
                    <a:pt x="0" y="595"/>
                    <a:pt x="0" y="595"/>
                    <a:pt x="0" y="595"/>
                  </a:cubicBezTo>
                  <a:lnTo>
                    <a:pt x="0" y="595"/>
                  </a:lnTo>
                  <a:close/>
                </a:path>
              </a:pathLst>
            </a:custGeom>
            <a:solidFill>
              <a:srgbClr val="007C8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196222" y="212598"/>
              <a:ext cx="367565" cy="347026"/>
            </a:xfrm>
            <a:custGeom>
              <a:rect l="0" t="0" r="0" b="0"/>
              <a:pathLst>
                <a:path w="578" h="546">
                  <a:moveTo>
                    <a:pt x="440" y="0"/>
                  </a:moveTo>
                  <a:cubicBezTo>
                    <a:pt x="418" y="0"/>
                    <a:pt x="401" y="18"/>
                    <a:pt x="401" y="40"/>
                  </a:cubicBezTo>
                  <a:lnTo>
                    <a:pt x="401" y="40"/>
                  </a:lnTo>
                  <a:cubicBezTo>
                    <a:pt x="401" y="61"/>
                    <a:pt x="418" y="80"/>
                    <a:pt x="440" y="80"/>
                  </a:cubicBezTo>
                  <a:lnTo>
                    <a:pt x="440" y="80"/>
                  </a:lnTo>
                  <a:cubicBezTo>
                    <a:pt x="463" y="80"/>
                    <a:pt x="480" y="61"/>
                    <a:pt x="480" y="40"/>
                  </a:cubicBezTo>
                  <a:lnTo>
                    <a:pt x="480" y="40"/>
                  </a:lnTo>
                  <a:cubicBezTo>
                    <a:pt x="480" y="18"/>
                    <a:pt x="463" y="0"/>
                    <a:pt x="440" y="0"/>
                  </a:cubicBezTo>
                  <a:moveTo>
                    <a:pt x="521" y="406"/>
                  </a:moveTo>
                  <a:cubicBezTo>
                    <a:pt x="432" y="406"/>
                    <a:pt x="432" y="406"/>
                    <a:pt x="432" y="406"/>
                  </a:cubicBezTo>
                  <a:lnTo>
                    <a:pt x="432" y="406"/>
                  </a:lnTo>
                  <a:cubicBezTo>
                    <a:pt x="412" y="406"/>
                    <a:pt x="397" y="421"/>
                    <a:pt x="397" y="441"/>
                  </a:cubicBezTo>
                  <a:lnTo>
                    <a:pt x="397" y="441"/>
                  </a:lnTo>
                  <a:cubicBezTo>
                    <a:pt x="397" y="477"/>
                    <a:pt x="397" y="477"/>
                    <a:pt x="397" y="477"/>
                  </a:cubicBezTo>
                  <a:lnTo>
                    <a:pt x="397" y="477"/>
                  </a:lnTo>
                  <a:cubicBezTo>
                    <a:pt x="394" y="477"/>
                    <a:pt x="394" y="477"/>
                    <a:pt x="394" y="477"/>
                  </a:cubicBezTo>
                  <a:lnTo>
                    <a:pt x="394" y="477"/>
                  </a:lnTo>
                  <a:cubicBezTo>
                    <a:pt x="377" y="477"/>
                    <a:pt x="377" y="477"/>
                    <a:pt x="377" y="477"/>
                  </a:cubicBezTo>
                  <a:lnTo>
                    <a:pt x="377" y="477"/>
                  </a:lnTo>
                  <a:cubicBezTo>
                    <a:pt x="372" y="477"/>
                    <a:pt x="372" y="477"/>
                    <a:pt x="372" y="477"/>
                  </a:cubicBezTo>
                  <a:lnTo>
                    <a:pt x="372" y="477"/>
                  </a:lnTo>
                  <a:cubicBezTo>
                    <a:pt x="372" y="441"/>
                    <a:pt x="372" y="441"/>
                    <a:pt x="372" y="441"/>
                  </a:cubicBezTo>
                  <a:lnTo>
                    <a:pt x="372" y="441"/>
                  </a:lnTo>
                  <a:cubicBezTo>
                    <a:pt x="372" y="421"/>
                    <a:pt x="357" y="406"/>
                    <a:pt x="338" y="406"/>
                  </a:cubicBezTo>
                  <a:lnTo>
                    <a:pt x="338" y="406"/>
                  </a:lnTo>
                  <a:cubicBezTo>
                    <a:pt x="247" y="406"/>
                    <a:pt x="247" y="406"/>
                    <a:pt x="247" y="406"/>
                  </a:cubicBezTo>
                  <a:lnTo>
                    <a:pt x="247" y="406"/>
                  </a:lnTo>
                  <a:cubicBezTo>
                    <a:pt x="229" y="406"/>
                    <a:pt x="213" y="421"/>
                    <a:pt x="213" y="441"/>
                  </a:cubicBezTo>
                  <a:lnTo>
                    <a:pt x="213" y="441"/>
                  </a:lnTo>
                  <a:cubicBezTo>
                    <a:pt x="213" y="477"/>
                    <a:pt x="213" y="477"/>
                    <a:pt x="213" y="477"/>
                  </a:cubicBezTo>
                  <a:lnTo>
                    <a:pt x="213" y="477"/>
                  </a:lnTo>
                  <a:cubicBezTo>
                    <a:pt x="207" y="477"/>
                    <a:pt x="207" y="477"/>
                    <a:pt x="207" y="477"/>
                  </a:cubicBezTo>
                  <a:lnTo>
                    <a:pt x="207" y="477"/>
                  </a:lnTo>
                  <a:cubicBezTo>
                    <a:pt x="193" y="477"/>
                    <a:pt x="193" y="477"/>
                    <a:pt x="193" y="477"/>
                  </a:cubicBezTo>
                  <a:lnTo>
                    <a:pt x="193" y="477"/>
                  </a:lnTo>
                  <a:cubicBezTo>
                    <a:pt x="186" y="477"/>
                    <a:pt x="186" y="477"/>
                    <a:pt x="186" y="477"/>
                  </a:cubicBezTo>
                  <a:lnTo>
                    <a:pt x="186" y="477"/>
                  </a:lnTo>
                  <a:cubicBezTo>
                    <a:pt x="186" y="441"/>
                    <a:pt x="186" y="441"/>
                    <a:pt x="186" y="441"/>
                  </a:cubicBezTo>
                  <a:lnTo>
                    <a:pt x="186" y="441"/>
                  </a:lnTo>
                  <a:cubicBezTo>
                    <a:pt x="186" y="421"/>
                    <a:pt x="170" y="406"/>
                    <a:pt x="150" y="406"/>
                  </a:cubicBezTo>
                  <a:lnTo>
                    <a:pt x="150" y="406"/>
                  </a:lnTo>
                  <a:cubicBezTo>
                    <a:pt x="61" y="406"/>
                    <a:pt x="61" y="406"/>
                    <a:pt x="61" y="406"/>
                  </a:cubicBezTo>
                  <a:lnTo>
                    <a:pt x="61" y="406"/>
                  </a:lnTo>
                  <a:cubicBezTo>
                    <a:pt x="43" y="406"/>
                    <a:pt x="27" y="421"/>
                    <a:pt x="27" y="441"/>
                  </a:cubicBezTo>
                  <a:lnTo>
                    <a:pt x="27" y="441"/>
                  </a:lnTo>
                  <a:cubicBezTo>
                    <a:pt x="27" y="477"/>
                    <a:pt x="27" y="477"/>
                    <a:pt x="27" y="477"/>
                  </a:cubicBezTo>
                  <a:lnTo>
                    <a:pt x="27" y="477"/>
                  </a:lnTo>
                  <a:cubicBezTo>
                    <a:pt x="21" y="477"/>
                    <a:pt x="21" y="477"/>
                    <a:pt x="21" y="477"/>
                  </a:cubicBezTo>
                  <a:lnTo>
                    <a:pt x="21" y="477"/>
                  </a:lnTo>
                  <a:cubicBezTo>
                    <a:pt x="7" y="477"/>
                    <a:pt x="7" y="477"/>
                    <a:pt x="7" y="477"/>
                  </a:cubicBezTo>
                  <a:lnTo>
                    <a:pt x="7" y="477"/>
                  </a:lnTo>
                  <a:cubicBezTo>
                    <a:pt x="0" y="477"/>
                    <a:pt x="0" y="477"/>
                    <a:pt x="0" y="477"/>
                  </a:cubicBezTo>
                  <a:lnTo>
                    <a:pt x="0" y="477"/>
                  </a:lnTo>
                  <a:cubicBezTo>
                    <a:pt x="0" y="497"/>
                    <a:pt x="0" y="497"/>
                    <a:pt x="0" y="497"/>
                  </a:cubicBezTo>
                  <a:lnTo>
                    <a:pt x="0" y="497"/>
                  </a:lnTo>
                  <a:cubicBezTo>
                    <a:pt x="7" y="497"/>
                    <a:pt x="7" y="497"/>
                    <a:pt x="7" y="497"/>
                  </a:cubicBezTo>
                  <a:lnTo>
                    <a:pt x="7" y="497"/>
                  </a:lnTo>
                  <a:cubicBezTo>
                    <a:pt x="21" y="497"/>
                    <a:pt x="21" y="497"/>
                    <a:pt x="21" y="497"/>
                  </a:cubicBezTo>
                  <a:lnTo>
                    <a:pt x="21" y="497"/>
                  </a:lnTo>
                  <a:cubicBezTo>
                    <a:pt x="27" y="497"/>
                    <a:pt x="27" y="497"/>
                    <a:pt x="27" y="497"/>
                  </a:cubicBezTo>
                  <a:lnTo>
                    <a:pt x="27" y="497"/>
                  </a:lnTo>
                  <a:cubicBezTo>
                    <a:pt x="27" y="546"/>
                    <a:pt x="27" y="546"/>
                    <a:pt x="27" y="546"/>
                  </a:cubicBezTo>
                  <a:lnTo>
                    <a:pt x="27" y="546"/>
                  </a:lnTo>
                  <a:cubicBezTo>
                    <a:pt x="186" y="546"/>
                    <a:pt x="186" y="546"/>
                    <a:pt x="186" y="546"/>
                  </a:cubicBezTo>
                  <a:lnTo>
                    <a:pt x="186" y="546"/>
                  </a:lnTo>
                  <a:cubicBezTo>
                    <a:pt x="186" y="497"/>
                    <a:pt x="186" y="497"/>
                    <a:pt x="186" y="497"/>
                  </a:cubicBezTo>
                  <a:lnTo>
                    <a:pt x="186" y="497"/>
                  </a:lnTo>
                  <a:cubicBezTo>
                    <a:pt x="193" y="497"/>
                    <a:pt x="193" y="497"/>
                    <a:pt x="193" y="497"/>
                  </a:cubicBezTo>
                  <a:lnTo>
                    <a:pt x="193" y="497"/>
                  </a:lnTo>
                  <a:cubicBezTo>
                    <a:pt x="207" y="497"/>
                    <a:pt x="207" y="497"/>
                    <a:pt x="207" y="497"/>
                  </a:cubicBezTo>
                  <a:lnTo>
                    <a:pt x="207" y="497"/>
                  </a:lnTo>
                  <a:cubicBezTo>
                    <a:pt x="213" y="497"/>
                    <a:pt x="213" y="497"/>
                    <a:pt x="213" y="497"/>
                  </a:cubicBezTo>
                  <a:lnTo>
                    <a:pt x="213" y="497"/>
                  </a:lnTo>
                  <a:cubicBezTo>
                    <a:pt x="213" y="546"/>
                    <a:pt x="213" y="546"/>
                    <a:pt x="213" y="546"/>
                  </a:cubicBezTo>
                  <a:lnTo>
                    <a:pt x="213" y="546"/>
                  </a:lnTo>
                  <a:cubicBezTo>
                    <a:pt x="372" y="546"/>
                    <a:pt x="372" y="546"/>
                    <a:pt x="372" y="546"/>
                  </a:cubicBezTo>
                  <a:lnTo>
                    <a:pt x="372" y="546"/>
                  </a:lnTo>
                  <a:cubicBezTo>
                    <a:pt x="372" y="497"/>
                    <a:pt x="372" y="497"/>
                    <a:pt x="372" y="497"/>
                  </a:cubicBezTo>
                  <a:lnTo>
                    <a:pt x="372" y="497"/>
                  </a:lnTo>
                  <a:cubicBezTo>
                    <a:pt x="377" y="497"/>
                    <a:pt x="377" y="497"/>
                    <a:pt x="377" y="497"/>
                  </a:cubicBezTo>
                  <a:lnTo>
                    <a:pt x="377" y="497"/>
                  </a:lnTo>
                  <a:cubicBezTo>
                    <a:pt x="394" y="497"/>
                    <a:pt x="394" y="497"/>
                    <a:pt x="394" y="497"/>
                  </a:cubicBezTo>
                  <a:lnTo>
                    <a:pt x="394" y="497"/>
                  </a:lnTo>
                  <a:cubicBezTo>
                    <a:pt x="397" y="497"/>
                    <a:pt x="397" y="497"/>
                    <a:pt x="397" y="497"/>
                  </a:cubicBezTo>
                  <a:lnTo>
                    <a:pt x="397" y="497"/>
                  </a:lnTo>
                  <a:cubicBezTo>
                    <a:pt x="397" y="546"/>
                    <a:pt x="397" y="546"/>
                    <a:pt x="397" y="546"/>
                  </a:cubicBezTo>
                  <a:lnTo>
                    <a:pt x="397" y="546"/>
                  </a:lnTo>
                  <a:cubicBezTo>
                    <a:pt x="557" y="546"/>
                    <a:pt x="557" y="546"/>
                    <a:pt x="557" y="546"/>
                  </a:cubicBezTo>
                  <a:lnTo>
                    <a:pt x="557" y="546"/>
                  </a:lnTo>
                  <a:cubicBezTo>
                    <a:pt x="557" y="497"/>
                    <a:pt x="557" y="497"/>
                    <a:pt x="557" y="497"/>
                  </a:cubicBezTo>
                  <a:lnTo>
                    <a:pt x="557" y="497"/>
                  </a:lnTo>
                  <a:cubicBezTo>
                    <a:pt x="578" y="497"/>
                    <a:pt x="578" y="497"/>
                    <a:pt x="578" y="497"/>
                  </a:cubicBezTo>
                  <a:lnTo>
                    <a:pt x="578" y="497"/>
                  </a:lnTo>
                  <a:cubicBezTo>
                    <a:pt x="578" y="477"/>
                    <a:pt x="578" y="477"/>
                    <a:pt x="578" y="477"/>
                  </a:cubicBezTo>
                  <a:lnTo>
                    <a:pt x="578" y="477"/>
                  </a:lnTo>
                  <a:cubicBezTo>
                    <a:pt x="557" y="477"/>
                    <a:pt x="557" y="477"/>
                    <a:pt x="557" y="477"/>
                  </a:cubicBezTo>
                  <a:lnTo>
                    <a:pt x="557" y="477"/>
                  </a:lnTo>
                  <a:cubicBezTo>
                    <a:pt x="557" y="441"/>
                    <a:pt x="557" y="441"/>
                    <a:pt x="557" y="441"/>
                  </a:cubicBezTo>
                  <a:lnTo>
                    <a:pt x="557" y="441"/>
                  </a:lnTo>
                  <a:cubicBezTo>
                    <a:pt x="557" y="421"/>
                    <a:pt x="541" y="406"/>
                    <a:pt x="521" y="406"/>
                  </a:cubicBezTo>
                  <a:moveTo>
                    <a:pt x="106" y="338"/>
                  </a:moveTo>
                  <a:cubicBezTo>
                    <a:pt x="81" y="338"/>
                    <a:pt x="61" y="357"/>
                    <a:pt x="61" y="381"/>
                  </a:cubicBezTo>
                  <a:lnTo>
                    <a:pt x="61" y="381"/>
                  </a:lnTo>
                  <a:cubicBezTo>
                    <a:pt x="61" y="386"/>
                    <a:pt x="63" y="392"/>
                    <a:pt x="64" y="397"/>
                  </a:cubicBezTo>
                  <a:lnTo>
                    <a:pt x="64" y="397"/>
                  </a:lnTo>
                  <a:cubicBezTo>
                    <a:pt x="146" y="397"/>
                    <a:pt x="146" y="397"/>
                    <a:pt x="146" y="397"/>
                  </a:cubicBezTo>
                  <a:lnTo>
                    <a:pt x="146" y="397"/>
                  </a:lnTo>
                  <a:cubicBezTo>
                    <a:pt x="147" y="392"/>
                    <a:pt x="149" y="386"/>
                    <a:pt x="149" y="381"/>
                  </a:cubicBezTo>
                  <a:lnTo>
                    <a:pt x="149" y="381"/>
                  </a:lnTo>
                  <a:cubicBezTo>
                    <a:pt x="149" y="357"/>
                    <a:pt x="129" y="338"/>
                    <a:pt x="106" y="338"/>
                  </a:cubicBezTo>
                  <a:moveTo>
                    <a:pt x="292" y="338"/>
                  </a:moveTo>
                  <a:cubicBezTo>
                    <a:pt x="267" y="338"/>
                    <a:pt x="247" y="357"/>
                    <a:pt x="247" y="381"/>
                  </a:cubicBezTo>
                  <a:lnTo>
                    <a:pt x="247" y="381"/>
                  </a:lnTo>
                  <a:cubicBezTo>
                    <a:pt x="247" y="386"/>
                    <a:pt x="249" y="392"/>
                    <a:pt x="250" y="397"/>
                  </a:cubicBezTo>
                  <a:lnTo>
                    <a:pt x="250" y="397"/>
                  </a:lnTo>
                  <a:cubicBezTo>
                    <a:pt x="332" y="397"/>
                    <a:pt x="332" y="397"/>
                    <a:pt x="332" y="397"/>
                  </a:cubicBezTo>
                  <a:lnTo>
                    <a:pt x="332" y="397"/>
                  </a:lnTo>
                  <a:cubicBezTo>
                    <a:pt x="334" y="392"/>
                    <a:pt x="335" y="386"/>
                    <a:pt x="335" y="381"/>
                  </a:cubicBezTo>
                  <a:lnTo>
                    <a:pt x="335" y="381"/>
                  </a:lnTo>
                  <a:cubicBezTo>
                    <a:pt x="335" y="357"/>
                    <a:pt x="315" y="338"/>
                    <a:pt x="292" y="338"/>
                  </a:cubicBezTo>
                  <a:moveTo>
                    <a:pt x="475" y="338"/>
                  </a:moveTo>
                  <a:cubicBezTo>
                    <a:pt x="452" y="338"/>
                    <a:pt x="432" y="357"/>
                    <a:pt x="432" y="381"/>
                  </a:cubicBezTo>
                  <a:lnTo>
                    <a:pt x="432" y="381"/>
                  </a:lnTo>
                  <a:cubicBezTo>
                    <a:pt x="432" y="386"/>
                    <a:pt x="434" y="392"/>
                    <a:pt x="435" y="397"/>
                  </a:cubicBezTo>
                  <a:lnTo>
                    <a:pt x="435" y="397"/>
                  </a:lnTo>
                  <a:cubicBezTo>
                    <a:pt x="517" y="397"/>
                    <a:pt x="517" y="397"/>
                    <a:pt x="517" y="397"/>
                  </a:cubicBezTo>
                  <a:lnTo>
                    <a:pt x="517" y="397"/>
                  </a:lnTo>
                  <a:cubicBezTo>
                    <a:pt x="518" y="392"/>
                    <a:pt x="520" y="386"/>
                    <a:pt x="520" y="381"/>
                  </a:cubicBezTo>
                  <a:lnTo>
                    <a:pt x="520" y="381"/>
                  </a:lnTo>
                  <a:cubicBezTo>
                    <a:pt x="520" y="357"/>
                    <a:pt x="500" y="338"/>
                    <a:pt x="475" y="338"/>
                  </a:cubicBezTo>
                  <a:moveTo>
                    <a:pt x="106" y="200"/>
                  </a:moveTo>
                  <a:cubicBezTo>
                    <a:pt x="106" y="226"/>
                    <a:pt x="106" y="226"/>
                    <a:pt x="106" y="226"/>
                  </a:cubicBezTo>
                  <a:lnTo>
                    <a:pt x="106" y="226"/>
                  </a:lnTo>
                  <a:cubicBezTo>
                    <a:pt x="127" y="226"/>
                    <a:pt x="127" y="226"/>
                    <a:pt x="127" y="226"/>
                  </a:cubicBezTo>
                  <a:lnTo>
                    <a:pt x="127" y="226"/>
                  </a:lnTo>
                  <a:cubicBezTo>
                    <a:pt x="104" y="309"/>
                    <a:pt x="104" y="309"/>
                    <a:pt x="104" y="309"/>
                  </a:cubicBezTo>
                  <a:lnTo>
                    <a:pt x="104" y="309"/>
                  </a:lnTo>
                  <a:cubicBezTo>
                    <a:pt x="133" y="309"/>
                    <a:pt x="133" y="309"/>
                    <a:pt x="133" y="309"/>
                  </a:cubicBezTo>
                  <a:lnTo>
                    <a:pt x="133" y="309"/>
                  </a:lnTo>
                  <a:cubicBezTo>
                    <a:pt x="158" y="226"/>
                    <a:pt x="158" y="226"/>
                    <a:pt x="158" y="226"/>
                  </a:cubicBezTo>
                  <a:lnTo>
                    <a:pt x="158" y="226"/>
                  </a:lnTo>
                  <a:cubicBezTo>
                    <a:pt x="246" y="226"/>
                    <a:pt x="246" y="226"/>
                    <a:pt x="246" y="226"/>
                  </a:cubicBezTo>
                  <a:lnTo>
                    <a:pt x="246" y="226"/>
                  </a:lnTo>
                  <a:cubicBezTo>
                    <a:pt x="269" y="309"/>
                    <a:pt x="269" y="309"/>
                    <a:pt x="269" y="309"/>
                  </a:cubicBezTo>
                  <a:lnTo>
                    <a:pt x="269" y="309"/>
                  </a:lnTo>
                  <a:cubicBezTo>
                    <a:pt x="300" y="309"/>
                    <a:pt x="300" y="309"/>
                    <a:pt x="300" y="309"/>
                  </a:cubicBezTo>
                  <a:lnTo>
                    <a:pt x="300" y="309"/>
                  </a:lnTo>
                  <a:cubicBezTo>
                    <a:pt x="275" y="226"/>
                    <a:pt x="275" y="226"/>
                    <a:pt x="275" y="226"/>
                  </a:cubicBezTo>
                  <a:lnTo>
                    <a:pt x="275" y="226"/>
                  </a:lnTo>
                  <a:cubicBezTo>
                    <a:pt x="300" y="226"/>
                    <a:pt x="300" y="226"/>
                    <a:pt x="300" y="226"/>
                  </a:cubicBezTo>
                  <a:lnTo>
                    <a:pt x="300" y="226"/>
                  </a:lnTo>
                  <a:cubicBezTo>
                    <a:pt x="300" y="200"/>
                    <a:pt x="300" y="200"/>
                    <a:pt x="300" y="200"/>
                  </a:cubicBezTo>
                  <a:lnTo>
                    <a:pt x="300" y="200"/>
                  </a:lnTo>
                  <a:cubicBezTo>
                    <a:pt x="106" y="200"/>
                    <a:pt x="106" y="200"/>
                    <a:pt x="106" y="200"/>
                  </a:cubicBezTo>
                  <a:moveTo>
                    <a:pt x="301" y="24"/>
                  </a:moveTo>
                  <a:cubicBezTo>
                    <a:pt x="309" y="24"/>
                    <a:pt x="317" y="27"/>
                    <a:pt x="323" y="32"/>
                  </a:cubicBezTo>
                  <a:lnTo>
                    <a:pt x="323" y="32"/>
                  </a:lnTo>
                  <a:cubicBezTo>
                    <a:pt x="323" y="32"/>
                    <a:pt x="323" y="32"/>
                    <a:pt x="323" y="32"/>
                  </a:cubicBezTo>
                  <a:lnTo>
                    <a:pt x="323" y="32"/>
                  </a:lnTo>
                  <a:cubicBezTo>
                    <a:pt x="327" y="38"/>
                    <a:pt x="330" y="46"/>
                    <a:pt x="330" y="53"/>
                  </a:cubicBezTo>
                  <a:lnTo>
                    <a:pt x="330" y="53"/>
                  </a:lnTo>
                  <a:cubicBezTo>
                    <a:pt x="330" y="110"/>
                    <a:pt x="330" y="110"/>
                    <a:pt x="330" y="110"/>
                  </a:cubicBezTo>
                  <a:lnTo>
                    <a:pt x="330" y="110"/>
                  </a:lnTo>
                  <a:cubicBezTo>
                    <a:pt x="340" y="112"/>
                    <a:pt x="340" y="112"/>
                    <a:pt x="340" y="112"/>
                  </a:cubicBezTo>
                  <a:lnTo>
                    <a:pt x="340" y="112"/>
                  </a:lnTo>
                  <a:cubicBezTo>
                    <a:pt x="340" y="103"/>
                    <a:pt x="340" y="103"/>
                    <a:pt x="340" y="103"/>
                  </a:cubicBezTo>
                  <a:lnTo>
                    <a:pt x="340" y="103"/>
                  </a:lnTo>
                  <a:cubicBezTo>
                    <a:pt x="381" y="103"/>
                    <a:pt x="381" y="103"/>
                    <a:pt x="381" y="103"/>
                  </a:cubicBezTo>
                  <a:lnTo>
                    <a:pt x="381" y="103"/>
                  </a:lnTo>
                  <a:cubicBezTo>
                    <a:pt x="411" y="84"/>
                    <a:pt x="411" y="84"/>
                    <a:pt x="411" y="84"/>
                  </a:cubicBezTo>
                  <a:lnTo>
                    <a:pt x="411" y="84"/>
                  </a:lnTo>
                  <a:cubicBezTo>
                    <a:pt x="481" y="84"/>
                    <a:pt x="398" y="84"/>
                    <a:pt x="477" y="84"/>
                  </a:cubicBezTo>
                  <a:lnTo>
                    <a:pt x="477" y="84"/>
                  </a:lnTo>
                  <a:cubicBezTo>
                    <a:pt x="491" y="84"/>
                    <a:pt x="501" y="96"/>
                    <a:pt x="501" y="109"/>
                  </a:cubicBezTo>
                  <a:lnTo>
                    <a:pt x="501" y="109"/>
                  </a:lnTo>
                  <a:cubicBezTo>
                    <a:pt x="501" y="187"/>
                    <a:pt x="501" y="187"/>
                    <a:pt x="501" y="187"/>
                  </a:cubicBezTo>
                  <a:lnTo>
                    <a:pt x="501" y="187"/>
                  </a:lnTo>
                  <a:cubicBezTo>
                    <a:pt x="477" y="187"/>
                    <a:pt x="477" y="187"/>
                    <a:pt x="477" y="187"/>
                  </a:cubicBezTo>
                  <a:lnTo>
                    <a:pt x="477" y="187"/>
                  </a:lnTo>
                  <a:cubicBezTo>
                    <a:pt x="477" y="130"/>
                    <a:pt x="477" y="130"/>
                    <a:pt x="477" y="130"/>
                  </a:cubicBezTo>
                  <a:lnTo>
                    <a:pt x="477" y="130"/>
                  </a:lnTo>
                  <a:cubicBezTo>
                    <a:pt x="472" y="130"/>
                    <a:pt x="472" y="130"/>
                    <a:pt x="472" y="130"/>
                  </a:cubicBezTo>
                  <a:lnTo>
                    <a:pt x="472" y="130"/>
                  </a:lnTo>
                  <a:cubicBezTo>
                    <a:pt x="472" y="187"/>
                    <a:pt x="472" y="187"/>
                    <a:pt x="472" y="187"/>
                  </a:cubicBezTo>
                  <a:lnTo>
                    <a:pt x="472" y="187"/>
                  </a:lnTo>
                  <a:cubicBezTo>
                    <a:pt x="472" y="203"/>
                    <a:pt x="472" y="203"/>
                    <a:pt x="472" y="203"/>
                  </a:cubicBezTo>
                  <a:lnTo>
                    <a:pt x="472" y="203"/>
                  </a:lnTo>
                  <a:cubicBezTo>
                    <a:pt x="472" y="306"/>
                    <a:pt x="472" y="306"/>
                    <a:pt x="472" y="306"/>
                  </a:cubicBezTo>
                  <a:lnTo>
                    <a:pt x="472" y="306"/>
                  </a:lnTo>
                  <a:cubicBezTo>
                    <a:pt x="444" y="306"/>
                    <a:pt x="444" y="306"/>
                    <a:pt x="444" y="306"/>
                  </a:cubicBezTo>
                  <a:lnTo>
                    <a:pt x="444" y="306"/>
                  </a:lnTo>
                  <a:cubicBezTo>
                    <a:pt x="444" y="220"/>
                    <a:pt x="444" y="220"/>
                    <a:pt x="444" y="220"/>
                  </a:cubicBezTo>
                  <a:lnTo>
                    <a:pt x="444" y="220"/>
                  </a:lnTo>
                  <a:cubicBezTo>
                    <a:pt x="438" y="220"/>
                    <a:pt x="438" y="220"/>
                    <a:pt x="438" y="220"/>
                  </a:cubicBezTo>
                  <a:lnTo>
                    <a:pt x="438" y="220"/>
                  </a:lnTo>
                  <a:cubicBezTo>
                    <a:pt x="438" y="306"/>
                    <a:pt x="438" y="306"/>
                    <a:pt x="438" y="306"/>
                  </a:cubicBezTo>
                  <a:lnTo>
                    <a:pt x="438" y="306"/>
                  </a:lnTo>
                  <a:cubicBezTo>
                    <a:pt x="411" y="306"/>
                    <a:pt x="411" y="306"/>
                    <a:pt x="411" y="306"/>
                  </a:cubicBezTo>
                  <a:lnTo>
                    <a:pt x="411" y="306"/>
                  </a:lnTo>
                  <a:cubicBezTo>
                    <a:pt x="411" y="290"/>
                    <a:pt x="411" y="290"/>
                    <a:pt x="411" y="290"/>
                  </a:cubicBezTo>
                  <a:lnTo>
                    <a:pt x="411" y="290"/>
                  </a:lnTo>
                  <a:cubicBezTo>
                    <a:pt x="411" y="203"/>
                    <a:pt x="411" y="203"/>
                    <a:pt x="411" y="203"/>
                  </a:cubicBezTo>
                  <a:lnTo>
                    <a:pt x="411" y="203"/>
                  </a:lnTo>
                  <a:cubicBezTo>
                    <a:pt x="411" y="187"/>
                    <a:pt x="411" y="187"/>
                    <a:pt x="411" y="187"/>
                  </a:cubicBezTo>
                  <a:lnTo>
                    <a:pt x="411" y="187"/>
                  </a:lnTo>
                  <a:cubicBezTo>
                    <a:pt x="411" y="130"/>
                    <a:pt x="411" y="130"/>
                    <a:pt x="411" y="130"/>
                  </a:cubicBezTo>
                  <a:lnTo>
                    <a:pt x="411" y="130"/>
                  </a:lnTo>
                  <a:cubicBezTo>
                    <a:pt x="411" y="115"/>
                    <a:pt x="411" y="115"/>
                    <a:pt x="411" y="115"/>
                  </a:cubicBezTo>
                  <a:lnTo>
                    <a:pt x="411" y="115"/>
                  </a:lnTo>
                  <a:cubicBezTo>
                    <a:pt x="381" y="130"/>
                    <a:pt x="381" y="130"/>
                    <a:pt x="381" y="130"/>
                  </a:cubicBezTo>
                  <a:lnTo>
                    <a:pt x="381" y="130"/>
                  </a:lnTo>
                  <a:cubicBezTo>
                    <a:pt x="340" y="130"/>
                    <a:pt x="340" y="130"/>
                    <a:pt x="340" y="130"/>
                  </a:cubicBezTo>
                  <a:lnTo>
                    <a:pt x="340" y="130"/>
                  </a:lnTo>
                  <a:cubicBezTo>
                    <a:pt x="340" y="123"/>
                    <a:pt x="340" y="123"/>
                    <a:pt x="340" y="123"/>
                  </a:cubicBezTo>
                  <a:lnTo>
                    <a:pt x="340" y="123"/>
                  </a:lnTo>
                  <a:cubicBezTo>
                    <a:pt x="330" y="121"/>
                    <a:pt x="330" y="121"/>
                    <a:pt x="330" y="121"/>
                  </a:cubicBezTo>
                  <a:lnTo>
                    <a:pt x="330" y="121"/>
                  </a:lnTo>
                  <a:cubicBezTo>
                    <a:pt x="330" y="164"/>
                    <a:pt x="330" y="164"/>
                    <a:pt x="330" y="164"/>
                  </a:cubicBezTo>
                  <a:lnTo>
                    <a:pt x="330" y="164"/>
                  </a:lnTo>
                  <a:cubicBezTo>
                    <a:pt x="330" y="172"/>
                    <a:pt x="327" y="180"/>
                    <a:pt x="323" y="184"/>
                  </a:cubicBezTo>
                  <a:lnTo>
                    <a:pt x="323" y="184"/>
                  </a:lnTo>
                  <a:cubicBezTo>
                    <a:pt x="323" y="184"/>
                    <a:pt x="323" y="184"/>
                    <a:pt x="323" y="184"/>
                  </a:cubicBezTo>
                  <a:lnTo>
                    <a:pt x="323" y="184"/>
                  </a:lnTo>
                  <a:cubicBezTo>
                    <a:pt x="323" y="184"/>
                    <a:pt x="323" y="184"/>
                    <a:pt x="323" y="184"/>
                  </a:cubicBezTo>
                  <a:lnTo>
                    <a:pt x="323" y="184"/>
                  </a:lnTo>
                  <a:cubicBezTo>
                    <a:pt x="317" y="190"/>
                    <a:pt x="309" y="193"/>
                    <a:pt x="301" y="193"/>
                  </a:cubicBezTo>
                  <a:lnTo>
                    <a:pt x="301" y="193"/>
                  </a:lnTo>
                  <a:cubicBezTo>
                    <a:pt x="110" y="193"/>
                    <a:pt x="110" y="193"/>
                    <a:pt x="110" y="193"/>
                  </a:cubicBezTo>
                  <a:lnTo>
                    <a:pt x="110" y="193"/>
                  </a:lnTo>
                  <a:cubicBezTo>
                    <a:pt x="103" y="193"/>
                    <a:pt x="95" y="190"/>
                    <a:pt x="90" y="184"/>
                  </a:cubicBezTo>
                  <a:lnTo>
                    <a:pt x="90" y="184"/>
                  </a:lnTo>
                  <a:cubicBezTo>
                    <a:pt x="90" y="184"/>
                    <a:pt x="90" y="184"/>
                    <a:pt x="90" y="184"/>
                  </a:cubicBezTo>
                  <a:lnTo>
                    <a:pt x="90" y="184"/>
                  </a:lnTo>
                  <a:cubicBezTo>
                    <a:pt x="84" y="180"/>
                    <a:pt x="81" y="172"/>
                    <a:pt x="81" y="164"/>
                  </a:cubicBezTo>
                  <a:lnTo>
                    <a:pt x="81" y="164"/>
                  </a:lnTo>
                  <a:cubicBezTo>
                    <a:pt x="81" y="53"/>
                    <a:pt x="81" y="53"/>
                    <a:pt x="81" y="53"/>
                  </a:cubicBezTo>
                  <a:lnTo>
                    <a:pt x="81" y="53"/>
                  </a:lnTo>
                  <a:cubicBezTo>
                    <a:pt x="81" y="46"/>
                    <a:pt x="84" y="38"/>
                    <a:pt x="90" y="32"/>
                  </a:cubicBezTo>
                  <a:lnTo>
                    <a:pt x="90" y="32"/>
                  </a:lnTo>
                  <a:cubicBezTo>
                    <a:pt x="95" y="27"/>
                    <a:pt x="103" y="24"/>
                    <a:pt x="110" y="24"/>
                  </a:cubicBezTo>
                  <a:lnTo>
                    <a:pt x="110" y="24"/>
                  </a:lnTo>
                  <a:cubicBezTo>
                    <a:pt x="301" y="24"/>
                    <a:pt x="301" y="24"/>
                    <a:pt x="301" y="24"/>
                  </a:cubicBezTo>
                  <a:moveTo>
                    <a:pt x="110" y="47"/>
                  </a:moveTo>
                  <a:cubicBezTo>
                    <a:pt x="109" y="47"/>
                    <a:pt x="107" y="47"/>
                    <a:pt x="106" y="49"/>
                  </a:cubicBezTo>
                  <a:lnTo>
                    <a:pt x="106" y="49"/>
                  </a:lnTo>
                  <a:cubicBezTo>
                    <a:pt x="106" y="50"/>
                    <a:pt x="104" y="52"/>
                    <a:pt x="104" y="53"/>
                  </a:cubicBezTo>
                  <a:lnTo>
                    <a:pt x="104" y="53"/>
                  </a:lnTo>
                  <a:cubicBezTo>
                    <a:pt x="104" y="164"/>
                    <a:pt x="104" y="164"/>
                    <a:pt x="104" y="164"/>
                  </a:cubicBezTo>
                  <a:lnTo>
                    <a:pt x="104" y="164"/>
                  </a:lnTo>
                  <a:cubicBezTo>
                    <a:pt x="104" y="166"/>
                    <a:pt x="106" y="167"/>
                    <a:pt x="106" y="167"/>
                  </a:cubicBezTo>
                  <a:lnTo>
                    <a:pt x="106" y="167"/>
                  </a:lnTo>
                  <a:cubicBezTo>
                    <a:pt x="106" y="169"/>
                    <a:pt x="106" y="169"/>
                    <a:pt x="106" y="169"/>
                  </a:cubicBezTo>
                  <a:lnTo>
                    <a:pt x="106" y="169"/>
                  </a:lnTo>
                  <a:cubicBezTo>
                    <a:pt x="107" y="169"/>
                    <a:pt x="109" y="170"/>
                    <a:pt x="110" y="170"/>
                  </a:cubicBezTo>
                  <a:lnTo>
                    <a:pt x="110" y="170"/>
                  </a:lnTo>
                  <a:cubicBezTo>
                    <a:pt x="301" y="170"/>
                    <a:pt x="301" y="170"/>
                    <a:pt x="301" y="170"/>
                  </a:cubicBezTo>
                  <a:lnTo>
                    <a:pt x="301" y="170"/>
                  </a:lnTo>
                  <a:cubicBezTo>
                    <a:pt x="303" y="170"/>
                    <a:pt x="304" y="169"/>
                    <a:pt x="306" y="169"/>
                  </a:cubicBezTo>
                  <a:lnTo>
                    <a:pt x="306" y="169"/>
                  </a:lnTo>
                  <a:cubicBezTo>
                    <a:pt x="306" y="167"/>
                    <a:pt x="306" y="167"/>
                    <a:pt x="306" y="167"/>
                  </a:cubicBezTo>
                  <a:lnTo>
                    <a:pt x="306" y="167"/>
                  </a:lnTo>
                  <a:cubicBezTo>
                    <a:pt x="307" y="167"/>
                    <a:pt x="307" y="166"/>
                    <a:pt x="307" y="164"/>
                  </a:cubicBezTo>
                  <a:lnTo>
                    <a:pt x="307" y="164"/>
                  </a:lnTo>
                  <a:cubicBezTo>
                    <a:pt x="307" y="116"/>
                    <a:pt x="307" y="116"/>
                    <a:pt x="307" y="116"/>
                  </a:cubicBezTo>
                  <a:lnTo>
                    <a:pt x="307" y="116"/>
                  </a:lnTo>
                  <a:cubicBezTo>
                    <a:pt x="212" y="96"/>
                    <a:pt x="212" y="96"/>
                    <a:pt x="212" y="96"/>
                  </a:cubicBezTo>
                  <a:lnTo>
                    <a:pt x="212" y="96"/>
                  </a:lnTo>
                  <a:cubicBezTo>
                    <a:pt x="213" y="95"/>
                    <a:pt x="213" y="95"/>
                    <a:pt x="213" y="95"/>
                  </a:cubicBezTo>
                  <a:lnTo>
                    <a:pt x="213" y="95"/>
                  </a:lnTo>
                  <a:cubicBezTo>
                    <a:pt x="307" y="107"/>
                    <a:pt x="307" y="107"/>
                    <a:pt x="307" y="107"/>
                  </a:cubicBezTo>
                  <a:lnTo>
                    <a:pt x="307" y="107"/>
                  </a:lnTo>
                  <a:cubicBezTo>
                    <a:pt x="307" y="53"/>
                    <a:pt x="307" y="53"/>
                    <a:pt x="307" y="53"/>
                  </a:cubicBezTo>
                  <a:lnTo>
                    <a:pt x="307" y="53"/>
                  </a:lnTo>
                  <a:cubicBezTo>
                    <a:pt x="307" y="52"/>
                    <a:pt x="307" y="50"/>
                    <a:pt x="306" y="49"/>
                  </a:cubicBezTo>
                  <a:lnTo>
                    <a:pt x="306" y="49"/>
                  </a:lnTo>
                  <a:cubicBezTo>
                    <a:pt x="306" y="49"/>
                    <a:pt x="306" y="49"/>
                    <a:pt x="306" y="49"/>
                  </a:cubicBezTo>
                  <a:lnTo>
                    <a:pt x="306" y="49"/>
                  </a:lnTo>
                  <a:cubicBezTo>
                    <a:pt x="304" y="47"/>
                    <a:pt x="303" y="47"/>
                    <a:pt x="301" y="47"/>
                  </a:cubicBezTo>
                  <a:lnTo>
                    <a:pt x="301" y="47"/>
                  </a:lnTo>
                  <a:lnTo>
                    <a:pt x="110" y="4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3952377" y="5279682"/>
            <a:ext cx="756273" cy="756572"/>
            <a:chExt cx="756273" cy="756572"/>
          </a:xfrm>
        </p:grpSpPr>
        <p:sp>
          <p:nvSpPr>
            <p:cNvPr id="185" name="path"/>
            <p:cNvSpPr/>
            <p:nvPr/>
          </p:nvSpPr>
          <p:spPr>
            <a:xfrm>
              <a:off x="0" y="0"/>
              <a:ext cx="756273" cy="756572"/>
            </a:xfrm>
            <a:custGeom>
              <a:rect l="0" t="0" r="0" b="0"/>
              <a:pathLst>
                <a:path w="1190" h="1191">
                  <a:moveTo>
                    <a:pt x="0" y="595"/>
                  </a:moveTo>
                  <a:cubicBezTo>
                    <a:pt x="0" y="266"/>
                    <a:pt x="266" y="0"/>
                    <a:pt x="595" y="0"/>
                  </a:cubicBezTo>
                  <a:lnTo>
                    <a:pt x="595" y="0"/>
                  </a:lnTo>
                  <a:lnTo>
                    <a:pt x="595" y="0"/>
                  </a:lnTo>
                  <a:lnTo>
                    <a:pt x="595" y="0"/>
                  </a:lnTo>
                  <a:cubicBezTo>
                    <a:pt x="924" y="0"/>
                    <a:pt x="1190" y="266"/>
                    <a:pt x="1190" y="595"/>
                  </a:cubicBezTo>
                  <a:lnTo>
                    <a:pt x="1190" y="595"/>
                  </a:lnTo>
                  <a:cubicBezTo>
                    <a:pt x="1190" y="595"/>
                    <a:pt x="1190" y="595"/>
                    <a:pt x="1190" y="595"/>
                  </a:cubicBezTo>
                  <a:lnTo>
                    <a:pt x="1190" y="595"/>
                  </a:lnTo>
                  <a:lnTo>
                    <a:pt x="1190" y="595"/>
                  </a:lnTo>
                  <a:lnTo>
                    <a:pt x="1190" y="595"/>
                  </a:lnTo>
                  <a:cubicBezTo>
                    <a:pt x="1190" y="924"/>
                    <a:pt x="924" y="1191"/>
                    <a:pt x="595" y="1191"/>
                  </a:cubicBezTo>
                  <a:lnTo>
                    <a:pt x="595" y="1191"/>
                  </a:lnTo>
                  <a:lnTo>
                    <a:pt x="595" y="1191"/>
                  </a:lnTo>
                  <a:lnTo>
                    <a:pt x="595" y="1191"/>
                  </a:lnTo>
                  <a:cubicBezTo>
                    <a:pt x="266" y="1191"/>
                    <a:pt x="0" y="924"/>
                    <a:pt x="0" y="595"/>
                  </a:cubicBezTo>
                  <a:lnTo>
                    <a:pt x="0" y="595"/>
                  </a:lnTo>
                  <a:cubicBezTo>
                    <a:pt x="0" y="595"/>
                    <a:pt x="0" y="595"/>
                    <a:pt x="0" y="595"/>
                  </a:cubicBezTo>
                  <a:lnTo>
                    <a:pt x="0" y="595"/>
                  </a:lnTo>
                  <a:close/>
                </a:path>
              </a:pathLst>
            </a:custGeom>
            <a:solidFill>
              <a:srgbClr val="007C8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194306" y="194454"/>
              <a:ext cx="367664" cy="367664"/>
            </a:xfrm>
            <a:custGeom>
              <a:rect l="0" t="0" r="0" b="0"/>
              <a:pathLst>
                <a:path w="578" h="578">
                  <a:moveTo>
                    <a:pt x="0" y="173"/>
                  </a:moveTo>
                  <a:lnTo>
                    <a:pt x="289" y="0"/>
                  </a:lnTo>
                  <a:lnTo>
                    <a:pt x="578" y="173"/>
                  </a:lnTo>
                  <a:lnTo>
                    <a:pt x="578" y="231"/>
                  </a:lnTo>
                  <a:lnTo>
                    <a:pt x="0" y="231"/>
                  </a:lnTo>
                  <a:lnTo>
                    <a:pt x="0" y="173"/>
                  </a:lnTo>
                  <a:close/>
                  <a:moveTo>
                    <a:pt x="0" y="521"/>
                  </a:moveTo>
                  <a:lnTo>
                    <a:pt x="578" y="521"/>
                  </a:lnTo>
                  <a:lnTo>
                    <a:pt x="578" y="578"/>
                  </a:lnTo>
                  <a:lnTo>
                    <a:pt x="0" y="578"/>
                  </a:lnTo>
                  <a:lnTo>
                    <a:pt x="0" y="521"/>
                  </a:lnTo>
                  <a:close/>
                  <a:moveTo>
                    <a:pt x="57" y="463"/>
                  </a:moveTo>
                  <a:lnTo>
                    <a:pt x="521" y="463"/>
                  </a:lnTo>
                  <a:lnTo>
                    <a:pt x="521" y="521"/>
                  </a:lnTo>
                  <a:lnTo>
                    <a:pt x="57" y="521"/>
                  </a:lnTo>
                  <a:lnTo>
                    <a:pt x="57" y="463"/>
                  </a:lnTo>
                  <a:close/>
                  <a:moveTo>
                    <a:pt x="57" y="231"/>
                  </a:moveTo>
                  <a:lnTo>
                    <a:pt x="173" y="231"/>
                  </a:lnTo>
                  <a:lnTo>
                    <a:pt x="173" y="463"/>
                  </a:lnTo>
                  <a:lnTo>
                    <a:pt x="57" y="463"/>
                  </a:lnTo>
                  <a:lnTo>
                    <a:pt x="57" y="231"/>
                  </a:lnTo>
                  <a:close/>
                  <a:moveTo>
                    <a:pt x="231" y="231"/>
                  </a:moveTo>
                  <a:lnTo>
                    <a:pt x="347" y="231"/>
                  </a:lnTo>
                  <a:lnTo>
                    <a:pt x="347" y="463"/>
                  </a:lnTo>
                  <a:lnTo>
                    <a:pt x="231" y="463"/>
                  </a:lnTo>
                  <a:lnTo>
                    <a:pt x="231" y="231"/>
                  </a:lnTo>
                  <a:close/>
                  <a:moveTo>
                    <a:pt x="405" y="231"/>
                  </a:moveTo>
                  <a:lnTo>
                    <a:pt x="521" y="231"/>
                  </a:lnTo>
                  <a:lnTo>
                    <a:pt x="521" y="463"/>
                  </a:lnTo>
                  <a:lnTo>
                    <a:pt x="405" y="463"/>
                  </a:lnTo>
                  <a:lnTo>
                    <a:pt x="405" y="23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7" name="textbox 187"/>
          <p:cNvSpPr/>
          <p:nvPr/>
        </p:nvSpPr>
        <p:spPr>
          <a:xfrm>
            <a:off x="588048" y="5080912"/>
            <a:ext cx="2118360" cy="233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15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石油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炼制工艺及主要产品</a:t>
            </a:r>
            <a:endParaRPr lang="Microsoft YaHei" altLang="Microsoft YaHei" sz="1500"/>
          </a:p>
        </p:txBody>
      </p:sp>
      <p:sp>
        <p:nvSpPr>
          <p:cNvPr id="188" name="textbox 188"/>
          <p:cNvSpPr/>
          <p:nvPr/>
        </p:nvSpPr>
        <p:spPr>
          <a:xfrm>
            <a:off x="2322938" y="3854718"/>
            <a:ext cx="2195195" cy="222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4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4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天然气处理工艺及主</a:t>
            </a:r>
            <a:r>
              <a:rPr sz="14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</a:t>
            </a:r>
            <a:endParaRPr lang="Microsoft YaHei" altLang="Microsoft YaHei" sz="1400"/>
          </a:p>
        </p:txBody>
      </p:sp>
      <p:sp>
        <p:nvSpPr>
          <p:cNvPr id="189" name="path"/>
          <p:cNvSpPr/>
          <p:nvPr/>
        </p:nvSpPr>
        <p:spPr>
          <a:xfrm>
            <a:off x="5438393" y="3913126"/>
            <a:ext cx="90351" cy="1032233"/>
          </a:xfrm>
          <a:custGeom>
            <a:rect l="0" t="0" r="0" b="0"/>
            <a:pathLst>
              <a:path w="142" h="1625">
                <a:moveTo>
                  <a:pt x="3" y="138"/>
                </a:moveTo>
                <a:cubicBezTo>
                  <a:pt x="3" y="64"/>
                  <a:pt x="64" y="3"/>
                  <a:pt x="138" y="3"/>
                </a:cubicBezTo>
                <a:moveTo>
                  <a:pt x="138" y="1621"/>
                </a:moveTo>
                <a:cubicBezTo>
                  <a:pt x="64" y="1621"/>
                  <a:pt x="3" y="1561"/>
                  <a:pt x="3" y="1487"/>
                </a:cubicBezTo>
              </a:path>
            </a:pathLst>
          </a:custGeom>
          <a:noFill/>
          <a:ln w="4762" cap="flat">
            <a:solidFill>
              <a:srgbClr val="007C8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0" name="path"/>
          <p:cNvSpPr/>
          <p:nvPr/>
        </p:nvSpPr>
        <p:spPr>
          <a:xfrm>
            <a:off x="3676268" y="5141851"/>
            <a:ext cx="90350" cy="1032233"/>
          </a:xfrm>
          <a:custGeom>
            <a:rect l="0" t="0" r="0" b="0"/>
            <a:pathLst>
              <a:path w="142" h="1625">
                <a:moveTo>
                  <a:pt x="3" y="138"/>
                </a:moveTo>
                <a:cubicBezTo>
                  <a:pt x="3" y="64"/>
                  <a:pt x="64" y="3"/>
                  <a:pt x="138" y="3"/>
                </a:cubicBezTo>
                <a:moveTo>
                  <a:pt x="138" y="1621"/>
                </a:moveTo>
                <a:cubicBezTo>
                  <a:pt x="64" y="1621"/>
                  <a:pt x="3" y="1561"/>
                  <a:pt x="3" y="1487"/>
                </a:cubicBezTo>
              </a:path>
            </a:pathLst>
          </a:custGeom>
          <a:noFill/>
          <a:ln w="4762" cap="flat">
            <a:solidFill>
              <a:srgbClr val="007C8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1" name="path"/>
          <p:cNvSpPr/>
          <p:nvPr/>
        </p:nvSpPr>
        <p:spPr>
          <a:xfrm>
            <a:off x="7210043" y="2665352"/>
            <a:ext cx="90349" cy="1032232"/>
          </a:xfrm>
          <a:custGeom>
            <a:rect l="0" t="0" r="0" b="0"/>
            <a:pathLst>
              <a:path w="142" h="1625">
                <a:moveTo>
                  <a:pt x="3" y="138"/>
                </a:moveTo>
                <a:cubicBezTo>
                  <a:pt x="3" y="64"/>
                  <a:pt x="64" y="3"/>
                  <a:pt x="138" y="3"/>
                </a:cubicBezTo>
                <a:moveTo>
                  <a:pt x="138" y="1621"/>
                </a:moveTo>
                <a:cubicBezTo>
                  <a:pt x="64" y="1621"/>
                  <a:pt x="3" y="1561"/>
                  <a:pt x="3" y="1487"/>
                </a:cubicBezTo>
              </a:path>
            </a:pathLst>
          </a:custGeom>
          <a:noFill/>
          <a:ln w="4762" cap="flat">
            <a:solidFill>
              <a:srgbClr val="007C8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2" name="path"/>
          <p:cNvSpPr/>
          <p:nvPr/>
        </p:nvSpPr>
        <p:spPr>
          <a:xfrm>
            <a:off x="11449471" y="2665352"/>
            <a:ext cx="90349" cy="90350"/>
          </a:xfrm>
          <a:custGeom>
            <a:rect l="0" t="0" r="0" b="0"/>
            <a:pathLst>
              <a:path w="142" h="142">
                <a:moveTo>
                  <a:pt x="3" y="3"/>
                </a:moveTo>
                <a:cubicBezTo>
                  <a:pt x="78" y="3"/>
                  <a:pt x="138" y="64"/>
                  <a:pt x="138" y="138"/>
                </a:cubicBezTo>
              </a:path>
            </a:pathLst>
          </a:custGeom>
          <a:noFill/>
          <a:ln w="4762" cap="flat">
            <a:solidFill>
              <a:srgbClr val="007C8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3" name="path"/>
          <p:cNvSpPr/>
          <p:nvPr/>
        </p:nvSpPr>
        <p:spPr>
          <a:xfrm>
            <a:off x="9677821" y="3913126"/>
            <a:ext cx="90349" cy="90350"/>
          </a:xfrm>
          <a:custGeom>
            <a:rect l="0" t="0" r="0" b="0"/>
            <a:pathLst>
              <a:path w="142" h="142">
                <a:moveTo>
                  <a:pt x="3" y="3"/>
                </a:moveTo>
                <a:cubicBezTo>
                  <a:pt x="78" y="3"/>
                  <a:pt x="138" y="64"/>
                  <a:pt x="138" y="138"/>
                </a:cubicBezTo>
              </a:path>
            </a:pathLst>
          </a:custGeom>
          <a:noFill/>
          <a:ln w="4762" cap="flat">
            <a:solidFill>
              <a:srgbClr val="007C8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4" name="path"/>
          <p:cNvSpPr/>
          <p:nvPr/>
        </p:nvSpPr>
        <p:spPr>
          <a:xfrm>
            <a:off x="9677821" y="4855009"/>
            <a:ext cx="90349" cy="90350"/>
          </a:xfrm>
          <a:custGeom>
            <a:rect l="0" t="0" r="0" b="0"/>
            <a:pathLst>
              <a:path w="142" h="142">
                <a:moveTo>
                  <a:pt x="138" y="3"/>
                </a:moveTo>
                <a:cubicBezTo>
                  <a:pt x="138" y="78"/>
                  <a:pt x="78" y="138"/>
                  <a:pt x="3" y="138"/>
                </a:cubicBezTo>
              </a:path>
            </a:pathLst>
          </a:custGeom>
          <a:noFill/>
          <a:ln w="4762" cap="flat">
            <a:solidFill>
              <a:srgbClr val="007C8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5" name="path"/>
          <p:cNvSpPr/>
          <p:nvPr/>
        </p:nvSpPr>
        <p:spPr>
          <a:xfrm>
            <a:off x="7915696" y="5141851"/>
            <a:ext cx="90349" cy="90350"/>
          </a:xfrm>
          <a:custGeom>
            <a:rect l="0" t="0" r="0" b="0"/>
            <a:pathLst>
              <a:path w="142" h="142">
                <a:moveTo>
                  <a:pt x="3" y="3"/>
                </a:moveTo>
                <a:cubicBezTo>
                  <a:pt x="78" y="3"/>
                  <a:pt x="138" y="64"/>
                  <a:pt x="138" y="138"/>
                </a:cubicBezTo>
              </a:path>
            </a:pathLst>
          </a:custGeom>
          <a:noFill/>
          <a:ln w="4762" cap="flat">
            <a:solidFill>
              <a:srgbClr val="007C8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6" name="path"/>
          <p:cNvSpPr/>
          <p:nvPr/>
        </p:nvSpPr>
        <p:spPr>
          <a:xfrm>
            <a:off x="11449471" y="3607234"/>
            <a:ext cx="90349" cy="90349"/>
          </a:xfrm>
          <a:custGeom>
            <a:rect l="0" t="0" r="0" b="0"/>
            <a:pathLst>
              <a:path w="142" h="142">
                <a:moveTo>
                  <a:pt x="138" y="3"/>
                </a:moveTo>
                <a:cubicBezTo>
                  <a:pt x="138" y="78"/>
                  <a:pt x="78" y="138"/>
                  <a:pt x="3" y="138"/>
                </a:cubicBezTo>
              </a:path>
            </a:pathLst>
          </a:custGeom>
          <a:noFill/>
          <a:ln w="4762" cap="flat">
            <a:solidFill>
              <a:srgbClr val="007C8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7" name="path"/>
          <p:cNvSpPr/>
          <p:nvPr/>
        </p:nvSpPr>
        <p:spPr>
          <a:xfrm>
            <a:off x="7915696" y="6083734"/>
            <a:ext cx="90349" cy="90349"/>
          </a:xfrm>
          <a:custGeom>
            <a:rect l="0" t="0" r="0" b="0"/>
            <a:pathLst>
              <a:path w="142" h="142">
                <a:moveTo>
                  <a:pt x="138" y="3"/>
                </a:moveTo>
                <a:cubicBezTo>
                  <a:pt x="138" y="78"/>
                  <a:pt x="78" y="138"/>
                  <a:pt x="3" y="138"/>
                </a:cubicBezTo>
              </a:path>
            </a:pathLst>
          </a:custGeom>
          <a:noFill/>
          <a:ln w="4762" cap="flat">
            <a:solidFill>
              <a:srgbClr val="007C8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8" name="picture 19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8" name="group 38"/>
          <p:cNvGrpSpPr/>
          <p:nvPr/>
        </p:nvGrpSpPr>
        <p:grpSpPr>
          <a:xfrm rot="21600000">
            <a:off x="921227" y="3917777"/>
            <a:ext cx="4945441" cy="1295400"/>
            <a:chExt cx="4945441" cy="1295400"/>
          </a:xfrm>
        </p:grpSpPr>
        <p:grpSp>
          <p:nvGrpSpPr>
            <p:cNvPr id="40" name="group 40"/>
            <p:cNvGrpSpPr/>
            <p:nvPr/>
          </p:nvGrpSpPr>
          <p:grpSpPr>
            <a:xfrm rot="21600000">
              <a:off x="0" y="0"/>
              <a:ext cx="4945441" cy="1295400"/>
              <a:chExt cx="4945441" cy="1295400"/>
            </a:xfrm>
          </p:grpSpPr>
          <p:sp>
            <p:nvSpPr>
              <p:cNvPr id="199" name="path"/>
              <p:cNvSpPr/>
              <p:nvPr/>
            </p:nvSpPr>
            <p:spPr>
              <a:xfrm>
                <a:off x="3650041" y="0"/>
                <a:ext cx="1295400" cy="1295400"/>
              </a:xfrm>
              <a:custGeom>
                <a:rect l="0" t="0" r="0" b="0"/>
                <a:pathLst>
                  <a:path w="2040" h="2040">
                    <a:moveTo>
                      <a:pt x="0" y="0"/>
                    </a:moveTo>
                    <a:lnTo>
                      <a:pt x="2040" y="0"/>
                    </a:lnTo>
                    <a:lnTo>
                      <a:pt x="2040" y="2040"/>
                    </a:lnTo>
                    <a:lnTo>
                      <a:pt x="0" y="204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A5B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0" name="path"/>
              <p:cNvSpPr/>
              <p:nvPr/>
            </p:nvSpPr>
            <p:spPr>
              <a:xfrm>
                <a:off x="0" y="0"/>
                <a:ext cx="3650041" cy="1295400"/>
              </a:xfrm>
              <a:custGeom>
                <a:rect l="0" t="0" r="0" b="0"/>
                <a:pathLst>
                  <a:path w="5748" h="2040">
                    <a:moveTo>
                      <a:pt x="0" y="0"/>
                    </a:moveTo>
                    <a:lnTo>
                      <a:pt x="5748" y="0"/>
                    </a:lnTo>
                    <a:lnTo>
                      <a:pt x="5748" y="2040"/>
                    </a:lnTo>
                    <a:lnTo>
                      <a:pt x="0" y="204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A5B2">
                  <a:alpha val="10196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01" name="textbox 201"/>
            <p:cNvSpPr/>
            <p:nvPr/>
          </p:nvSpPr>
          <p:spPr>
            <a:xfrm>
              <a:off x="106335" y="103084"/>
              <a:ext cx="1927860" cy="68135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6926"/>
                </a:lnSpc>
              </a:pPr>
              <a:endParaRPr lang="Arial" altLang="Arial" sz="100"/>
            </a:p>
            <a:p>
              <a:pPr marL="25463" algn="l" rtl="0" eaLnBrk="0">
                <a:lnSpc>
                  <a:spcPct val="92000"/>
                </a:lnSpc>
              </a:pPr>
              <a:r>
                <a:rPr sz="20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电力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领域</a:t>
              </a:r>
              <a:endParaRPr lang="Microsoft YaHei" altLang="Microsoft YaHei" sz="2000"/>
            </a:p>
            <a:p>
              <a:pPr algn="l" rtl="0" eaLnBrk="0">
                <a:lnSpc>
                  <a:spcPct val="100000"/>
                </a:lnSpc>
              </a:pPr>
              <a:endParaRPr lang="Arial" altLang="Arial" sz="1100"/>
            </a:p>
            <a:p>
              <a:pPr marL="12700" algn="l" rtl="0" eaLnBrk="0">
                <a:lnSpc>
                  <a:spcPct val="91000"/>
                </a:lnSpc>
                <a:spcBef>
                  <a:spcPts val="5"/>
                </a:spcBef>
              </a:pP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天然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气发电及燃料需求</a:t>
              </a:r>
              <a:endParaRPr lang="Microsoft YaHei" altLang="Microsoft YaHei" sz="1500"/>
            </a:p>
          </p:txBody>
        </p:sp>
        <p:sp>
          <p:nvSpPr>
            <p:cNvPr id="202" name="path"/>
            <p:cNvSpPr/>
            <p:nvPr/>
          </p:nvSpPr>
          <p:spPr>
            <a:xfrm>
              <a:off x="3994533" y="373679"/>
              <a:ext cx="606416" cy="547958"/>
            </a:xfrm>
            <a:custGeom>
              <a:rect l="0" t="0" r="0" b="0"/>
              <a:pathLst>
                <a:path w="954" h="862">
                  <a:moveTo>
                    <a:pt x="882" y="169"/>
                  </a:moveTo>
                  <a:cubicBezTo>
                    <a:pt x="706" y="169"/>
                    <a:pt x="706" y="169"/>
                    <a:pt x="706" y="169"/>
                  </a:cubicBezTo>
                  <a:lnTo>
                    <a:pt x="706" y="169"/>
                  </a:lnTo>
                  <a:cubicBezTo>
                    <a:pt x="706" y="77"/>
                    <a:pt x="706" y="77"/>
                    <a:pt x="706" y="77"/>
                  </a:cubicBezTo>
                  <a:lnTo>
                    <a:pt x="706" y="77"/>
                  </a:lnTo>
                  <a:cubicBezTo>
                    <a:pt x="706" y="35"/>
                    <a:pt x="673" y="0"/>
                    <a:pt x="633" y="0"/>
                  </a:cubicBezTo>
                  <a:lnTo>
                    <a:pt x="633" y="0"/>
                  </a:lnTo>
                  <a:cubicBezTo>
                    <a:pt x="323" y="0"/>
                    <a:pt x="323" y="0"/>
                    <a:pt x="323" y="0"/>
                  </a:cubicBezTo>
                  <a:lnTo>
                    <a:pt x="323" y="0"/>
                  </a:lnTo>
                  <a:cubicBezTo>
                    <a:pt x="282" y="0"/>
                    <a:pt x="250" y="35"/>
                    <a:pt x="250" y="77"/>
                  </a:cubicBezTo>
                  <a:lnTo>
                    <a:pt x="250" y="77"/>
                  </a:lnTo>
                  <a:cubicBezTo>
                    <a:pt x="250" y="169"/>
                    <a:pt x="250" y="169"/>
                    <a:pt x="250" y="169"/>
                  </a:cubicBezTo>
                  <a:lnTo>
                    <a:pt x="250" y="169"/>
                  </a:lnTo>
                  <a:cubicBezTo>
                    <a:pt x="72" y="169"/>
                    <a:pt x="72" y="169"/>
                    <a:pt x="72" y="169"/>
                  </a:cubicBezTo>
                  <a:lnTo>
                    <a:pt x="72" y="169"/>
                  </a:lnTo>
                  <a:cubicBezTo>
                    <a:pt x="32" y="169"/>
                    <a:pt x="0" y="204"/>
                    <a:pt x="0" y="246"/>
                  </a:cubicBezTo>
                  <a:lnTo>
                    <a:pt x="0" y="246"/>
                  </a:lnTo>
                  <a:cubicBezTo>
                    <a:pt x="0" y="785"/>
                    <a:pt x="0" y="785"/>
                    <a:pt x="0" y="785"/>
                  </a:cubicBezTo>
                  <a:lnTo>
                    <a:pt x="0" y="785"/>
                  </a:lnTo>
                  <a:cubicBezTo>
                    <a:pt x="0" y="827"/>
                    <a:pt x="32" y="862"/>
                    <a:pt x="72" y="862"/>
                  </a:cubicBezTo>
                  <a:lnTo>
                    <a:pt x="72" y="862"/>
                  </a:lnTo>
                  <a:cubicBezTo>
                    <a:pt x="882" y="862"/>
                    <a:pt x="882" y="862"/>
                    <a:pt x="882" y="862"/>
                  </a:cubicBezTo>
                  <a:lnTo>
                    <a:pt x="882" y="862"/>
                  </a:lnTo>
                  <a:cubicBezTo>
                    <a:pt x="922" y="862"/>
                    <a:pt x="954" y="827"/>
                    <a:pt x="954" y="785"/>
                  </a:cubicBezTo>
                  <a:lnTo>
                    <a:pt x="954" y="785"/>
                  </a:lnTo>
                  <a:cubicBezTo>
                    <a:pt x="954" y="246"/>
                    <a:pt x="954" y="246"/>
                    <a:pt x="954" y="246"/>
                  </a:cubicBezTo>
                  <a:lnTo>
                    <a:pt x="954" y="246"/>
                  </a:lnTo>
                  <a:cubicBezTo>
                    <a:pt x="954" y="204"/>
                    <a:pt x="922" y="169"/>
                    <a:pt x="882" y="169"/>
                  </a:cubicBezTo>
                  <a:moveTo>
                    <a:pt x="305" y="77"/>
                  </a:moveTo>
                  <a:cubicBezTo>
                    <a:pt x="305" y="67"/>
                    <a:pt x="313" y="59"/>
                    <a:pt x="323" y="59"/>
                  </a:cubicBezTo>
                  <a:lnTo>
                    <a:pt x="323" y="59"/>
                  </a:lnTo>
                  <a:cubicBezTo>
                    <a:pt x="633" y="59"/>
                    <a:pt x="633" y="59"/>
                    <a:pt x="633" y="59"/>
                  </a:cubicBezTo>
                  <a:lnTo>
                    <a:pt x="633" y="59"/>
                  </a:lnTo>
                  <a:cubicBezTo>
                    <a:pt x="642" y="59"/>
                    <a:pt x="650" y="67"/>
                    <a:pt x="650" y="77"/>
                  </a:cubicBezTo>
                  <a:lnTo>
                    <a:pt x="650" y="77"/>
                  </a:lnTo>
                  <a:cubicBezTo>
                    <a:pt x="650" y="169"/>
                    <a:pt x="650" y="169"/>
                    <a:pt x="650" y="169"/>
                  </a:cubicBezTo>
                  <a:lnTo>
                    <a:pt x="650" y="169"/>
                  </a:lnTo>
                  <a:cubicBezTo>
                    <a:pt x="305" y="169"/>
                    <a:pt x="305" y="169"/>
                    <a:pt x="305" y="169"/>
                  </a:cubicBezTo>
                  <a:lnTo>
                    <a:pt x="305" y="169"/>
                  </a:lnTo>
                  <a:lnTo>
                    <a:pt x="305" y="77"/>
                  </a:lnTo>
                  <a:close/>
                  <a:moveTo>
                    <a:pt x="72" y="228"/>
                  </a:moveTo>
                  <a:cubicBezTo>
                    <a:pt x="882" y="228"/>
                    <a:pt x="882" y="228"/>
                    <a:pt x="882" y="228"/>
                  </a:cubicBezTo>
                  <a:lnTo>
                    <a:pt x="882" y="228"/>
                  </a:lnTo>
                  <a:cubicBezTo>
                    <a:pt x="892" y="228"/>
                    <a:pt x="899" y="236"/>
                    <a:pt x="899" y="246"/>
                  </a:cubicBezTo>
                  <a:lnTo>
                    <a:pt x="899" y="246"/>
                  </a:lnTo>
                  <a:cubicBezTo>
                    <a:pt x="899" y="399"/>
                    <a:pt x="899" y="399"/>
                    <a:pt x="899" y="399"/>
                  </a:cubicBezTo>
                  <a:lnTo>
                    <a:pt x="899" y="399"/>
                  </a:lnTo>
                  <a:cubicBezTo>
                    <a:pt x="697" y="399"/>
                    <a:pt x="697" y="399"/>
                    <a:pt x="697" y="399"/>
                  </a:cubicBezTo>
                  <a:lnTo>
                    <a:pt x="697" y="399"/>
                  </a:lnTo>
                  <a:cubicBezTo>
                    <a:pt x="697" y="361"/>
                    <a:pt x="697" y="361"/>
                    <a:pt x="697" y="361"/>
                  </a:cubicBezTo>
                  <a:lnTo>
                    <a:pt x="697" y="361"/>
                  </a:lnTo>
                  <a:cubicBezTo>
                    <a:pt x="641" y="361"/>
                    <a:pt x="641" y="361"/>
                    <a:pt x="641" y="361"/>
                  </a:cubicBezTo>
                  <a:lnTo>
                    <a:pt x="641" y="361"/>
                  </a:lnTo>
                  <a:cubicBezTo>
                    <a:pt x="641" y="399"/>
                    <a:pt x="641" y="399"/>
                    <a:pt x="641" y="399"/>
                  </a:cubicBezTo>
                  <a:lnTo>
                    <a:pt x="641" y="399"/>
                  </a:lnTo>
                  <a:cubicBezTo>
                    <a:pt x="313" y="399"/>
                    <a:pt x="313" y="399"/>
                    <a:pt x="313" y="399"/>
                  </a:cubicBezTo>
                  <a:lnTo>
                    <a:pt x="313" y="399"/>
                  </a:lnTo>
                  <a:cubicBezTo>
                    <a:pt x="313" y="359"/>
                    <a:pt x="313" y="359"/>
                    <a:pt x="313" y="359"/>
                  </a:cubicBezTo>
                  <a:lnTo>
                    <a:pt x="313" y="359"/>
                  </a:lnTo>
                  <a:cubicBezTo>
                    <a:pt x="257" y="359"/>
                    <a:pt x="257" y="359"/>
                    <a:pt x="257" y="359"/>
                  </a:cubicBezTo>
                  <a:lnTo>
                    <a:pt x="257" y="359"/>
                  </a:lnTo>
                  <a:cubicBezTo>
                    <a:pt x="257" y="399"/>
                    <a:pt x="257" y="399"/>
                    <a:pt x="257" y="399"/>
                  </a:cubicBezTo>
                  <a:lnTo>
                    <a:pt x="257" y="399"/>
                  </a:lnTo>
                  <a:cubicBezTo>
                    <a:pt x="55" y="399"/>
                    <a:pt x="55" y="399"/>
                    <a:pt x="55" y="399"/>
                  </a:cubicBezTo>
                  <a:lnTo>
                    <a:pt x="55" y="399"/>
                  </a:lnTo>
                  <a:cubicBezTo>
                    <a:pt x="55" y="246"/>
                    <a:pt x="55" y="246"/>
                    <a:pt x="55" y="246"/>
                  </a:cubicBezTo>
                  <a:lnTo>
                    <a:pt x="55" y="246"/>
                  </a:lnTo>
                  <a:cubicBezTo>
                    <a:pt x="55" y="236"/>
                    <a:pt x="62" y="228"/>
                    <a:pt x="72" y="228"/>
                  </a:cubicBezTo>
                  <a:moveTo>
                    <a:pt x="882" y="803"/>
                  </a:moveTo>
                  <a:cubicBezTo>
                    <a:pt x="72" y="803"/>
                    <a:pt x="72" y="803"/>
                    <a:pt x="72" y="803"/>
                  </a:cubicBezTo>
                  <a:lnTo>
                    <a:pt x="72" y="803"/>
                  </a:lnTo>
                  <a:cubicBezTo>
                    <a:pt x="62" y="803"/>
                    <a:pt x="55" y="795"/>
                    <a:pt x="55" y="785"/>
                  </a:cubicBezTo>
                  <a:lnTo>
                    <a:pt x="55" y="785"/>
                  </a:lnTo>
                  <a:cubicBezTo>
                    <a:pt x="55" y="457"/>
                    <a:pt x="55" y="457"/>
                    <a:pt x="55" y="457"/>
                  </a:cubicBezTo>
                  <a:lnTo>
                    <a:pt x="55" y="457"/>
                  </a:lnTo>
                  <a:cubicBezTo>
                    <a:pt x="257" y="457"/>
                    <a:pt x="257" y="457"/>
                    <a:pt x="257" y="457"/>
                  </a:cubicBezTo>
                  <a:lnTo>
                    <a:pt x="257" y="457"/>
                  </a:lnTo>
                  <a:cubicBezTo>
                    <a:pt x="257" y="497"/>
                    <a:pt x="257" y="497"/>
                    <a:pt x="257" y="497"/>
                  </a:cubicBezTo>
                  <a:lnTo>
                    <a:pt x="257" y="497"/>
                  </a:lnTo>
                  <a:cubicBezTo>
                    <a:pt x="313" y="497"/>
                    <a:pt x="313" y="497"/>
                    <a:pt x="313" y="497"/>
                  </a:cubicBezTo>
                  <a:lnTo>
                    <a:pt x="313" y="497"/>
                  </a:lnTo>
                  <a:cubicBezTo>
                    <a:pt x="313" y="457"/>
                    <a:pt x="313" y="457"/>
                    <a:pt x="313" y="457"/>
                  </a:cubicBezTo>
                  <a:lnTo>
                    <a:pt x="313" y="457"/>
                  </a:lnTo>
                  <a:cubicBezTo>
                    <a:pt x="641" y="457"/>
                    <a:pt x="641" y="457"/>
                    <a:pt x="641" y="457"/>
                  </a:cubicBezTo>
                  <a:lnTo>
                    <a:pt x="641" y="457"/>
                  </a:lnTo>
                  <a:cubicBezTo>
                    <a:pt x="641" y="499"/>
                    <a:pt x="641" y="499"/>
                    <a:pt x="641" y="499"/>
                  </a:cubicBezTo>
                  <a:lnTo>
                    <a:pt x="641" y="499"/>
                  </a:lnTo>
                  <a:cubicBezTo>
                    <a:pt x="697" y="499"/>
                    <a:pt x="697" y="499"/>
                    <a:pt x="697" y="499"/>
                  </a:cubicBezTo>
                  <a:lnTo>
                    <a:pt x="697" y="499"/>
                  </a:lnTo>
                  <a:cubicBezTo>
                    <a:pt x="697" y="457"/>
                    <a:pt x="697" y="457"/>
                    <a:pt x="697" y="457"/>
                  </a:cubicBezTo>
                  <a:lnTo>
                    <a:pt x="697" y="457"/>
                  </a:lnTo>
                  <a:cubicBezTo>
                    <a:pt x="899" y="457"/>
                    <a:pt x="899" y="457"/>
                    <a:pt x="899" y="457"/>
                  </a:cubicBezTo>
                  <a:lnTo>
                    <a:pt x="899" y="457"/>
                  </a:lnTo>
                  <a:cubicBezTo>
                    <a:pt x="899" y="785"/>
                    <a:pt x="899" y="785"/>
                    <a:pt x="899" y="785"/>
                  </a:cubicBezTo>
                  <a:lnTo>
                    <a:pt x="899" y="785"/>
                  </a:lnTo>
                  <a:cubicBezTo>
                    <a:pt x="899" y="795"/>
                    <a:pt x="892" y="803"/>
                    <a:pt x="882" y="80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921227" y="2201509"/>
            <a:ext cx="4945441" cy="1295399"/>
            <a:chExt cx="4945441" cy="1295399"/>
          </a:xfrm>
        </p:grpSpPr>
        <p:grpSp>
          <p:nvGrpSpPr>
            <p:cNvPr id="44" name="group 44"/>
            <p:cNvGrpSpPr/>
            <p:nvPr/>
          </p:nvGrpSpPr>
          <p:grpSpPr>
            <a:xfrm rot="21600000">
              <a:off x="0" y="0"/>
              <a:ext cx="4945441" cy="1295399"/>
              <a:chExt cx="4945441" cy="1295399"/>
            </a:xfrm>
          </p:grpSpPr>
          <p:sp>
            <p:nvSpPr>
              <p:cNvPr id="203" name="path"/>
              <p:cNvSpPr/>
              <p:nvPr/>
            </p:nvSpPr>
            <p:spPr>
              <a:xfrm>
                <a:off x="0" y="0"/>
                <a:ext cx="3650041" cy="1295399"/>
              </a:xfrm>
              <a:custGeom>
                <a:rect l="0" t="0" r="0" b="0"/>
                <a:pathLst>
                  <a:path w="5748" h="2039">
                    <a:moveTo>
                      <a:pt x="0" y="0"/>
                    </a:moveTo>
                    <a:lnTo>
                      <a:pt x="5748" y="0"/>
                    </a:lnTo>
                    <a:lnTo>
                      <a:pt x="5748" y="2039"/>
                    </a:lnTo>
                    <a:lnTo>
                      <a:pt x="0" y="20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A5B2">
                  <a:alpha val="10196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4" name="path"/>
              <p:cNvSpPr/>
              <p:nvPr/>
            </p:nvSpPr>
            <p:spPr>
              <a:xfrm>
                <a:off x="3650041" y="0"/>
                <a:ext cx="1295400" cy="1295399"/>
              </a:xfrm>
              <a:custGeom>
                <a:rect l="0" t="0" r="0" b="0"/>
                <a:pathLst>
                  <a:path w="2040" h="2039">
                    <a:moveTo>
                      <a:pt x="0" y="0"/>
                    </a:moveTo>
                    <a:lnTo>
                      <a:pt x="2040" y="0"/>
                    </a:lnTo>
                    <a:lnTo>
                      <a:pt x="2040" y="2039"/>
                    </a:lnTo>
                    <a:lnTo>
                      <a:pt x="0" y="20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2C6B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05" name="textbox 205"/>
            <p:cNvSpPr/>
            <p:nvPr/>
          </p:nvSpPr>
          <p:spPr>
            <a:xfrm>
              <a:off x="105573" y="102055"/>
              <a:ext cx="1929129" cy="66166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3679"/>
                </a:lnSpc>
              </a:pPr>
              <a:endParaRPr lang="Arial" altLang="Arial" sz="100"/>
            </a:p>
            <a:p>
              <a:pPr marL="14395" algn="l" rtl="0" eaLnBrk="0">
                <a:lnSpc>
                  <a:spcPct val="92000"/>
                </a:lnSpc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交通运输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领域</a:t>
              </a:r>
              <a:endParaRPr lang="Microsoft YaHei" altLang="Microsoft YaHei" sz="2000"/>
            </a:p>
            <a:p>
              <a:pPr algn="l" rtl="0" eaLnBrk="0">
                <a:lnSpc>
                  <a:spcPct val="107000"/>
                </a:lnSpc>
              </a:pPr>
              <a:endParaRPr lang="Arial" altLang="Arial" sz="900"/>
            </a:p>
            <a:p>
              <a:pPr marL="12700" algn="l" rtl="0" eaLnBrk="0">
                <a:lnSpc>
                  <a:spcPct val="91000"/>
                </a:lnSpc>
                <a:spcBef>
                  <a:spcPts val="4"/>
                </a:spcBef>
              </a:pP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汽油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、柴油等燃料需求</a:t>
              </a:r>
              <a:endParaRPr lang="Microsoft YaHei" altLang="Microsoft YaHei" sz="1500"/>
            </a:p>
          </p:txBody>
        </p:sp>
        <p:pic>
          <p:nvPicPr>
            <p:cNvPr id="206" name="picture 20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980972" y="401990"/>
              <a:ext cx="634227" cy="494386"/>
            </a:xfrm>
            <a:prstGeom prst="rect">
              <a:avLst/>
            </a:prstGeom>
          </p:spPr>
        </p:pic>
      </p:grpSp>
      <p:grpSp>
        <p:nvGrpSpPr>
          <p:cNvPr id="46" name="group 46"/>
          <p:cNvGrpSpPr/>
          <p:nvPr/>
        </p:nvGrpSpPr>
        <p:grpSpPr>
          <a:xfrm rot="21600000">
            <a:off x="6325452" y="3917777"/>
            <a:ext cx="4945321" cy="1295400"/>
            <a:chExt cx="4945321" cy="1295400"/>
          </a:xfrm>
        </p:grpSpPr>
        <p:grpSp>
          <p:nvGrpSpPr>
            <p:cNvPr id="48" name="group 48"/>
            <p:cNvGrpSpPr/>
            <p:nvPr/>
          </p:nvGrpSpPr>
          <p:grpSpPr>
            <a:xfrm rot="21600000">
              <a:off x="0" y="0"/>
              <a:ext cx="4945321" cy="1295400"/>
              <a:chExt cx="4945321" cy="1295400"/>
            </a:xfrm>
          </p:grpSpPr>
          <p:sp>
            <p:nvSpPr>
              <p:cNvPr id="207" name="path"/>
              <p:cNvSpPr/>
              <p:nvPr/>
            </p:nvSpPr>
            <p:spPr>
              <a:xfrm>
                <a:off x="0" y="0"/>
                <a:ext cx="1295400" cy="1295400"/>
              </a:xfrm>
              <a:custGeom>
                <a:rect l="0" t="0" r="0" b="0"/>
                <a:pathLst>
                  <a:path w="2040" h="2040">
                    <a:moveTo>
                      <a:pt x="0" y="0"/>
                    </a:moveTo>
                    <a:lnTo>
                      <a:pt x="2040" y="0"/>
                    </a:lnTo>
                    <a:lnTo>
                      <a:pt x="2040" y="2040"/>
                    </a:lnTo>
                    <a:lnTo>
                      <a:pt x="0" y="204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2C6B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8" name="path"/>
              <p:cNvSpPr/>
              <p:nvPr/>
            </p:nvSpPr>
            <p:spPr>
              <a:xfrm>
                <a:off x="1295278" y="0"/>
                <a:ext cx="3650042" cy="1295400"/>
              </a:xfrm>
              <a:custGeom>
                <a:rect l="0" t="0" r="0" b="0"/>
                <a:pathLst>
                  <a:path w="5748" h="2040">
                    <a:moveTo>
                      <a:pt x="0" y="0"/>
                    </a:moveTo>
                    <a:lnTo>
                      <a:pt x="5748" y="0"/>
                    </a:lnTo>
                    <a:lnTo>
                      <a:pt x="5748" y="2040"/>
                    </a:lnTo>
                    <a:lnTo>
                      <a:pt x="0" y="204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A5B2">
                  <a:alpha val="10196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09" name="textbox 209"/>
            <p:cNvSpPr/>
            <p:nvPr/>
          </p:nvSpPr>
          <p:spPr>
            <a:xfrm>
              <a:off x="1370903" y="103084"/>
              <a:ext cx="2281554" cy="68135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0302"/>
                </a:lnSpc>
              </a:pPr>
              <a:endParaRPr lang="Arial" altLang="Arial" sz="100"/>
            </a:p>
            <a:p>
              <a:pPr marL="14337" algn="l" rtl="0" eaLnBrk="0">
                <a:lnSpc>
                  <a:spcPct val="92000"/>
                </a:lnSpc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居民生活领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域</a:t>
              </a:r>
              <a:endParaRPr lang="Microsoft YaHei" altLang="Microsoft YaHei" sz="2000"/>
            </a:p>
            <a:p>
              <a:pPr algn="l" rtl="0" eaLnBrk="0">
                <a:lnSpc>
                  <a:spcPct val="100000"/>
                </a:lnSpc>
              </a:pPr>
              <a:endParaRPr lang="Arial" altLang="Arial" sz="1100"/>
            </a:p>
            <a:p>
              <a:pPr marL="12700" algn="l" rtl="0" eaLnBrk="0">
                <a:lnSpc>
                  <a:spcPct val="91000"/>
                </a:lnSpc>
                <a:spcBef>
                  <a:spcPts val="1"/>
                </a:spcBef>
              </a:pPr>
              <a:r>
                <a:rPr sz="1500" spc="2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液化石油气(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LPG</a:t>
              </a:r>
              <a:r>
                <a:rPr sz="1500" spc="2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)等需</a:t>
              </a:r>
              <a:r>
                <a:rPr sz="1500" spc="15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求</a:t>
              </a:r>
              <a:endParaRPr lang="Microsoft YaHei" altLang="Microsoft YaHei" sz="1500"/>
            </a:p>
          </p:txBody>
        </p:sp>
        <p:pic>
          <p:nvPicPr>
            <p:cNvPr id="210" name="picture 210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92847" y="349422"/>
              <a:ext cx="500968" cy="589605"/>
            </a:xfrm>
            <a:prstGeom prst="rect">
              <a:avLst/>
            </a:prstGeom>
          </p:spPr>
        </p:pic>
      </p:grpSp>
      <p:grpSp>
        <p:nvGrpSpPr>
          <p:cNvPr id="50" name="group 50"/>
          <p:cNvGrpSpPr/>
          <p:nvPr/>
        </p:nvGrpSpPr>
        <p:grpSpPr>
          <a:xfrm rot="21600000">
            <a:off x="6325452" y="2201509"/>
            <a:ext cx="4945321" cy="1295399"/>
            <a:chExt cx="4945321" cy="1295399"/>
          </a:xfrm>
        </p:grpSpPr>
        <p:grpSp>
          <p:nvGrpSpPr>
            <p:cNvPr id="52" name="group 52"/>
            <p:cNvGrpSpPr/>
            <p:nvPr/>
          </p:nvGrpSpPr>
          <p:grpSpPr>
            <a:xfrm rot="21600000">
              <a:off x="0" y="0"/>
              <a:ext cx="4945321" cy="1295399"/>
              <a:chExt cx="4945321" cy="1295399"/>
            </a:xfrm>
          </p:grpSpPr>
          <p:sp>
            <p:nvSpPr>
              <p:cNvPr id="211" name="path"/>
              <p:cNvSpPr/>
              <p:nvPr/>
            </p:nvSpPr>
            <p:spPr>
              <a:xfrm>
                <a:off x="0" y="0"/>
                <a:ext cx="1295400" cy="1295399"/>
              </a:xfrm>
              <a:custGeom>
                <a:rect l="0" t="0" r="0" b="0"/>
                <a:pathLst>
                  <a:path w="2040" h="2039">
                    <a:moveTo>
                      <a:pt x="0" y="0"/>
                    </a:moveTo>
                    <a:lnTo>
                      <a:pt x="2040" y="0"/>
                    </a:lnTo>
                    <a:lnTo>
                      <a:pt x="2040" y="2039"/>
                    </a:lnTo>
                    <a:lnTo>
                      <a:pt x="0" y="20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A5B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2" name="path"/>
              <p:cNvSpPr/>
              <p:nvPr/>
            </p:nvSpPr>
            <p:spPr>
              <a:xfrm>
                <a:off x="1295278" y="0"/>
                <a:ext cx="3650042" cy="1295399"/>
              </a:xfrm>
              <a:custGeom>
                <a:rect l="0" t="0" r="0" b="0"/>
                <a:pathLst>
                  <a:path w="5748" h="2039">
                    <a:moveTo>
                      <a:pt x="0" y="0"/>
                    </a:moveTo>
                    <a:lnTo>
                      <a:pt x="5748" y="0"/>
                    </a:lnTo>
                    <a:lnTo>
                      <a:pt x="5748" y="2039"/>
                    </a:lnTo>
                    <a:lnTo>
                      <a:pt x="0" y="20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A5B2">
                  <a:alpha val="10196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13" name="textbox 213"/>
            <p:cNvSpPr/>
            <p:nvPr/>
          </p:nvSpPr>
          <p:spPr>
            <a:xfrm>
              <a:off x="1426899" y="103084"/>
              <a:ext cx="1927225" cy="66040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6926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2000"/>
                </a:lnSpc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化工领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域</a:t>
              </a:r>
              <a:endParaRPr lang="Microsoft YaHei" altLang="Microsoft YaHei" sz="2000"/>
            </a:p>
            <a:p>
              <a:pPr algn="l" rtl="0" eaLnBrk="0">
                <a:lnSpc>
                  <a:spcPct val="107000"/>
                </a:lnSpc>
              </a:pPr>
              <a:endParaRPr lang="Arial" altLang="Arial" sz="900"/>
            </a:p>
            <a:p>
              <a:pPr marL="22243" algn="l" rtl="0" eaLnBrk="0">
                <a:lnSpc>
                  <a:spcPct val="91000"/>
                </a:lnSpc>
                <a:spcBef>
                  <a:spcPts val="4"/>
                </a:spcBef>
              </a:pP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乙烯、丙烯等原料需求</a:t>
              </a:r>
              <a:endParaRPr lang="Microsoft YaHei" altLang="Microsoft YaHei" sz="1500"/>
            </a:p>
          </p:txBody>
        </p:sp>
        <p:sp>
          <p:nvSpPr>
            <p:cNvPr id="214" name="path"/>
            <p:cNvSpPr/>
            <p:nvPr/>
          </p:nvSpPr>
          <p:spPr>
            <a:xfrm>
              <a:off x="284014" y="407228"/>
              <a:ext cx="727374" cy="547787"/>
            </a:xfrm>
            <a:custGeom>
              <a:rect l="0" t="0" r="0" b="0"/>
              <a:pathLst>
                <a:path w="1145" h="862">
                  <a:moveTo>
                    <a:pt x="405" y="496"/>
                  </a:moveTo>
                  <a:lnTo>
                    <a:pt x="453" y="544"/>
                  </a:lnTo>
                  <a:lnTo>
                    <a:pt x="540" y="460"/>
                  </a:lnTo>
                  <a:lnTo>
                    <a:pt x="537" y="686"/>
                  </a:lnTo>
                  <a:lnTo>
                    <a:pt x="605" y="686"/>
                  </a:lnTo>
                  <a:lnTo>
                    <a:pt x="605" y="460"/>
                  </a:lnTo>
                  <a:lnTo>
                    <a:pt x="690" y="544"/>
                  </a:lnTo>
                  <a:lnTo>
                    <a:pt x="738" y="496"/>
                  </a:lnTo>
                  <a:lnTo>
                    <a:pt x="571" y="331"/>
                  </a:lnTo>
                  <a:lnTo>
                    <a:pt x="405" y="496"/>
                  </a:lnTo>
                  <a:close/>
                </a:path>
                <a:path w="1145" h="862">
                  <a:moveTo>
                    <a:pt x="1061" y="368"/>
                  </a:moveTo>
                  <a:cubicBezTo>
                    <a:pt x="1013" y="322"/>
                    <a:pt x="953" y="293"/>
                    <a:pt x="887" y="285"/>
                  </a:cubicBezTo>
                  <a:lnTo>
                    <a:pt x="887" y="285"/>
                  </a:lnTo>
                  <a:cubicBezTo>
                    <a:pt x="880" y="213"/>
                    <a:pt x="849" y="145"/>
                    <a:pt x="797" y="93"/>
                  </a:cubicBezTo>
                  <a:lnTo>
                    <a:pt x="797" y="93"/>
                  </a:lnTo>
                  <a:cubicBezTo>
                    <a:pt x="737" y="33"/>
                    <a:pt x="657" y="0"/>
                    <a:pt x="573" y="0"/>
                  </a:cubicBezTo>
                  <a:lnTo>
                    <a:pt x="573" y="0"/>
                  </a:lnTo>
                  <a:cubicBezTo>
                    <a:pt x="487" y="0"/>
                    <a:pt x="409" y="33"/>
                    <a:pt x="349" y="93"/>
                  </a:cubicBezTo>
                  <a:lnTo>
                    <a:pt x="349" y="93"/>
                  </a:lnTo>
                  <a:cubicBezTo>
                    <a:pt x="295" y="145"/>
                    <a:pt x="265" y="213"/>
                    <a:pt x="257" y="285"/>
                  </a:cubicBezTo>
                  <a:lnTo>
                    <a:pt x="257" y="285"/>
                  </a:lnTo>
                  <a:cubicBezTo>
                    <a:pt x="191" y="293"/>
                    <a:pt x="131" y="322"/>
                    <a:pt x="84" y="368"/>
                  </a:cubicBezTo>
                  <a:lnTo>
                    <a:pt x="84" y="368"/>
                  </a:lnTo>
                  <a:cubicBezTo>
                    <a:pt x="30" y="423"/>
                    <a:pt x="0" y="495"/>
                    <a:pt x="0" y="574"/>
                  </a:cubicBezTo>
                  <a:lnTo>
                    <a:pt x="0" y="574"/>
                  </a:lnTo>
                  <a:cubicBezTo>
                    <a:pt x="0" y="650"/>
                    <a:pt x="30" y="722"/>
                    <a:pt x="84" y="778"/>
                  </a:cubicBezTo>
                  <a:lnTo>
                    <a:pt x="84" y="778"/>
                  </a:lnTo>
                  <a:cubicBezTo>
                    <a:pt x="139" y="831"/>
                    <a:pt x="211" y="862"/>
                    <a:pt x="289" y="862"/>
                  </a:cubicBezTo>
                  <a:lnTo>
                    <a:pt x="289" y="862"/>
                  </a:lnTo>
                  <a:cubicBezTo>
                    <a:pt x="857" y="862"/>
                    <a:pt x="857" y="862"/>
                    <a:pt x="857" y="862"/>
                  </a:cubicBezTo>
                  <a:lnTo>
                    <a:pt x="857" y="862"/>
                  </a:lnTo>
                  <a:cubicBezTo>
                    <a:pt x="933" y="862"/>
                    <a:pt x="1007" y="831"/>
                    <a:pt x="1061" y="778"/>
                  </a:cubicBezTo>
                  <a:lnTo>
                    <a:pt x="1061" y="778"/>
                  </a:lnTo>
                  <a:cubicBezTo>
                    <a:pt x="1116" y="722"/>
                    <a:pt x="1145" y="650"/>
                    <a:pt x="1145" y="574"/>
                  </a:cubicBezTo>
                  <a:lnTo>
                    <a:pt x="1145" y="574"/>
                  </a:lnTo>
                  <a:cubicBezTo>
                    <a:pt x="1145" y="495"/>
                    <a:pt x="1116" y="423"/>
                    <a:pt x="1061" y="368"/>
                  </a:cubicBezTo>
                  <a:moveTo>
                    <a:pt x="857" y="795"/>
                  </a:moveTo>
                  <a:cubicBezTo>
                    <a:pt x="289" y="795"/>
                    <a:pt x="289" y="795"/>
                    <a:pt x="289" y="795"/>
                  </a:cubicBezTo>
                  <a:lnTo>
                    <a:pt x="289" y="795"/>
                  </a:lnTo>
                  <a:cubicBezTo>
                    <a:pt x="167" y="795"/>
                    <a:pt x="67" y="695"/>
                    <a:pt x="67" y="574"/>
                  </a:cubicBezTo>
                  <a:lnTo>
                    <a:pt x="67" y="574"/>
                  </a:lnTo>
                  <a:cubicBezTo>
                    <a:pt x="67" y="451"/>
                    <a:pt x="167" y="351"/>
                    <a:pt x="288" y="351"/>
                  </a:cubicBezTo>
                  <a:lnTo>
                    <a:pt x="288" y="351"/>
                  </a:lnTo>
                  <a:cubicBezTo>
                    <a:pt x="323" y="351"/>
                    <a:pt x="323" y="351"/>
                    <a:pt x="323" y="351"/>
                  </a:cubicBezTo>
                  <a:lnTo>
                    <a:pt x="323" y="351"/>
                  </a:lnTo>
                  <a:cubicBezTo>
                    <a:pt x="323" y="317"/>
                    <a:pt x="323" y="317"/>
                    <a:pt x="323" y="317"/>
                  </a:cubicBezTo>
                  <a:lnTo>
                    <a:pt x="323" y="317"/>
                  </a:lnTo>
                  <a:cubicBezTo>
                    <a:pt x="323" y="317"/>
                    <a:pt x="323" y="317"/>
                    <a:pt x="323" y="317"/>
                  </a:cubicBezTo>
                  <a:lnTo>
                    <a:pt x="323" y="317"/>
                  </a:lnTo>
                  <a:cubicBezTo>
                    <a:pt x="323" y="179"/>
                    <a:pt x="435" y="67"/>
                    <a:pt x="573" y="67"/>
                  </a:cubicBezTo>
                  <a:lnTo>
                    <a:pt x="573" y="67"/>
                  </a:lnTo>
                  <a:cubicBezTo>
                    <a:pt x="709" y="67"/>
                    <a:pt x="821" y="179"/>
                    <a:pt x="821" y="316"/>
                  </a:cubicBezTo>
                  <a:lnTo>
                    <a:pt x="821" y="316"/>
                  </a:lnTo>
                  <a:cubicBezTo>
                    <a:pt x="821" y="317"/>
                    <a:pt x="821" y="317"/>
                    <a:pt x="821" y="317"/>
                  </a:cubicBezTo>
                  <a:lnTo>
                    <a:pt x="821" y="317"/>
                  </a:lnTo>
                  <a:cubicBezTo>
                    <a:pt x="821" y="351"/>
                    <a:pt x="821" y="351"/>
                    <a:pt x="821" y="351"/>
                  </a:cubicBezTo>
                  <a:lnTo>
                    <a:pt x="821" y="351"/>
                  </a:lnTo>
                  <a:cubicBezTo>
                    <a:pt x="855" y="351"/>
                    <a:pt x="855" y="351"/>
                    <a:pt x="855" y="351"/>
                  </a:cubicBezTo>
                  <a:lnTo>
                    <a:pt x="855" y="351"/>
                  </a:lnTo>
                  <a:cubicBezTo>
                    <a:pt x="857" y="351"/>
                    <a:pt x="857" y="351"/>
                    <a:pt x="857" y="351"/>
                  </a:cubicBezTo>
                  <a:lnTo>
                    <a:pt x="857" y="351"/>
                  </a:lnTo>
                  <a:cubicBezTo>
                    <a:pt x="979" y="351"/>
                    <a:pt x="1079" y="451"/>
                    <a:pt x="1079" y="574"/>
                  </a:cubicBezTo>
                  <a:lnTo>
                    <a:pt x="1079" y="574"/>
                  </a:lnTo>
                  <a:cubicBezTo>
                    <a:pt x="1079" y="695"/>
                    <a:pt x="979" y="795"/>
                    <a:pt x="857" y="795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5" name="textbox 215"/>
          <p:cNvSpPr/>
          <p:nvPr/>
        </p:nvSpPr>
        <p:spPr>
          <a:xfrm>
            <a:off x="442263" y="318468"/>
            <a:ext cx="4980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6130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下游应用领域及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需求特点</a:t>
            </a:r>
            <a:endParaRPr lang="Microsoft YaHei" altLang="Microsoft YaHei" sz="3000"/>
          </a:p>
        </p:txBody>
      </p:sp>
      <p:grpSp>
        <p:nvGrpSpPr>
          <p:cNvPr id="54" name="group 5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1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6" name="picture 2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37" name="textbox 237"/>
          <p:cNvSpPr/>
          <p:nvPr/>
        </p:nvSpPr>
        <p:spPr>
          <a:xfrm>
            <a:off x="1870020" y="3065872"/>
            <a:ext cx="7987030" cy="8191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7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8800" spc="50" baseline="-18941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r>
              <a:rPr sz="57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5800" spc="50" baseline="7184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政策法规与环保要求解</a:t>
            </a:r>
            <a:r>
              <a:rPr sz="5800" spc="10" baseline="7184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</a:t>
            </a:r>
            <a:endParaRPr lang="Microsoft YaHei" altLang="Microsoft YaHei" sz="3769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8" name="picture 23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56" name="group 56"/>
          <p:cNvGrpSpPr/>
          <p:nvPr/>
        </p:nvGrpSpPr>
        <p:grpSpPr>
          <a:xfrm rot="21600000">
            <a:off x="1104132" y="1348301"/>
            <a:ext cx="10266446" cy="1333500"/>
            <a:chExt cx="10266446" cy="1333500"/>
          </a:xfrm>
        </p:grpSpPr>
        <p:grpSp>
          <p:nvGrpSpPr>
            <p:cNvPr id="58" name="group 58"/>
            <p:cNvGrpSpPr/>
            <p:nvPr/>
          </p:nvGrpSpPr>
          <p:grpSpPr>
            <a:xfrm rot="21600000">
              <a:off x="0" y="0"/>
              <a:ext cx="10266446" cy="1333500"/>
              <a:chExt cx="10266446" cy="1333500"/>
            </a:xfrm>
          </p:grpSpPr>
          <p:sp>
            <p:nvSpPr>
              <p:cNvPr id="239" name="path"/>
              <p:cNvSpPr/>
              <p:nvPr/>
            </p:nvSpPr>
            <p:spPr>
              <a:xfrm>
                <a:off x="1273072" y="0"/>
                <a:ext cx="8305834" cy="1333500"/>
              </a:xfrm>
              <a:custGeom>
                <a:rect l="0" t="0" r="0" b="0"/>
                <a:pathLst>
                  <a:path w="13079" h="2100">
                    <a:moveTo>
                      <a:pt x="0" y="0"/>
                    </a:moveTo>
                    <a:lnTo>
                      <a:pt x="13080" y="0"/>
                    </a:lnTo>
                    <a:lnTo>
                      <a:pt x="13080" y="2100"/>
                    </a:lnTo>
                    <a:lnTo>
                      <a:pt x="0" y="210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DFA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40" name="path"/>
              <p:cNvSpPr/>
              <p:nvPr/>
            </p:nvSpPr>
            <p:spPr>
              <a:xfrm>
                <a:off x="0" y="0"/>
                <a:ext cx="2210567" cy="1333500"/>
              </a:xfrm>
              <a:custGeom>
                <a:rect l="0" t="0" r="0" b="0"/>
                <a:pathLst>
                  <a:path w="3480" h="2100">
                    <a:moveTo>
                      <a:pt x="884" y="1041"/>
                    </a:moveTo>
                    <a:lnTo>
                      <a:pt x="0" y="2100"/>
                    </a:lnTo>
                    <a:lnTo>
                      <a:pt x="2610" y="2100"/>
                    </a:lnTo>
                    <a:lnTo>
                      <a:pt x="3481" y="1041"/>
                    </a:lnTo>
                    <a:lnTo>
                      <a:pt x="2610" y="0"/>
                    </a:lnTo>
                    <a:lnTo>
                      <a:pt x="0" y="0"/>
                    </a:lnTo>
                    <a:lnTo>
                      <a:pt x="884" y="1041"/>
                    </a:lnTo>
                  </a:path>
                </a:pathLst>
              </a:custGeom>
              <a:solidFill>
                <a:srgbClr val="00A5B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41" name="path"/>
              <p:cNvSpPr/>
              <p:nvPr/>
            </p:nvSpPr>
            <p:spPr>
              <a:xfrm>
                <a:off x="8055878" y="0"/>
                <a:ext cx="2210567" cy="1333500"/>
              </a:xfrm>
              <a:custGeom>
                <a:rect l="0" t="0" r="0" b="0"/>
                <a:pathLst>
                  <a:path w="3480" h="2100">
                    <a:moveTo>
                      <a:pt x="884" y="1041"/>
                    </a:moveTo>
                    <a:lnTo>
                      <a:pt x="0" y="2100"/>
                    </a:lnTo>
                    <a:lnTo>
                      <a:pt x="2610" y="2100"/>
                    </a:lnTo>
                    <a:lnTo>
                      <a:pt x="3481" y="1041"/>
                    </a:lnTo>
                    <a:lnTo>
                      <a:pt x="2610" y="0"/>
                    </a:lnTo>
                    <a:lnTo>
                      <a:pt x="0" y="0"/>
                    </a:lnTo>
                    <a:lnTo>
                      <a:pt x="884" y="1041"/>
                    </a:lnTo>
                  </a:path>
                </a:pathLst>
              </a:custGeom>
              <a:solidFill>
                <a:srgbClr val="BDFA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42" name="textbox 242"/>
            <p:cNvSpPr/>
            <p:nvPr/>
          </p:nvSpPr>
          <p:spPr>
            <a:xfrm>
              <a:off x="2404235" y="200390"/>
              <a:ext cx="7280275" cy="96456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439"/>
                </a:lnSpc>
              </a:pPr>
              <a:endParaRPr lang="Arial" altLang="Arial" sz="100"/>
            </a:p>
            <a:p>
              <a:pPr marL="120650" algn="l" rtl="0" eaLnBrk="0">
                <a:lnSpc>
                  <a:spcPct val="93000"/>
                </a:lnSpc>
              </a:pPr>
              <a:r>
                <a:rPr sz="1700" spc="-1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《石油天然气管道保护法</a:t>
              </a:r>
              <a:r>
                <a:rPr sz="1700" spc="-5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》</a:t>
              </a:r>
              <a:endParaRPr lang="Microsoft YaHei" altLang="Microsoft YaHei" sz="1700"/>
            </a:p>
            <a:p>
              <a:pPr marL="16665" algn="l" rtl="0" eaLnBrk="0">
                <a:lnSpc>
                  <a:spcPct val="88000"/>
                </a:lnSpc>
                <a:spcBef>
                  <a:spcPts val="1380"/>
                </a:spcBef>
              </a:pPr>
              <a:r>
                <a:rPr sz="1200" spc="6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该法规定了石油天然气管道建设和运营的基本原则，明确了管道企业的安全主体责任和政府监</a:t>
              </a:r>
              <a:r>
                <a:rPr sz="12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管职责，</a:t>
              </a:r>
              <a:endParaRPr lang="Microsoft YaHei" altLang="Microsoft YaHei" sz="1200"/>
            </a:p>
            <a:p>
              <a:pPr marL="20066" algn="l" rtl="0" eaLnBrk="0">
                <a:lnSpc>
                  <a:spcPts val="2848"/>
                </a:lnSpc>
              </a:pPr>
              <a:r>
                <a:rPr sz="1200" spc="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为石油气行业的发展提供</a:t>
              </a:r>
              <a:r>
                <a:rPr sz="1200" spc="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</a:t>
              </a:r>
              <a:r>
                <a:rPr sz="12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法律保障。</a:t>
              </a:r>
              <a:endParaRPr lang="Microsoft YaHei" altLang="Microsoft YaHei" sz="1200"/>
            </a:p>
          </p:txBody>
        </p:sp>
        <p:sp>
          <p:nvSpPr>
            <p:cNvPr id="243" name="path"/>
            <p:cNvSpPr/>
            <p:nvPr/>
          </p:nvSpPr>
          <p:spPr>
            <a:xfrm>
              <a:off x="831346" y="298132"/>
              <a:ext cx="719895" cy="555402"/>
            </a:xfrm>
            <a:custGeom>
              <a:rect l="0" t="0" r="0" b="0"/>
              <a:pathLst>
                <a:path w="1133" h="874">
                  <a:moveTo>
                    <a:pt x="896" y="29"/>
                  </a:moveTo>
                  <a:cubicBezTo>
                    <a:pt x="896" y="14"/>
                    <a:pt x="879" y="0"/>
                    <a:pt x="862" y="0"/>
                  </a:cubicBezTo>
                  <a:lnTo>
                    <a:pt x="862" y="0"/>
                  </a:lnTo>
                  <a:cubicBezTo>
                    <a:pt x="778" y="0"/>
                    <a:pt x="778" y="0"/>
                    <a:pt x="778" y="0"/>
                  </a:cubicBezTo>
                  <a:lnTo>
                    <a:pt x="778" y="0"/>
                  </a:lnTo>
                  <a:cubicBezTo>
                    <a:pt x="761" y="0"/>
                    <a:pt x="744" y="14"/>
                    <a:pt x="744" y="29"/>
                  </a:cubicBezTo>
                  <a:lnTo>
                    <a:pt x="744" y="29"/>
                  </a:lnTo>
                  <a:cubicBezTo>
                    <a:pt x="744" y="72"/>
                    <a:pt x="744" y="72"/>
                    <a:pt x="744" y="72"/>
                  </a:cubicBezTo>
                  <a:lnTo>
                    <a:pt x="744" y="72"/>
                  </a:lnTo>
                  <a:cubicBezTo>
                    <a:pt x="896" y="204"/>
                    <a:pt x="896" y="204"/>
                    <a:pt x="896" y="204"/>
                  </a:cubicBezTo>
                  <a:lnTo>
                    <a:pt x="896" y="204"/>
                  </a:lnTo>
                  <a:lnTo>
                    <a:pt x="896" y="29"/>
                  </a:lnTo>
                  <a:close/>
                  <a:moveTo>
                    <a:pt x="1116" y="451"/>
                  </a:moveTo>
                  <a:cubicBezTo>
                    <a:pt x="609" y="29"/>
                    <a:pt x="609" y="29"/>
                    <a:pt x="609" y="29"/>
                  </a:cubicBezTo>
                  <a:lnTo>
                    <a:pt x="609" y="29"/>
                  </a:lnTo>
                  <a:cubicBezTo>
                    <a:pt x="592" y="0"/>
                    <a:pt x="558" y="0"/>
                    <a:pt x="524" y="29"/>
                  </a:cubicBezTo>
                  <a:lnTo>
                    <a:pt x="524" y="29"/>
                  </a:lnTo>
                  <a:cubicBezTo>
                    <a:pt x="33" y="451"/>
                    <a:pt x="33" y="451"/>
                    <a:pt x="33" y="451"/>
                  </a:cubicBezTo>
                  <a:lnTo>
                    <a:pt x="33" y="451"/>
                  </a:lnTo>
                  <a:cubicBezTo>
                    <a:pt x="0" y="481"/>
                    <a:pt x="0" y="510"/>
                    <a:pt x="33" y="524"/>
                  </a:cubicBezTo>
                  <a:lnTo>
                    <a:pt x="33" y="524"/>
                  </a:lnTo>
                  <a:cubicBezTo>
                    <a:pt x="33" y="539"/>
                    <a:pt x="50" y="539"/>
                    <a:pt x="67" y="539"/>
                  </a:cubicBezTo>
                  <a:lnTo>
                    <a:pt x="67" y="539"/>
                  </a:lnTo>
                  <a:cubicBezTo>
                    <a:pt x="84" y="539"/>
                    <a:pt x="101" y="539"/>
                    <a:pt x="118" y="524"/>
                  </a:cubicBezTo>
                  <a:lnTo>
                    <a:pt x="118" y="524"/>
                  </a:lnTo>
                  <a:cubicBezTo>
                    <a:pt x="575" y="131"/>
                    <a:pt x="575" y="131"/>
                    <a:pt x="575" y="131"/>
                  </a:cubicBezTo>
                  <a:lnTo>
                    <a:pt x="575" y="131"/>
                  </a:lnTo>
                  <a:cubicBezTo>
                    <a:pt x="1032" y="524"/>
                    <a:pt x="1032" y="524"/>
                    <a:pt x="1032" y="524"/>
                  </a:cubicBezTo>
                  <a:lnTo>
                    <a:pt x="1032" y="524"/>
                  </a:lnTo>
                  <a:cubicBezTo>
                    <a:pt x="1049" y="553"/>
                    <a:pt x="1099" y="553"/>
                    <a:pt x="1116" y="524"/>
                  </a:cubicBezTo>
                  <a:lnTo>
                    <a:pt x="1116" y="524"/>
                  </a:lnTo>
                  <a:cubicBezTo>
                    <a:pt x="1133" y="510"/>
                    <a:pt x="1133" y="481"/>
                    <a:pt x="1116" y="451"/>
                  </a:cubicBezTo>
                  <a:moveTo>
                    <a:pt x="152" y="539"/>
                  </a:moveTo>
                  <a:cubicBezTo>
                    <a:pt x="152" y="830"/>
                    <a:pt x="152" y="830"/>
                    <a:pt x="152" y="830"/>
                  </a:cubicBezTo>
                  <a:lnTo>
                    <a:pt x="152" y="830"/>
                  </a:lnTo>
                  <a:cubicBezTo>
                    <a:pt x="152" y="860"/>
                    <a:pt x="186" y="874"/>
                    <a:pt x="219" y="874"/>
                  </a:cubicBezTo>
                  <a:lnTo>
                    <a:pt x="219" y="874"/>
                  </a:lnTo>
                  <a:cubicBezTo>
                    <a:pt x="473" y="874"/>
                    <a:pt x="473" y="874"/>
                    <a:pt x="473" y="874"/>
                  </a:cubicBezTo>
                  <a:lnTo>
                    <a:pt x="473" y="874"/>
                  </a:lnTo>
                  <a:cubicBezTo>
                    <a:pt x="473" y="612"/>
                    <a:pt x="473" y="612"/>
                    <a:pt x="473" y="612"/>
                  </a:cubicBezTo>
                  <a:lnTo>
                    <a:pt x="473" y="612"/>
                  </a:lnTo>
                  <a:cubicBezTo>
                    <a:pt x="473" y="612"/>
                    <a:pt x="490" y="597"/>
                    <a:pt x="490" y="597"/>
                  </a:cubicBezTo>
                  <a:lnTo>
                    <a:pt x="490" y="597"/>
                  </a:lnTo>
                  <a:cubicBezTo>
                    <a:pt x="642" y="597"/>
                    <a:pt x="642" y="597"/>
                    <a:pt x="642" y="597"/>
                  </a:cubicBezTo>
                  <a:lnTo>
                    <a:pt x="642" y="597"/>
                  </a:lnTo>
                  <a:cubicBezTo>
                    <a:pt x="659" y="597"/>
                    <a:pt x="659" y="612"/>
                    <a:pt x="659" y="612"/>
                  </a:cubicBezTo>
                  <a:lnTo>
                    <a:pt x="659" y="612"/>
                  </a:lnTo>
                  <a:cubicBezTo>
                    <a:pt x="659" y="874"/>
                    <a:pt x="659" y="874"/>
                    <a:pt x="659" y="874"/>
                  </a:cubicBezTo>
                  <a:lnTo>
                    <a:pt x="659" y="874"/>
                  </a:lnTo>
                  <a:cubicBezTo>
                    <a:pt x="930" y="874"/>
                    <a:pt x="930" y="874"/>
                    <a:pt x="930" y="874"/>
                  </a:cubicBezTo>
                  <a:lnTo>
                    <a:pt x="930" y="874"/>
                  </a:lnTo>
                  <a:cubicBezTo>
                    <a:pt x="964" y="874"/>
                    <a:pt x="981" y="860"/>
                    <a:pt x="981" y="830"/>
                  </a:cubicBezTo>
                  <a:lnTo>
                    <a:pt x="981" y="830"/>
                  </a:lnTo>
                  <a:cubicBezTo>
                    <a:pt x="981" y="553"/>
                    <a:pt x="981" y="553"/>
                    <a:pt x="981" y="553"/>
                  </a:cubicBezTo>
                  <a:lnTo>
                    <a:pt x="981" y="553"/>
                  </a:lnTo>
                  <a:cubicBezTo>
                    <a:pt x="575" y="189"/>
                    <a:pt x="575" y="189"/>
                    <a:pt x="575" y="189"/>
                  </a:cubicBezTo>
                  <a:lnTo>
                    <a:pt x="575" y="189"/>
                  </a:lnTo>
                  <a:lnTo>
                    <a:pt x="152" y="53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0" name="group 60"/>
          <p:cNvGrpSpPr/>
          <p:nvPr/>
        </p:nvGrpSpPr>
        <p:grpSpPr>
          <a:xfrm rot="21600000">
            <a:off x="1104132" y="4838782"/>
            <a:ext cx="10266446" cy="1333500"/>
            <a:chExt cx="10266446" cy="1333500"/>
          </a:xfrm>
        </p:grpSpPr>
        <p:grpSp>
          <p:nvGrpSpPr>
            <p:cNvPr id="62" name="group 62"/>
            <p:cNvGrpSpPr/>
            <p:nvPr/>
          </p:nvGrpSpPr>
          <p:grpSpPr>
            <a:xfrm rot="21600000">
              <a:off x="0" y="0"/>
              <a:ext cx="10266446" cy="1333500"/>
              <a:chExt cx="10266446" cy="1333500"/>
            </a:xfrm>
          </p:grpSpPr>
          <p:sp>
            <p:nvSpPr>
              <p:cNvPr id="244" name="path"/>
              <p:cNvSpPr/>
              <p:nvPr/>
            </p:nvSpPr>
            <p:spPr>
              <a:xfrm>
                <a:off x="1273072" y="0"/>
                <a:ext cx="8305834" cy="1333500"/>
              </a:xfrm>
              <a:custGeom>
                <a:rect l="0" t="0" r="0" b="0"/>
                <a:pathLst>
                  <a:path w="13079" h="2100">
                    <a:moveTo>
                      <a:pt x="0" y="0"/>
                    </a:moveTo>
                    <a:lnTo>
                      <a:pt x="13080" y="0"/>
                    </a:lnTo>
                    <a:lnTo>
                      <a:pt x="13080" y="2100"/>
                    </a:lnTo>
                    <a:lnTo>
                      <a:pt x="0" y="210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DFA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45" name="path"/>
              <p:cNvSpPr/>
              <p:nvPr/>
            </p:nvSpPr>
            <p:spPr>
              <a:xfrm>
                <a:off x="0" y="0"/>
                <a:ext cx="2210567" cy="1333500"/>
              </a:xfrm>
              <a:custGeom>
                <a:rect l="0" t="0" r="0" b="0"/>
                <a:pathLst>
                  <a:path w="3480" h="2100">
                    <a:moveTo>
                      <a:pt x="884" y="1041"/>
                    </a:moveTo>
                    <a:lnTo>
                      <a:pt x="0" y="2100"/>
                    </a:lnTo>
                    <a:lnTo>
                      <a:pt x="2610" y="2100"/>
                    </a:lnTo>
                    <a:lnTo>
                      <a:pt x="3481" y="1041"/>
                    </a:lnTo>
                    <a:lnTo>
                      <a:pt x="2610" y="0"/>
                    </a:lnTo>
                    <a:lnTo>
                      <a:pt x="0" y="0"/>
                    </a:lnTo>
                    <a:lnTo>
                      <a:pt x="884" y="1041"/>
                    </a:lnTo>
                  </a:path>
                </a:pathLst>
              </a:custGeom>
              <a:solidFill>
                <a:srgbClr val="00A5B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46" name="path"/>
              <p:cNvSpPr/>
              <p:nvPr/>
            </p:nvSpPr>
            <p:spPr>
              <a:xfrm>
                <a:off x="8055878" y="0"/>
                <a:ext cx="2210567" cy="1333500"/>
              </a:xfrm>
              <a:custGeom>
                <a:rect l="0" t="0" r="0" b="0"/>
                <a:pathLst>
                  <a:path w="3480" h="2100">
                    <a:moveTo>
                      <a:pt x="884" y="1041"/>
                    </a:moveTo>
                    <a:lnTo>
                      <a:pt x="0" y="2100"/>
                    </a:lnTo>
                    <a:lnTo>
                      <a:pt x="2610" y="2100"/>
                    </a:lnTo>
                    <a:lnTo>
                      <a:pt x="3481" y="1041"/>
                    </a:lnTo>
                    <a:lnTo>
                      <a:pt x="2610" y="0"/>
                    </a:lnTo>
                    <a:lnTo>
                      <a:pt x="0" y="0"/>
                    </a:lnTo>
                    <a:lnTo>
                      <a:pt x="884" y="1041"/>
                    </a:lnTo>
                  </a:path>
                </a:pathLst>
              </a:custGeom>
              <a:solidFill>
                <a:srgbClr val="BDFA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47" name="textbox 247"/>
            <p:cNvSpPr/>
            <p:nvPr/>
          </p:nvSpPr>
          <p:spPr>
            <a:xfrm>
              <a:off x="2265818" y="168588"/>
              <a:ext cx="7148194" cy="105346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401"/>
                </a:lnSpc>
              </a:pPr>
              <a:endParaRPr lang="Arial" altLang="Arial" sz="100"/>
            </a:p>
            <a:p>
              <a:pPr marL="13823" algn="l" rtl="0" eaLnBrk="0">
                <a:lnSpc>
                  <a:spcPct val="92000"/>
                </a:lnSpc>
              </a:pPr>
              <a:r>
                <a:rPr sz="17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油气体制改</a:t>
              </a:r>
              <a:r>
                <a:rPr sz="17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革</a:t>
              </a:r>
              <a:r>
                <a:rPr sz="17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方案</a:t>
              </a:r>
              <a:endParaRPr lang="Microsoft YaHei" altLang="Microsoft YaHei" sz="1700"/>
            </a:p>
            <a:p>
              <a:pPr algn="l" rtl="0" eaLnBrk="0">
                <a:lnSpc>
                  <a:spcPct val="118000"/>
                </a:lnSpc>
              </a:pPr>
              <a:endParaRPr lang="Arial" altLang="Arial" sz="400"/>
            </a:p>
            <a:p>
              <a:pPr marL="12700" indent="323" algn="l" rtl="0" eaLnBrk="0">
                <a:lnSpc>
                  <a:spcPct val="196000"/>
                </a:lnSpc>
                <a:spcBef>
                  <a:spcPts val="4"/>
                </a:spcBef>
              </a:pPr>
              <a:r>
                <a:rPr sz="1200" spc="8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该方案旨在推进油气勘查开采、管网运营等领域改革，促进油气行业高质量发展。改革措施包</a:t>
              </a:r>
              <a:r>
                <a:rPr sz="12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括放开 </a:t>
              </a:r>
              <a:r>
                <a:rPr sz="1200" spc="7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油气勘查开采市场、完善管网运营机制、加强安全环保监</a:t>
              </a:r>
              <a:r>
                <a:rPr sz="1200" spc="5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</a:t>
              </a:r>
              <a:r>
                <a:rPr sz="12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等。</a:t>
              </a:r>
              <a:endParaRPr lang="Microsoft YaHei" altLang="Microsoft YaHei" sz="1200"/>
            </a:p>
          </p:txBody>
        </p:sp>
        <p:sp>
          <p:nvSpPr>
            <p:cNvPr id="248" name="path"/>
            <p:cNvSpPr/>
            <p:nvPr/>
          </p:nvSpPr>
          <p:spPr>
            <a:xfrm>
              <a:off x="871280" y="422579"/>
              <a:ext cx="613870" cy="613870"/>
            </a:xfrm>
            <a:custGeom>
              <a:rect l="0" t="0" r="0" b="0"/>
              <a:pathLst>
                <a:path w="964" h="964">
                  <a:moveTo>
                    <a:pt x="0" y="290"/>
                  </a:moveTo>
                  <a:lnTo>
                    <a:pt x="483" y="0"/>
                  </a:lnTo>
                  <a:lnTo>
                    <a:pt x="966" y="290"/>
                  </a:lnTo>
                  <a:lnTo>
                    <a:pt x="966" y="386"/>
                  </a:lnTo>
                  <a:lnTo>
                    <a:pt x="0" y="386"/>
                  </a:lnTo>
                  <a:lnTo>
                    <a:pt x="0" y="290"/>
                  </a:lnTo>
                  <a:close/>
                  <a:moveTo>
                    <a:pt x="0" y="870"/>
                  </a:moveTo>
                  <a:lnTo>
                    <a:pt x="966" y="870"/>
                  </a:lnTo>
                  <a:lnTo>
                    <a:pt x="966" y="966"/>
                  </a:lnTo>
                  <a:lnTo>
                    <a:pt x="0" y="966"/>
                  </a:lnTo>
                  <a:lnTo>
                    <a:pt x="0" y="870"/>
                  </a:lnTo>
                  <a:close/>
                  <a:moveTo>
                    <a:pt x="96" y="773"/>
                  </a:moveTo>
                  <a:lnTo>
                    <a:pt x="870" y="773"/>
                  </a:lnTo>
                  <a:lnTo>
                    <a:pt x="870" y="870"/>
                  </a:lnTo>
                  <a:lnTo>
                    <a:pt x="96" y="870"/>
                  </a:lnTo>
                  <a:lnTo>
                    <a:pt x="96" y="773"/>
                  </a:lnTo>
                  <a:close/>
                  <a:moveTo>
                    <a:pt x="96" y="386"/>
                  </a:moveTo>
                  <a:lnTo>
                    <a:pt x="290" y="386"/>
                  </a:lnTo>
                  <a:lnTo>
                    <a:pt x="290" y="773"/>
                  </a:lnTo>
                  <a:lnTo>
                    <a:pt x="96" y="773"/>
                  </a:lnTo>
                  <a:lnTo>
                    <a:pt x="96" y="386"/>
                  </a:lnTo>
                  <a:close/>
                  <a:moveTo>
                    <a:pt x="386" y="386"/>
                  </a:moveTo>
                  <a:lnTo>
                    <a:pt x="580" y="386"/>
                  </a:lnTo>
                  <a:lnTo>
                    <a:pt x="580" y="773"/>
                  </a:lnTo>
                  <a:lnTo>
                    <a:pt x="386" y="773"/>
                  </a:lnTo>
                  <a:lnTo>
                    <a:pt x="386" y="386"/>
                  </a:lnTo>
                  <a:close/>
                  <a:moveTo>
                    <a:pt x="676" y="386"/>
                  </a:moveTo>
                  <a:lnTo>
                    <a:pt x="870" y="386"/>
                  </a:lnTo>
                  <a:lnTo>
                    <a:pt x="870" y="773"/>
                  </a:lnTo>
                  <a:lnTo>
                    <a:pt x="676" y="773"/>
                  </a:lnTo>
                  <a:lnTo>
                    <a:pt x="676" y="38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4" name="group 64"/>
          <p:cNvGrpSpPr/>
          <p:nvPr/>
        </p:nvGrpSpPr>
        <p:grpSpPr>
          <a:xfrm rot="21600000">
            <a:off x="1032010" y="3081146"/>
            <a:ext cx="10266444" cy="1333500"/>
            <a:chExt cx="10266444" cy="1333500"/>
          </a:xfrm>
        </p:grpSpPr>
        <p:grpSp>
          <p:nvGrpSpPr>
            <p:cNvPr id="66" name="group 66"/>
            <p:cNvGrpSpPr/>
            <p:nvPr/>
          </p:nvGrpSpPr>
          <p:grpSpPr>
            <a:xfrm rot="21600000">
              <a:off x="0" y="0"/>
              <a:ext cx="10266444" cy="1333500"/>
              <a:chExt cx="10266444" cy="1333500"/>
            </a:xfrm>
          </p:grpSpPr>
          <p:sp>
            <p:nvSpPr>
              <p:cNvPr id="249" name="path"/>
              <p:cNvSpPr/>
              <p:nvPr/>
            </p:nvSpPr>
            <p:spPr>
              <a:xfrm>
                <a:off x="0" y="0"/>
                <a:ext cx="9578906" cy="1333500"/>
              </a:xfrm>
              <a:custGeom>
                <a:rect l="0" t="0" r="0" b="0"/>
                <a:pathLst>
                  <a:path w="15083" h="2100">
                    <a:moveTo>
                      <a:pt x="2004" y="0"/>
                    </a:moveTo>
                    <a:lnTo>
                      <a:pt x="15084" y="0"/>
                    </a:lnTo>
                    <a:lnTo>
                      <a:pt x="15084" y="2100"/>
                    </a:lnTo>
                    <a:lnTo>
                      <a:pt x="2004" y="2100"/>
                    </a:lnTo>
                    <a:lnTo>
                      <a:pt x="2004" y="0"/>
                    </a:lnTo>
                    <a:close/>
                  </a:path>
                  <a:path w="15083" h="2100">
                    <a:moveTo>
                      <a:pt x="884" y="1041"/>
                    </a:moveTo>
                    <a:lnTo>
                      <a:pt x="0" y="2100"/>
                    </a:lnTo>
                    <a:lnTo>
                      <a:pt x="2610" y="2100"/>
                    </a:lnTo>
                    <a:lnTo>
                      <a:pt x="3481" y="1041"/>
                    </a:lnTo>
                    <a:lnTo>
                      <a:pt x="2610" y="0"/>
                    </a:lnTo>
                    <a:lnTo>
                      <a:pt x="0" y="0"/>
                    </a:lnTo>
                    <a:lnTo>
                      <a:pt x="884" y="1041"/>
                    </a:lnTo>
                  </a:path>
                </a:pathLst>
              </a:custGeom>
              <a:solidFill>
                <a:srgbClr val="BDFA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0" name="path"/>
              <p:cNvSpPr/>
              <p:nvPr/>
            </p:nvSpPr>
            <p:spPr>
              <a:xfrm>
                <a:off x="8055876" y="0"/>
                <a:ext cx="2210568" cy="1333500"/>
              </a:xfrm>
              <a:custGeom>
                <a:rect l="0" t="0" r="0" b="0"/>
                <a:pathLst>
                  <a:path w="3480" h="2100">
                    <a:moveTo>
                      <a:pt x="884" y="1041"/>
                    </a:moveTo>
                    <a:lnTo>
                      <a:pt x="0" y="2100"/>
                    </a:lnTo>
                    <a:lnTo>
                      <a:pt x="2610" y="2100"/>
                    </a:lnTo>
                    <a:lnTo>
                      <a:pt x="3481" y="1041"/>
                    </a:lnTo>
                    <a:lnTo>
                      <a:pt x="2610" y="0"/>
                    </a:lnTo>
                    <a:lnTo>
                      <a:pt x="0" y="0"/>
                    </a:lnTo>
                    <a:lnTo>
                      <a:pt x="884" y="1041"/>
                    </a:lnTo>
                  </a:path>
                </a:pathLst>
              </a:custGeom>
              <a:solidFill>
                <a:srgbClr val="00A5B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51" name="textbox 251"/>
            <p:cNvSpPr/>
            <p:nvPr/>
          </p:nvSpPr>
          <p:spPr>
            <a:xfrm>
              <a:off x="724516" y="168369"/>
              <a:ext cx="7118350" cy="105346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0781"/>
                </a:lnSpc>
              </a:pPr>
              <a:endParaRPr lang="Arial" altLang="Arial" sz="100"/>
            </a:p>
            <a:p>
              <a:pPr marL="120650" algn="l" rtl="0" eaLnBrk="0">
                <a:lnSpc>
                  <a:spcPct val="92000"/>
                </a:lnSpc>
              </a:pPr>
              <a:r>
                <a:rPr sz="1700" spc="7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《能源发展战略行动计划(2014-2020</a:t>
              </a:r>
              <a:r>
                <a:rPr sz="1700" spc="5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</a:t>
              </a:r>
              <a:r>
                <a:rPr sz="17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)》</a:t>
              </a:r>
              <a:endParaRPr lang="Microsoft YaHei" altLang="Microsoft YaHei" sz="1700"/>
            </a:p>
            <a:p>
              <a:pPr algn="l" rtl="0" eaLnBrk="0">
                <a:lnSpc>
                  <a:spcPct val="113000"/>
                </a:lnSpc>
              </a:pPr>
              <a:endParaRPr lang="Arial" altLang="Arial" sz="400"/>
            </a:p>
            <a:p>
              <a:pPr marL="15046" indent="1619" algn="l" rtl="0" eaLnBrk="0">
                <a:lnSpc>
                  <a:spcPct val="197000"/>
                </a:lnSpc>
                <a:spcBef>
                  <a:spcPts val="4"/>
                </a:spcBef>
              </a:pPr>
              <a:r>
                <a:rPr sz="1200" spc="6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该计划提出了我国能源发展的总体目标、战略方针和重点任务，其中包括推进石油气行业</a:t>
              </a:r>
              <a:r>
                <a:rPr sz="1200" spc="5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转</a:t>
              </a:r>
              <a:r>
                <a:rPr sz="12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型升级、  </a:t>
              </a:r>
              <a:r>
                <a:rPr sz="1200" spc="7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加强国际合作等内容，为行业的发展指明了</a:t>
              </a:r>
              <a:r>
                <a:rPr sz="1200" spc="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</a:t>
              </a:r>
              <a:r>
                <a:rPr sz="12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向。</a:t>
              </a:r>
              <a:endParaRPr lang="Microsoft YaHei" altLang="Microsoft YaHei" sz="1200"/>
            </a:p>
          </p:txBody>
        </p:sp>
        <p:sp>
          <p:nvSpPr>
            <p:cNvPr id="252" name="path"/>
            <p:cNvSpPr/>
            <p:nvPr/>
          </p:nvSpPr>
          <p:spPr>
            <a:xfrm>
              <a:off x="8965321" y="318896"/>
              <a:ext cx="684967" cy="694950"/>
            </a:xfrm>
            <a:custGeom>
              <a:rect l="0" t="0" r="0" b="0"/>
              <a:pathLst>
                <a:path w="1078" h="1094">
                  <a:moveTo>
                    <a:pt x="58" y="919"/>
                  </a:moveTo>
                  <a:cubicBezTo>
                    <a:pt x="58" y="939"/>
                    <a:pt x="67" y="959"/>
                    <a:pt x="87" y="959"/>
                  </a:cubicBezTo>
                  <a:lnTo>
                    <a:pt x="87" y="959"/>
                  </a:lnTo>
                  <a:cubicBezTo>
                    <a:pt x="156" y="959"/>
                    <a:pt x="156" y="959"/>
                    <a:pt x="156" y="959"/>
                  </a:cubicBezTo>
                  <a:lnTo>
                    <a:pt x="156" y="959"/>
                  </a:lnTo>
                  <a:cubicBezTo>
                    <a:pt x="175" y="959"/>
                    <a:pt x="195" y="939"/>
                    <a:pt x="195" y="919"/>
                  </a:cubicBezTo>
                  <a:lnTo>
                    <a:pt x="195" y="919"/>
                  </a:lnTo>
                  <a:cubicBezTo>
                    <a:pt x="195" y="704"/>
                    <a:pt x="195" y="704"/>
                    <a:pt x="195" y="704"/>
                  </a:cubicBezTo>
                  <a:lnTo>
                    <a:pt x="195" y="704"/>
                  </a:lnTo>
                  <a:cubicBezTo>
                    <a:pt x="78" y="811"/>
                    <a:pt x="78" y="811"/>
                    <a:pt x="78" y="811"/>
                  </a:cubicBezTo>
                  <a:lnTo>
                    <a:pt x="78" y="811"/>
                  </a:lnTo>
                  <a:cubicBezTo>
                    <a:pt x="58" y="792"/>
                    <a:pt x="58" y="792"/>
                    <a:pt x="58" y="792"/>
                  </a:cubicBezTo>
                  <a:lnTo>
                    <a:pt x="58" y="792"/>
                  </a:lnTo>
                  <a:lnTo>
                    <a:pt x="58" y="919"/>
                  </a:lnTo>
                  <a:close/>
                  <a:moveTo>
                    <a:pt x="58" y="919"/>
                  </a:moveTo>
                  <a:lnTo>
                    <a:pt x="58" y="919"/>
                  </a:lnTo>
                  <a:close/>
                </a:path>
                <a:path w="1078" h="1094">
                  <a:moveTo>
                    <a:pt x="283" y="919"/>
                  </a:moveTo>
                  <a:cubicBezTo>
                    <a:pt x="283" y="939"/>
                    <a:pt x="303" y="960"/>
                    <a:pt x="323" y="960"/>
                  </a:cubicBezTo>
                  <a:lnTo>
                    <a:pt x="323" y="960"/>
                  </a:lnTo>
                  <a:cubicBezTo>
                    <a:pt x="381" y="960"/>
                    <a:pt x="381" y="960"/>
                    <a:pt x="381" y="960"/>
                  </a:cubicBezTo>
                  <a:lnTo>
                    <a:pt x="381" y="960"/>
                  </a:lnTo>
                  <a:cubicBezTo>
                    <a:pt x="401" y="960"/>
                    <a:pt x="420" y="939"/>
                    <a:pt x="420" y="919"/>
                  </a:cubicBezTo>
                  <a:lnTo>
                    <a:pt x="420" y="919"/>
                  </a:lnTo>
                  <a:cubicBezTo>
                    <a:pt x="420" y="652"/>
                    <a:pt x="420" y="652"/>
                    <a:pt x="420" y="652"/>
                  </a:cubicBezTo>
                  <a:lnTo>
                    <a:pt x="420" y="652"/>
                  </a:lnTo>
                  <a:cubicBezTo>
                    <a:pt x="332" y="562"/>
                    <a:pt x="332" y="562"/>
                    <a:pt x="332" y="562"/>
                  </a:cubicBezTo>
                  <a:lnTo>
                    <a:pt x="332" y="562"/>
                  </a:lnTo>
                  <a:cubicBezTo>
                    <a:pt x="283" y="612"/>
                    <a:pt x="283" y="612"/>
                    <a:pt x="283" y="612"/>
                  </a:cubicBezTo>
                  <a:lnTo>
                    <a:pt x="283" y="612"/>
                  </a:lnTo>
                  <a:lnTo>
                    <a:pt x="283" y="919"/>
                  </a:lnTo>
                  <a:close/>
                  <a:moveTo>
                    <a:pt x="283" y="919"/>
                  </a:moveTo>
                  <a:lnTo>
                    <a:pt x="283" y="919"/>
                  </a:lnTo>
                  <a:close/>
                </a:path>
                <a:path w="1078" h="1094">
                  <a:moveTo>
                    <a:pt x="616" y="960"/>
                  </a:moveTo>
                  <a:cubicBezTo>
                    <a:pt x="634" y="960"/>
                    <a:pt x="645" y="939"/>
                    <a:pt x="645" y="919"/>
                  </a:cubicBezTo>
                  <a:lnTo>
                    <a:pt x="645" y="919"/>
                  </a:lnTo>
                  <a:cubicBezTo>
                    <a:pt x="645" y="562"/>
                    <a:pt x="645" y="562"/>
                    <a:pt x="645" y="562"/>
                  </a:cubicBezTo>
                  <a:lnTo>
                    <a:pt x="645" y="562"/>
                  </a:lnTo>
                  <a:cubicBezTo>
                    <a:pt x="508" y="702"/>
                    <a:pt x="508" y="702"/>
                    <a:pt x="508" y="702"/>
                  </a:cubicBezTo>
                  <a:lnTo>
                    <a:pt x="508" y="702"/>
                  </a:lnTo>
                  <a:cubicBezTo>
                    <a:pt x="508" y="919"/>
                    <a:pt x="508" y="919"/>
                    <a:pt x="508" y="919"/>
                  </a:cubicBezTo>
                  <a:lnTo>
                    <a:pt x="508" y="919"/>
                  </a:lnTo>
                  <a:cubicBezTo>
                    <a:pt x="508" y="939"/>
                    <a:pt x="527" y="960"/>
                    <a:pt x="547" y="960"/>
                  </a:cubicBezTo>
                  <a:lnTo>
                    <a:pt x="547" y="960"/>
                  </a:lnTo>
                  <a:lnTo>
                    <a:pt x="616" y="960"/>
                  </a:lnTo>
                  <a:close/>
                  <a:moveTo>
                    <a:pt x="616" y="960"/>
                  </a:moveTo>
                  <a:lnTo>
                    <a:pt x="616" y="960"/>
                  </a:lnTo>
                  <a:close/>
                </a:path>
                <a:path w="1078" h="1094">
                  <a:moveTo>
                    <a:pt x="728" y="475"/>
                  </a:moveTo>
                  <a:cubicBezTo>
                    <a:pt x="728" y="924"/>
                    <a:pt x="728" y="924"/>
                    <a:pt x="728" y="924"/>
                  </a:cubicBezTo>
                  <a:lnTo>
                    <a:pt x="728" y="924"/>
                  </a:lnTo>
                  <a:cubicBezTo>
                    <a:pt x="728" y="944"/>
                    <a:pt x="748" y="965"/>
                    <a:pt x="767" y="965"/>
                  </a:cubicBezTo>
                  <a:lnTo>
                    <a:pt x="767" y="965"/>
                  </a:lnTo>
                  <a:cubicBezTo>
                    <a:pt x="837" y="965"/>
                    <a:pt x="837" y="965"/>
                    <a:pt x="837" y="965"/>
                  </a:cubicBezTo>
                  <a:lnTo>
                    <a:pt x="837" y="965"/>
                  </a:lnTo>
                  <a:cubicBezTo>
                    <a:pt x="857" y="965"/>
                    <a:pt x="876" y="944"/>
                    <a:pt x="876" y="924"/>
                  </a:cubicBezTo>
                  <a:lnTo>
                    <a:pt x="876" y="924"/>
                  </a:lnTo>
                  <a:cubicBezTo>
                    <a:pt x="876" y="505"/>
                    <a:pt x="876" y="505"/>
                    <a:pt x="876" y="505"/>
                  </a:cubicBezTo>
                  <a:lnTo>
                    <a:pt x="876" y="505"/>
                  </a:lnTo>
                  <a:cubicBezTo>
                    <a:pt x="787" y="426"/>
                    <a:pt x="787" y="426"/>
                    <a:pt x="787" y="426"/>
                  </a:cubicBezTo>
                  <a:lnTo>
                    <a:pt x="787" y="426"/>
                  </a:lnTo>
                  <a:lnTo>
                    <a:pt x="728" y="475"/>
                  </a:lnTo>
                  <a:close/>
                  <a:moveTo>
                    <a:pt x="728" y="475"/>
                  </a:moveTo>
                  <a:lnTo>
                    <a:pt x="728" y="475"/>
                  </a:lnTo>
                  <a:close/>
                </a:path>
                <a:path w="1078" h="1094">
                  <a:moveTo>
                    <a:pt x="293" y="524"/>
                  </a:moveTo>
                  <a:cubicBezTo>
                    <a:pt x="312" y="504"/>
                    <a:pt x="342" y="504"/>
                    <a:pt x="361" y="524"/>
                  </a:cubicBezTo>
                  <a:lnTo>
                    <a:pt x="361" y="524"/>
                  </a:lnTo>
                  <a:cubicBezTo>
                    <a:pt x="438" y="604"/>
                    <a:pt x="438" y="604"/>
                    <a:pt x="438" y="604"/>
                  </a:cubicBezTo>
                  <a:lnTo>
                    <a:pt x="438" y="604"/>
                  </a:lnTo>
                  <a:cubicBezTo>
                    <a:pt x="458" y="624"/>
                    <a:pt x="467" y="624"/>
                    <a:pt x="487" y="624"/>
                  </a:cubicBezTo>
                  <a:lnTo>
                    <a:pt x="487" y="624"/>
                  </a:lnTo>
                  <a:cubicBezTo>
                    <a:pt x="507" y="624"/>
                    <a:pt x="516" y="624"/>
                    <a:pt x="525" y="604"/>
                  </a:cubicBezTo>
                  <a:lnTo>
                    <a:pt x="525" y="604"/>
                  </a:lnTo>
                  <a:cubicBezTo>
                    <a:pt x="787" y="345"/>
                    <a:pt x="787" y="345"/>
                    <a:pt x="787" y="345"/>
                  </a:cubicBezTo>
                  <a:lnTo>
                    <a:pt x="787" y="345"/>
                  </a:lnTo>
                  <a:cubicBezTo>
                    <a:pt x="827" y="384"/>
                    <a:pt x="827" y="384"/>
                    <a:pt x="827" y="384"/>
                  </a:cubicBezTo>
                  <a:lnTo>
                    <a:pt x="827" y="384"/>
                  </a:lnTo>
                  <a:cubicBezTo>
                    <a:pt x="836" y="394"/>
                    <a:pt x="845" y="394"/>
                    <a:pt x="845" y="394"/>
                  </a:cubicBezTo>
                  <a:lnTo>
                    <a:pt x="845" y="394"/>
                  </a:lnTo>
                  <a:cubicBezTo>
                    <a:pt x="856" y="394"/>
                    <a:pt x="865" y="384"/>
                    <a:pt x="865" y="375"/>
                  </a:cubicBezTo>
                  <a:lnTo>
                    <a:pt x="865" y="375"/>
                  </a:lnTo>
                  <a:cubicBezTo>
                    <a:pt x="865" y="224"/>
                    <a:pt x="865" y="224"/>
                    <a:pt x="865" y="224"/>
                  </a:cubicBezTo>
                  <a:lnTo>
                    <a:pt x="865" y="224"/>
                  </a:lnTo>
                  <a:cubicBezTo>
                    <a:pt x="865" y="215"/>
                    <a:pt x="865" y="204"/>
                    <a:pt x="856" y="194"/>
                  </a:cubicBezTo>
                  <a:lnTo>
                    <a:pt x="856" y="194"/>
                  </a:lnTo>
                  <a:cubicBezTo>
                    <a:pt x="845" y="185"/>
                    <a:pt x="836" y="185"/>
                    <a:pt x="827" y="185"/>
                  </a:cubicBezTo>
                  <a:lnTo>
                    <a:pt x="827" y="185"/>
                  </a:lnTo>
                  <a:cubicBezTo>
                    <a:pt x="681" y="185"/>
                    <a:pt x="681" y="185"/>
                    <a:pt x="681" y="185"/>
                  </a:cubicBezTo>
                  <a:lnTo>
                    <a:pt x="681" y="185"/>
                  </a:lnTo>
                  <a:cubicBezTo>
                    <a:pt x="671" y="185"/>
                    <a:pt x="661" y="185"/>
                    <a:pt x="661" y="194"/>
                  </a:cubicBezTo>
                  <a:lnTo>
                    <a:pt x="661" y="194"/>
                  </a:lnTo>
                  <a:cubicBezTo>
                    <a:pt x="652" y="204"/>
                    <a:pt x="661" y="215"/>
                    <a:pt x="661" y="224"/>
                  </a:cubicBezTo>
                  <a:lnTo>
                    <a:pt x="661" y="224"/>
                  </a:lnTo>
                  <a:cubicBezTo>
                    <a:pt x="700" y="254"/>
                    <a:pt x="700" y="254"/>
                    <a:pt x="700" y="254"/>
                  </a:cubicBezTo>
                  <a:lnTo>
                    <a:pt x="700" y="254"/>
                  </a:lnTo>
                  <a:cubicBezTo>
                    <a:pt x="516" y="444"/>
                    <a:pt x="516" y="444"/>
                    <a:pt x="516" y="444"/>
                  </a:cubicBezTo>
                  <a:lnTo>
                    <a:pt x="516" y="444"/>
                  </a:lnTo>
                  <a:cubicBezTo>
                    <a:pt x="516" y="453"/>
                    <a:pt x="496" y="453"/>
                    <a:pt x="487" y="453"/>
                  </a:cubicBezTo>
                  <a:lnTo>
                    <a:pt x="487" y="453"/>
                  </a:lnTo>
                  <a:cubicBezTo>
                    <a:pt x="478" y="453"/>
                    <a:pt x="458" y="453"/>
                    <a:pt x="449" y="444"/>
                  </a:cubicBezTo>
                  <a:lnTo>
                    <a:pt x="449" y="444"/>
                  </a:lnTo>
                  <a:cubicBezTo>
                    <a:pt x="361" y="354"/>
                    <a:pt x="361" y="354"/>
                    <a:pt x="361" y="354"/>
                  </a:cubicBezTo>
                  <a:lnTo>
                    <a:pt x="361" y="354"/>
                  </a:lnTo>
                  <a:cubicBezTo>
                    <a:pt x="342" y="334"/>
                    <a:pt x="312" y="334"/>
                    <a:pt x="293" y="354"/>
                  </a:cubicBezTo>
                  <a:lnTo>
                    <a:pt x="293" y="354"/>
                  </a:lnTo>
                  <a:cubicBezTo>
                    <a:pt x="31" y="614"/>
                    <a:pt x="31" y="614"/>
                    <a:pt x="31" y="614"/>
                  </a:cubicBezTo>
                  <a:lnTo>
                    <a:pt x="31" y="614"/>
                  </a:lnTo>
                  <a:cubicBezTo>
                    <a:pt x="22" y="624"/>
                    <a:pt x="22" y="643"/>
                    <a:pt x="22" y="654"/>
                  </a:cubicBezTo>
                  <a:lnTo>
                    <a:pt x="22" y="654"/>
                  </a:lnTo>
                  <a:cubicBezTo>
                    <a:pt x="22" y="674"/>
                    <a:pt x="22" y="684"/>
                    <a:pt x="31" y="694"/>
                  </a:cubicBezTo>
                  <a:lnTo>
                    <a:pt x="31" y="694"/>
                  </a:lnTo>
                  <a:cubicBezTo>
                    <a:pt x="51" y="704"/>
                    <a:pt x="51" y="704"/>
                    <a:pt x="51" y="704"/>
                  </a:cubicBezTo>
                  <a:lnTo>
                    <a:pt x="51" y="704"/>
                  </a:lnTo>
                  <a:cubicBezTo>
                    <a:pt x="69" y="723"/>
                    <a:pt x="100" y="723"/>
                    <a:pt x="118" y="704"/>
                  </a:cubicBezTo>
                  <a:lnTo>
                    <a:pt x="118" y="704"/>
                  </a:lnTo>
                  <a:lnTo>
                    <a:pt x="293" y="524"/>
                  </a:lnTo>
                  <a:close/>
                  <a:moveTo>
                    <a:pt x="293" y="524"/>
                  </a:moveTo>
                  <a:lnTo>
                    <a:pt x="293" y="524"/>
                  </a:lnTo>
                  <a:close/>
                </a:path>
                <a:path w="1078" h="1094">
                  <a:moveTo>
                    <a:pt x="1031" y="0"/>
                  </a:moveTo>
                  <a:cubicBezTo>
                    <a:pt x="1001" y="0"/>
                    <a:pt x="971" y="30"/>
                    <a:pt x="971" y="59"/>
                  </a:cubicBezTo>
                  <a:lnTo>
                    <a:pt x="971" y="59"/>
                  </a:lnTo>
                  <a:cubicBezTo>
                    <a:pt x="971" y="995"/>
                    <a:pt x="971" y="995"/>
                    <a:pt x="971" y="995"/>
                  </a:cubicBezTo>
                  <a:lnTo>
                    <a:pt x="971" y="995"/>
                  </a:lnTo>
                  <a:cubicBezTo>
                    <a:pt x="59" y="995"/>
                    <a:pt x="59" y="995"/>
                    <a:pt x="59" y="995"/>
                  </a:cubicBezTo>
                  <a:lnTo>
                    <a:pt x="59" y="995"/>
                  </a:lnTo>
                  <a:cubicBezTo>
                    <a:pt x="30" y="995"/>
                    <a:pt x="0" y="1014"/>
                    <a:pt x="0" y="1044"/>
                  </a:cubicBezTo>
                  <a:lnTo>
                    <a:pt x="0" y="1044"/>
                  </a:lnTo>
                  <a:cubicBezTo>
                    <a:pt x="0" y="1074"/>
                    <a:pt x="30" y="1094"/>
                    <a:pt x="59" y="1094"/>
                  </a:cubicBezTo>
                  <a:lnTo>
                    <a:pt x="59" y="1094"/>
                  </a:lnTo>
                  <a:cubicBezTo>
                    <a:pt x="1031" y="1094"/>
                    <a:pt x="1031" y="1094"/>
                    <a:pt x="1031" y="1094"/>
                  </a:cubicBezTo>
                  <a:lnTo>
                    <a:pt x="1031" y="1094"/>
                  </a:lnTo>
                  <a:cubicBezTo>
                    <a:pt x="1060" y="1094"/>
                    <a:pt x="1078" y="1074"/>
                    <a:pt x="1078" y="1044"/>
                  </a:cubicBezTo>
                  <a:lnTo>
                    <a:pt x="1078" y="1044"/>
                  </a:lnTo>
                  <a:cubicBezTo>
                    <a:pt x="1078" y="59"/>
                    <a:pt x="1078" y="59"/>
                    <a:pt x="1078" y="59"/>
                  </a:cubicBezTo>
                  <a:lnTo>
                    <a:pt x="1078" y="59"/>
                  </a:lnTo>
                  <a:cubicBezTo>
                    <a:pt x="1078" y="30"/>
                    <a:pt x="1049" y="0"/>
                    <a:pt x="1031" y="0"/>
                  </a:cubicBezTo>
                  <a:moveTo>
                    <a:pt x="1031" y="0"/>
                  </a:moveTo>
                  <a:lnTo>
                    <a:pt x="1031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53" name="textbox 253"/>
          <p:cNvSpPr/>
          <p:nvPr/>
        </p:nvSpPr>
        <p:spPr>
          <a:xfrm>
            <a:off x="442263" y="3184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97559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国家政策法规概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3000"/>
          </a:p>
        </p:txBody>
      </p:sp>
      <p:grpSp>
        <p:nvGrpSpPr>
          <p:cNvPr id="68" name="group 6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5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4" name="picture 27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70" name="group 70"/>
          <p:cNvGrpSpPr/>
          <p:nvPr/>
        </p:nvGrpSpPr>
        <p:grpSpPr>
          <a:xfrm rot="21600000">
            <a:off x="743533" y="1338100"/>
            <a:ext cx="3333658" cy="4953000"/>
            <a:chExt cx="3333658" cy="4953000"/>
          </a:xfrm>
        </p:grpSpPr>
        <p:grpSp>
          <p:nvGrpSpPr>
            <p:cNvPr id="72" name="group 72"/>
            <p:cNvGrpSpPr/>
            <p:nvPr/>
          </p:nvGrpSpPr>
          <p:grpSpPr>
            <a:xfrm rot="21600000">
              <a:off x="0" y="0"/>
              <a:ext cx="3333658" cy="4953000"/>
              <a:chExt cx="3333658" cy="4953000"/>
            </a:xfrm>
          </p:grpSpPr>
          <p:sp>
            <p:nvSpPr>
              <p:cNvPr id="275" name="path"/>
              <p:cNvSpPr/>
              <p:nvPr/>
            </p:nvSpPr>
            <p:spPr>
              <a:xfrm>
                <a:off x="0" y="0"/>
                <a:ext cx="3333658" cy="4953000"/>
              </a:xfrm>
              <a:custGeom>
                <a:rect l="0" t="0" r="0" b="0"/>
                <a:pathLst>
                  <a:path w="5249" h="7800">
                    <a:moveTo>
                      <a:pt x="0" y="0"/>
                    </a:moveTo>
                    <a:lnTo>
                      <a:pt x="5249" y="0"/>
                    </a:lnTo>
                    <a:lnTo>
                      <a:pt x="5249" y="7800"/>
                    </a:lnTo>
                    <a:lnTo>
                      <a:pt x="0" y="780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A5B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6" name="path"/>
              <p:cNvSpPr/>
              <p:nvPr/>
            </p:nvSpPr>
            <p:spPr>
              <a:xfrm>
                <a:off x="0" y="0"/>
                <a:ext cx="3333658" cy="1268015"/>
              </a:xfrm>
              <a:custGeom>
                <a:rect l="0" t="0" r="0" b="0"/>
                <a:pathLst>
                  <a:path w="5249" h="1996">
                    <a:moveTo>
                      <a:pt x="0" y="0"/>
                    </a:moveTo>
                    <a:lnTo>
                      <a:pt x="5249" y="0"/>
                    </a:lnTo>
                    <a:lnTo>
                      <a:pt x="5249" y="1996"/>
                    </a:lnTo>
                    <a:lnTo>
                      <a:pt x="0" y="199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7DDD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77" name="textbox 277"/>
            <p:cNvSpPr/>
            <p:nvPr/>
          </p:nvSpPr>
          <p:spPr>
            <a:xfrm>
              <a:off x="-12700" y="-12700"/>
              <a:ext cx="3359150" cy="499617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marL="1222545" algn="l" rtl="0" eaLnBrk="0">
                <a:lnSpc>
                  <a:spcPct val="86000"/>
                </a:lnSpc>
                <a:spcBef>
                  <a:spcPts val="5"/>
                </a:spcBef>
              </a:pPr>
              <a:r>
                <a:rPr sz="5700" spc="11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5700" spc="10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5700"/>
            </a:p>
            <a:p>
              <a:pPr algn="l" rtl="0" eaLnBrk="0">
                <a:lnSpc>
                  <a:spcPct val="161000"/>
                </a:lnSpc>
              </a:pPr>
              <a:endParaRPr lang="Arial" altLang="Arial" sz="1000"/>
            </a:p>
            <a:p>
              <a:pPr algn="l" rtl="0" eaLnBrk="0">
                <a:lnSpc>
                  <a:spcPct val="111000"/>
                </a:lnSpc>
              </a:pPr>
              <a:endParaRPr lang="Arial" altLang="Arial" sz="300"/>
            </a:p>
            <a:p>
              <a:pPr marL="334258" indent="-1200" algn="l" rtl="0" eaLnBrk="0">
                <a:lnSpc>
                  <a:spcPct val="146000"/>
                </a:lnSpc>
              </a:pPr>
              <a:r>
                <a:rPr sz="1300" spc="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地方政府在石油气行业发展中扮演</a:t>
              </a:r>
              <a:r>
                <a:rPr sz="1300" spc="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着</a:t>
              </a:r>
              <a:r>
                <a:rPr sz="13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</a:t>
              </a:r>
              <a:r>
                <a:rPr sz="1300" spc="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重要角色。他们负责执行国家政策</a:t>
              </a:r>
              <a:r>
                <a:rPr sz="1300" spc="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</a:t>
              </a:r>
              <a:r>
                <a:rPr sz="13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</a:t>
              </a:r>
              <a:r>
                <a:rPr sz="1300" spc="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规，制定地方政策和规划，推动地</a:t>
              </a:r>
              <a:r>
                <a:rPr sz="1300" spc="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</a:t>
              </a:r>
              <a:r>
                <a:rPr sz="13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</a:t>
              </a:r>
              <a:r>
                <a:rPr sz="1300" spc="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石油气行业的发</a:t>
              </a:r>
              <a:r>
                <a:rPr sz="13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展。</a:t>
              </a:r>
              <a:endParaRPr lang="Microsoft YaHei" altLang="Microsoft YaHei" sz="1300"/>
            </a:p>
          </p:txBody>
        </p:sp>
      </p:grpSp>
      <p:grpSp>
        <p:nvGrpSpPr>
          <p:cNvPr id="74" name="group 74"/>
          <p:cNvGrpSpPr/>
          <p:nvPr/>
        </p:nvGrpSpPr>
        <p:grpSpPr>
          <a:xfrm rot="21600000">
            <a:off x="4429169" y="1338100"/>
            <a:ext cx="3333657" cy="4953000"/>
            <a:chExt cx="3333657" cy="4953000"/>
          </a:xfrm>
        </p:grpSpPr>
        <p:grpSp>
          <p:nvGrpSpPr>
            <p:cNvPr id="76" name="group 76"/>
            <p:cNvGrpSpPr/>
            <p:nvPr/>
          </p:nvGrpSpPr>
          <p:grpSpPr>
            <a:xfrm rot="21600000">
              <a:off x="0" y="0"/>
              <a:ext cx="3333657" cy="4953000"/>
              <a:chExt cx="3333657" cy="4953000"/>
            </a:xfrm>
          </p:grpSpPr>
          <p:sp>
            <p:nvSpPr>
              <p:cNvPr id="278" name="path"/>
              <p:cNvSpPr/>
              <p:nvPr/>
            </p:nvSpPr>
            <p:spPr>
              <a:xfrm>
                <a:off x="0" y="0"/>
                <a:ext cx="3333657" cy="4953000"/>
              </a:xfrm>
              <a:custGeom>
                <a:rect l="0" t="0" r="0" b="0"/>
                <a:pathLst>
                  <a:path w="5249" h="7800">
                    <a:moveTo>
                      <a:pt x="0" y="0"/>
                    </a:moveTo>
                    <a:lnTo>
                      <a:pt x="5249" y="0"/>
                    </a:lnTo>
                    <a:lnTo>
                      <a:pt x="5249" y="7800"/>
                    </a:lnTo>
                    <a:lnTo>
                      <a:pt x="0" y="780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7DDD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9" name="path"/>
              <p:cNvSpPr/>
              <p:nvPr/>
            </p:nvSpPr>
            <p:spPr>
              <a:xfrm>
                <a:off x="0" y="0"/>
                <a:ext cx="3333657" cy="1268015"/>
              </a:xfrm>
              <a:custGeom>
                <a:rect l="0" t="0" r="0" b="0"/>
                <a:pathLst>
                  <a:path w="5249" h="1996">
                    <a:moveTo>
                      <a:pt x="0" y="0"/>
                    </a:moveTo>
                    <a:lnTo>
                      <a:pt x="5249" y="0"/>
                    </a:lnTo>
                    <a:lnTo>
                      <a:pt x="5249" y="1996"/>
                    </a:lnTo>
                    <a:lnTo>
                      <a:pt x="0" y="199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A5B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80" name="textbox 280"/>
            <p:cNvSpPr/>
            <p:nvPr/>
          </p:nvSpPr>
          <p:spPr>
            <a:xfrm>
              <a:off x="307487" y="369217"/>
              <a:ext cx="2767964" cy="280098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7707"/>
                </a:lnSpc>
              </a:pPr>
              <a:endParaRPr lang="Arial" altLang="Arial" sz="100"/>
            </a:p>
            <a:p>
              <a:pPr marL="968247" algn="l" rtl="0" eaLnBrk="0">
                <a:lnSpc>
                  <a:spcPct val="86000"/>
                </a:lnSpc>
              </a:pPr>
              <a:r>
                <a:rPr sz="5700" spc="11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5700" spc="10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5700"/>
            </a:p>
            <a:p>
              <a:pPr algn="l" rtl="0" eaLnBrk="0">
                <a:lnSpc>
                  <a:spcPct val="160000"/>
                </a:lnSpc>
              </a:pPr>
              <a:endParaRPr lang="Arial" altLang="Arial" sz="1000"/>
            </a:p>
            <a:p>
              <a:pPr algn="l" rtl="0" eaLnBrk="0">
                <a:lnSpc>
                  <a:spcPct val="109000"/>
                </a:lnSpc>
              </a:pPr>
              <a:endParaRPr lang="Arial" altLang="Arial" sz="300"/>
            </a:p>
            <a:p>
              <a:pPr marL="14071" indent="-1371" algn="l" rtl="0" eaLnBrk="0">
                <a:lnSpc>
                  <a:spcPct val="146000"/>
                </a:lnSpc>
                <a:spcBef>
                  <a:spcPts val="1"/>
                </a:spcBef>
              </a:pPr>
              <a:r>
                <a:rPr sz="1300" spc="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不同地区的地方政府执行力度存在</a:t>
              </a:r>
              <a:r>
                <a:rPr sz="1300" spc="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差</a:t>
              </a:r>
              <a:r>
                <a:rPr sz="13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300" spc="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异。一些地区政府积极推动石油气</a:t>
              </a:r>
              <a:r>
                <a:rPr sz="1300" spc="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</a:t>
              </a:r>
              <a:r>
                <a:rPr sz="13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300" spc="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业的发展，加大政策扶持力度，优</a:t>
              </a:r>
              <a:r>
                <a:rPr sz="1300" spc="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</a:t>
              </a:r>
              <a:r>
                <a:rPr sz="13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300" spc="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营商环境，吸引更多的投资和企业</a:t>
              </a:r>
              <a:r>
                <a:rPr sz="1300" spc="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入</a:t>
              </a:r>
              <a:r>
                <a:rPr sz="13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300" spc="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驻。而另一些地区政府则相</a:t>
              </a:r>
              <a:r>
                <a:rPr sz="13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对保守， </a:t>
              </a:r>
              <a:r>
                <a:rPr sz="1300" spc="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执行力度</a:t>
              </a:r>
              <a:r>
                <a:rPr sz="13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较弱。</a:t>
              </a:r>
              <a:endParaRPr lang="Microsoft YaHei" altLang="Microsoft YaHei" sz="1300"/>
            </a:p>
          </p:txBody>
        </p:sp>
      </p:grpSp>
      <p:grpSp>
        <p:nvGrpSpPr>
          <p:cNvPr id="78" name="group 78"/>
          <p:cNvGrpSpPr/>
          <p:nvPr/>
        </p:nvGrpSpPr>
        <p:grpSpPr>
          <a:xfrm rot="21600000">
            <a:off x="8118788" y="1338100"/>
            <a:ext cx="3333656" cy="4953000"/>
            <a:chExt cx="3333656" cy="4953000"/>
          </a:xfrm>
        </p:grpSpPr>
        <p:grpSp>
          <p:nvGrpSpPr>
            <p:cNvPr id="80" name="group 80"/>
            <p:cNvGrpSpPr/>
            <p:nvPr/>
          </p:nvGrpSpPr>
          <p:grpSpPr>
            <a:xfrm rot="21600000">
              <a:off x="0" y="0"/>
              <a:ext cx="3333656" cy="4953000"/>
              <a:chExt cx="3333656" cy="4953000"/>
            </a:xfrm>
          </p:grpSpPr>
          <p:sp>
            <p:nvSpPr>
              <p:cNvPr id="281" name="path"/>
              <p:cNvSpPr/>
              <p:nvPr/>
            </p:nvSpPr>
            <p:spPr>
              <a:xfrm>
                <a:off x="0" y="0"/>
                <a:ext cx="3333656" cy="4953000"/>
              </a:xfrm>
              <a:custGeom>
                <a:rect l="0" t="0" r="0" b="0"/>
                <a:pathLst>
                  <a:path w="5249" h="7800">
                    <a:moveTo>
                      <a:pt x="0" y="0"/>
                    </a:moveTo>
                    <a:lnTo>
                      <a:pt x="5249" y="0"/>
                    </a:lnTo>
                    <a:lnTo>
                      <a:pt x="5249" y="7800"/>
                    </a:lnTo>
                    <a:lnTo>
                      <a:pt x="0" y="780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A5B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2" name="path"/>
              <p:cNvSpPr/>
              <p:nvPr/>
            </p:nvSpPr>
            <p:spPr>
              <a:xfrm>
                <a:off x="0" y="0"/>
                <a:ext cx="3333656" cy="1268015"/>
              </a:xfrm>
              <a:custGeom>
                <a:rect l="0" t="0" r="0" b="0"/>
                <a:pathLst>
                  <a:path w="5249" h="1996">
                    <a:moveTo>
                      <a:pt x="0" y="0"/>
                    </a:moveTo>
                    <a:lnTo>
                      <a:pt x="5249" y="0"/>
                    </a:lnTo>
                    <a:lnTo>
                      <a:pt x="5249" y="1996"/>
                    </a:lnTo>
                    <a:lnTo>
                      <a:pt x="0" y="199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7DDD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83" name="textbox 283"/>
            <p:cNvSpPr/>
            <p:nvPr/>
          </p:nvSpPr>
          <p:spPr>
            <a:xfrm>
              <a:off x="307655" y="369217"/>
              <a:ext cx="2906395" cy="30892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7707"/>
                </a:lnSpc>
              </a:pPr>
              <a:endParaRPr lang="Arial" altLang="Arial" sz="100"/>
            </a:p>
            <a:p>
              <a:pPr marL="902188" algn="l" rtl="0" eaLnBrk="0">
                <a:lnSpc>
                  <a:spcPct val="86000"/>
                </a:lnSpc>
              </a:pPr>
              <a:r>
                <a:rPr sz="5700" spc="11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5700" spc="10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5700"/>
            </a:p>
            <a:p>
              <a:pPr algn="l" rtl="0" eaLnBrk="0">
                <a:lnSpc>
                  <a:spcPct val="15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300"/>
            </a:p>
            <a:p>
              <a:pPr marL="13043" indent="-343" algn="l" rtl="0" eaLnBrk="0">
                <a:lnSpc>
                  <a:spcPct val="146000"/>
                </a:lnSpc>
              </a:pPr>
              <a:r>
                <a:rPr sz="1300" spc="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地方政府执行效果评估主要从政策</a:t>
              </a:r>
              <a:r>
                <a:rPr sz="1300" spc="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</a:t>
              </a:r>
              <a:r>
                <a:rPr sz="13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</a:t>
              </a:r>
              <a:r>
                <a:rPr sz="1300" spc="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施效果、行业发展情况、社会经济</a:t>
              </a:r>
              <a:r>
                <a:rPr sz="1300" spc="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效</a:t>
              </a:r>
              <a:r>
                <a:rPr sz="13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</a:t>
              </a:r>
              <a:r>
                <a:rPr sz="1300" spc="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益等方面进行。一些地区在石油气</a:t>
              </a:r>
              <a:r>
                <a:rPr sz="1300" spc="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</a:t>
              </a:r>
              <a:r>
                <a:rPr sz="13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</a:t>
              </a:r>
              <a:r>
                <a:rPr sz="1300" spc="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业发展方面取得了显著成效，如增</a:t>
              </a:r>
              <a:r>
                <a:rPr sz="1300" spc="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</a:t>
              </a:r>
              <a:r>
                <a:rPr sz="13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</a:t>
              </a:r>
              <a:r>
                <a:rPr sz="1300" spc="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了油气产量、提高了资源利</a:t>
              </a:r>
              <a:r>
                <a:rPr sz="1300" spc="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</a:t>
              </a:r>
              <a:r>
                <a:rPr sz="13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效率、    </a:t>
              </a:r>
              <a:r>
                <a:rPr sz="1300" spc="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促进了地方经济发展等。而另一些</a:t>
              </a:r>
              <a:r>
                <a:rPr sz="1300" spc="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</a:t>
              </a:r>
              <a:r>
                <a:rPr sz="13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</a:t>
              </a:r>
              <a:r>
                <a:rPr sz="13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区则存在发展缓慢、资</a:t>
              </a:r>
              <a:r>
                <a:rPr sz="13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源浪费等问题。</a:t>
              </a:r>
              <a:endParaRPr lang="Microsoft YaHei" altLang="Microsoft YaHei" sz="1300"/>
            </a:p>
          </p:txBody>
        </p:sp>
      </p:grpSp>
      <p:sp>
        <p:nvSpPr>
          <p:cNvPr id="284" name="textbox 284"/>
          <p:cNvSpPr/>
          <p:nvPr/>
        </p:nvSpPr>
        <p:spPr>
          <a:xfrm>
            <a:off x="442263" y="318468"/>
            <a:ext cx="5742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地方政府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执行力度及效果评估</a:t>
            </a:r>
            <a:endParaRPr lang="Microsoft YaHei" altLang="Microsoft YaHei" sz="3000"/>
          </a:p>
        </p:txBody>
      </p:sp>
      <p:grpSp>
        <p:nvGrpSpPr>
          <p:cNvPr id="82" name="group 8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8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https://d.book118.com/216044105134010101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2024-09-26T02:31:27.615</cp:lastPrinted>
  <dcterms:created xsi:type="dcterms:W3CDTF">2024-09-25T18:31:27Z</dcterms:created>
  <dcterms:modified xsi:type="dcterms:W3CDTF">2024-09-25T18:31:29Z</dcterms:modified>
</cp:coreProperties>
</file>