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4" r:id="rId25"/>
  </p:sldIdLst>
  <p:sldSz cx="8788400" cy="66294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56F69-11F6-4AE1-9416-7534D56D6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84EF9-828B-4710-B11A-C515AECB1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0E58F-6361-4B5B-8F36-1714FB720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F31BBC-A078-4671-86AD-321098463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4AEDB4-BE02-4A72-AD22-C106EE528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F7B580-5AD0-4F27-A36C-1B927D4D0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4C1FC3-E78E-4B52-832B-5A140338C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82A2F9-B0DF-4389-9454-D27457B49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33CFC1-49DB-4D1F-A0FD-4D6BB7458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61A71-B019-4F0F-BE59-47E0AF04B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2C9C6-3EF3-48C3-A045-0CC612F3E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59130" y="2055114"/>
            <a:ext cx="7470140" cy="139217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50" b="0" i="0">
                <a:solidFill>
                  <a:srgbClr val="888888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18260" y="3712464"/>
            <a:ext cx="6151880" cy="1657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2300" b="0" i="0" u="heavy">
                <a:solidFill>
                  <a:srgbClr val="CCCCFF"/>
                </a:solidFill>
                <a:latin typeface="宋体"/>
                <a:cs typeface="宋体"/>
              </a:defRPr>
            </a:lvl1pPr>
          </a:lstStyle>
          <a:p>
            <a:pPr marL="12700">
              <a:lnSpc>
                <a:spcPts val="2525"/>
              </a:lnSpc>
            </a:pPr>
            <a:r>
              <a:rPr spc="-55"/>
              <a:t>返回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50" b="0" i="0">
                <a:solidFill>
                  <a:srgbClr val="888888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3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2300" b="0" i="0" u="heavy">
                <a:solidFill>
                  <a:srgbClr val="CCCCFF"/>
                </a:solidFill>
                <a:latin typeface="宋体"/>
                <a:cs typeface="宋体"/>
              </a:defRPr>
            </a:lvl1pPr>
          </a:lstStyle>
          <a:p>
            <a:pPr marL="12700">
              <a:lnSpc>
                <a:spcPts val="2525"/>
              </a:lnSpc>
            </a:pPr>
            <a:r>
              <a:rPr spc="-55"/>
              <a:t>返回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50" b="0" i="0">
                <a:solidFill>
                  <a:srgbClr val="888888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39420" y="1524762"/>
            <a:ext cx="3822954" cy="43754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526026" y="1524762"/>
            <a:ext cx="3822954" cy="43754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2300" b="0" i="0" u="heavy">
                <a:solidFill>
                  <a:srgbClr val="CCCCFF"/>
                </a:solidFill>
                <a:latin typeface="宋体"/>
                <a:cs typeface="宋体"/>
              </a:defRPr>
            </a:lvl1pPr>
          </a:lstStyle>
          <a:p>
            <a:pPr marL="12700">
              <a:lnSpc>
                <a:spcPts val="2525"/>
              </a:lnSpc>
            </a:pPr>
            <a:r>
              <a:rPr spc="-55"/>
              <a:t>返回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50" b="0" i="0">
                <a:solidFill>
                  <a:srgbClr val="888888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2300" b="0" i="0" u="heavy">
                <a:solidFill>
                  <a:srgbClr val="CCCCFF"/>
                </a:solidFill>
                <a:latin typeface="宋体"/>
                <a:cs typeface="宋体"/>
              </a:defRPr>
            </a:lvl1pPr>
          </a:lstStyle>
          <a:p>
            <a:pPr marL="12700">
              <a:lnSpc>
                <a:spcPts val="2525"/>
              </a:lnSpc>
            </a:pPr>
            <a:r>
              <a:rPr spc="-55"/>
              <a:t>返回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2300" b="0" i="0" u="heavy">
                <a:solidFill>
                  <a:srgbClr val="CCCCFF"/>
                </a:solidFill>
                <a:latin typeface="宋体"/>
                <a:cs typeface="宋体"/>
              </a:defRPr>
            </a:lvl1pPr>
          </a:lstStyle>
          <a:p>
            <a:pPr marL="12700">
              <a:lnSpc>
                <a:spcPts val="2525"/>
              </a:lnSpc>
            </a:pPr>
            <a:r>
              <a:rPr spc="-55"/>
              <a:t>返回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53975" y="50800"/>
            <a:ext cx="8705850" cy="6534150"/>
          </a:xfrm>
          <a:custGeom>
            <a:rect l="l" t="t" r="r" b="b"/>
            <a:pathLst>
              <a:path w="8705850" h="6534150">
                <a:moveTo>
                  <a:pt x="8705850" y="6534150"/>
                </a:moveTo>
                <a:lnTo>
                  <a:pt x="0" y="6534150"/>
                </a:lnTo>
                <a:lnTo>
                  <a:pt x="0" y="0"/>
                </a:lnTo>
                <a:lnTo>
                  <a:pt x="8705850" y="0"/>
                </a:lnTo>
                <a:lnTo>
                  <a:pt x="8705850" y="6534150"/>
                </a:lnTo>
                <a:close/>
              </a:path>
            </a:pathLst>
          </a:custGeom>
          <a:solidFill>
            <a:srgbClr val="CC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069975" y="47625"/>
            <a:ext cx="6511925" cy="9512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50" b="0" i="0">
                <a:solidFill>
                  <a:srgbClr val="888888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170237" y="2781300"/>
            <a:ext cx="4373880" cy="314197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7661275" y="6127998"/>
            <a:ext cx="606425" cy="3206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2300" b="0" i="0" u="heavy">
                <a:solidFill>
                  <a:srgbClr val="CCCCFF"/>
                </a:solidFill>
                <a:latin typeface="宋体"/>
                <a:cs typeface="宋体"/>
              </a:defRPr>
            </a:lvl1pPr>
          </a:lstStyle>
          <a:p>
            <a:pPr marL="12700">
              <a:lnSpc>
                <a:spcPts val="2525"/>
              </a:lnSpc>
            </a:pPr>
            <a:r>
              <a:rPr spc="-55"/>
              <a:t>返回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39420" y="6165342"/>
            <a:ext cx="2021332" cy="3314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327648" y="6165342"/>
            <a:ext cx="2021332" cy="3314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12" Type="http://schemas.openxmlformats.org/officeDocument/2006/relationships/image" Target="../media/image16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14.png" /><Relationship Id="rId11" Type="http://schemas.openxmlformats.org/officeDocument/2006/relationships/image" Target="../media/image20.png" /><Relationship Id="rId12" Type="http://schemas.openxmlformats.org/officeDocument/2006/relationships/image" Target="../media/image21.png" /><Relationship Id="rId2" Type="http://schemas.openxmlformats.org/officeDocument/2006/relationships/image" Target="../media/image17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8.png" /><Relationship Id="rId7" Type="http://schemas.openxmlformats.org/officeDocument/2006/relationships/image" Target="../media/image19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.png" /><Relationship Id="rId2" Type="http://schemas.openxmlformats.org/officeDocument/2006/relationships/image" Target="../media/image22.png" /><Relationship Id="rId3" Type="http://schemas.openxmlformats.org/officeDocument/2006/relationships/image" Target="../media/image23.png" /><Relationship Id="rId4" Type="http://schemas.openxmlformats.org/officeDocument/2006/relationships/image" Target="../media/image24.png" /><Relationship Id="rId5" Type="http://schemas.openxmlformats.org/officeDocument/2006/relationships/image" Target="../media/image25.png" /><Relationship Id="rId6" Type="http://schemas.openxmlformats.org/officeDocument/2006/relationships/image" Target="../media/image26.png" /><Relationship Id="rId7" Type="http://schemas.openxmlformats.org/officeDocument/2006/relationships/image" Target="../media/image27.png" /><Relationship Id="rId8" Type="http://schemas.openxmlformats.org/officeDocument/2006/relationships/image" Target="../media/image3.png" /><Relationship Id="rId9" Type="http://schemas.openxmlformats.org/officeDocument/2006/relationships/image" Target="../media/image28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37.png" /><Relationship Id="rId11" Type="http://schemas.openxmlformats.org/officeDocument/2006/relationships/image" Target="../media/image38.png" /><Relationship Id="rId12" Type="http://schemas.openxmlformats.org/officeDocument/2006/relationships/image" Target="../media/image39.png" /><Relationship Id="rId13" Type="http://schemas.openxmlformats.org/officeDocument/2006/relationships/image" Target="../media/image40.png" /><Relationship Id="rId14" Type="http://schemas.openxmlformats.org/officeDocument/2006/relationships/image" Target="../media/image41.png" /><Relationship Id="rId15" Type="http://schemas.openxmlformats.org/officeDocument/2006/relationships/image" Target="../media/image42.png" /><Relationship Id="rId16" Type="http://schemas.openxmlformats.org/officeDocument/2006/relationships/image" Target="../media/image43.png" /><Relationship Id="rId17" Type="http://schemas.openxmlformats.org/officeDocument/2006/relationships/image" Target="../media/image2.png" /><Relationship Id="rId2" Type="http://schemas.openxmlformats.org/officeDocument/2006/relationships/image" Target="../media/image29.png" /><Relationship Id="rId3" Type="http://schemas.openxmlformats.org/officeDocument/2006/relationships/image" Target="../media/image30.png" /><Relationship Id="rId4" Type="http://schemas.openxmlformats.org/officeDocument/2006/relationships/image" Target="../media/image31.png" /><Relationship Id="rId5" Type="http://schemas.openxmlformats.org/officeDocument/2006/relationships/image" Target="../media/image32.png" /><Relationship Id="rId6" Type="http://schemas.openxmlformats.org/officeDocument/2006/relationships/image" Target="../media/image33.png" /><Relationship Id="rId7" Type="http://schemas.openxmlformats.org/officeDocument/2006/relationships/image" Target="../media/image34.png" /><Relationship Id="rId8" Type="http://schemas.openxmlformats.org/officeDocument/2006/relationships/image" Target="../media/image35.png" /><Relationship Id="rId9" Type="http://schemas.openxmlformats.org/officeDocument/2006/relationships/image" Target="../media/image3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33.png" /><Relationship Id="rId11" Type="http://schemas.openxmlformats.org/officeDocument/2006/relationships/image" Target="../media/image50.png" /><Relationship Id="rId12" Type="http://schemas.openxmlformats.org/officeDocument/2006/relationships/image" Target="../media/image51.png" /><Relationship Id="rId13" Type="http://schemas.openxmlformats.org/officeDocument/2006/relationships/image" Target="../media/image52.png" /><Relationship Id="rId14" Type="http://schemas.openxmlformats.org/officeDocument/2006/relationships/image" Target="../media/image3.png" /><Relationship Id="rId15" Type="http://schemas.openxmlformats.org/officeDocument/2006/relationships/image" Target="../media/image53.png" /><Relationship Id="rId16" Type="http://schemas.openxmlformats.org/officeDocument/2006/relationships/image" Target="../media/image2.png" /><Relationship Id="rId17" Type="http://schemas.openxmlformats.org/officeDocument/2006/relationships/image" Target="../media/image54.png" /><Relationship Id="rId18" Type="http://schemas.openxmlformats.org/officeDocument/2006/relationships/image" Target="../media/image55.png" /><Relationship Id="rId19" Type="http://schemas.openxmlformats.org/officeDocument/2006/relationships/image" Target="../media/image56.png" /><Relationship Id="rId2" Type="http://schemas.openxmlformats.org/officeDocument/2006/relationships/image" Target="../media/image44.png" /><Relationship Id="rId20" Type="http://schemas.openxmlformats.org/officeDocument/2006/relationships/image" Target="../media/image57.png" /><Relationship Id="rId21" Type="http://schemas.openxmlformats.org/officeDocument/2006/relationships/image" Target="../media/image58.png" /><Relationship Id="rId3" Type="http://schemas.openxmlformats.org/officeDocument/2006/relationships/image" Target="../media/image30.png" /><Relationship Id="rId4" Type="http://schemas.openxmlformats.org/officeDocument/2006/relationships/image" Target="../media/image45.png" /><Relationship Id="rId5" Type="http://schemas.openxmlformats.org/officeDocument/2006/relationships/image" Target="../media/image46.png" /><Relationship Id="rId6" Type="http://schemas.openxmlformats.org/officeDocument/2006/relationships/image" Target="../media/image47.png" /><Relationship Id="rId7" Type="http://schemas.openxmlformats.org/officeDocument/2006/relationships/image" Target="../media/image48.png" /><Relationship Id="rId8" Type="http://schemas.openxmlformats.org/officeDocument/2006/relationships/image" Target="../media/image49.png" /><Relationship Id="rId9" Type="http://schemas.openxmlformats.org/officeDocument/2006/relationships/image" Target="../media/image3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67.png" /><Relationship Id="rId11" Type="http://schemas.openxmlformats.org/officeDocument/2006/relationships/image" Target="../media/image68.png" /><Relationship Id="rId12" Type="http://schemas.openxmlformats.org/officeDocument/2006/relationships/image" Target="../media/image69.png" /><Relationship Id="rId13" Type="http://schemas.openxmlformats.org/officeDocument/2006/relationships/image" Target="../media/image54.png" /><Relationship Id="rId2" Type="http://schemas.openxmlformats.org/officeDocument/2006/relationships/image" Target="../media/image59.png" /><Relationship Id="rId3" Type="http://schemas.openxmlformats.org/officeDocument/2006/relationships/image" Target="../media/image60.png" /><Relationship Id="rId4" Type="http://schemas.openxmlformats.org/officeDocument/2006/relationships/image" Target="../media/image61.png" /><Relationship Id="rId5" Type="http://schemas.openxmlformats.org/officeDocument/2006/relationships/image" Target="../media/image62.png" /><Relationship Id="rId6" Type="http://schemas.openxmlformats.org/officeDocument/2006/relationships/image" Target="../media/image63.png" /><Relationship Id="rId7" Type="http://schemas.openxmlformats.org/officeDocument/2006/relationships/image" Target="../media/image64.png" /><Relationship Id="rId8" Type="http://schemas.openxmlformats.org/officeDocument/2006/relationships/image" Target="../media/image65.png" /><Relationship Id="rId9" Type="http://schemas.openxmlformats.org/officeDocument/2006/relationships/image" Target="../media/image6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0.png" /><Relationship Id="rId3" Type="http://schemas.openxmlformats.org/officeDocument/2006/relationships/image" Target="../media/image71.png" /><Relationship Id="rId4" Type="http://schemas.openxmlformats.org/officeDocument/2006/relationships/image" Target="../media/image72.png" /><Relationship Id="rId5" Type="http://schemas.openxmlformats.org/officeDocument/2006/relationships/image" Target="../media/image7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64.png" /><Relationship Id="rId11" Type="http://schemas.openxmlformats.org/officeDocument/2006/relationships/image" Target="../media/image81.png" /><Relationship Id="rId12" Type="http://schemas.openxmlformats.org/officeDocument/2006/relationships/image" Target="../media/image82.png" /><Relationship Id="rId13" Type="http://schemas.openxmlformats.org/officeDocument/2006/relationships/image" Target="../media/image66.png" /><Relationship Id="rId14" Type="http://schemas.openxmlformats.org/officeDocument/2006/relationships/image" Target="../media/image83.png" /><Relationship Id="rId15" Type="http://schemas.openxmlformats.org/officeDocument/2006/relationships/image" Target="../media/image84.png" /><Relationship Id="rId16" Type="http://schemas.openxmlformats.org/officeDocument/2006/relationships/image" Target="../media/image85.png" /><Relationship Id="rId17" Type="http://schemas.openxmlformats.org/officeDocument/2006/relationships/image" Target="../media/image86.png" /><Relationship Id="rId2" Type="http://schemas.openxmlformats.org/officeDocument/2006/relationships/image" Target="../media/image70.png" /><Relationship Id="rId3" Type="http://schemas.openxmlformats.org/officeDocument/2006/relationships/image" Target="../media/image74.png" /><Relationship Id="rId4" Type="http://schemas.openxmlformats.org/officeDocument/2006/relationships/image" Target="../media/image75.png" /><Relationship Id="rId5" Type="http://schemas.openxmlformats.org/officeDocument/2006/relationships/image" Target="../media/image76.png" /><Relationship Id="rId6" Type="http://schemas.openxmlformats.org/officeDocument/2006/relationships/image" Target="../media/image77.png" /><Relationship Id="rId7" Type="http://schemas.openxmlformats.org/officeDocument/2006/relationships/image" Target="../media/image78.png" /><Relationship Id="rId8" Type="http://schemas.openxmlformats.org/officeDocument/2006/relationships/image" Target="../media/image79.png" /><Relationship Id="rId9" Type="http://schemas.openxmlformats.org/officeDocument/2006/relationships/image" Target="../media/image8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70.png" /><Relationship Id="rId3" Type="http://schemas.openxmlformats.org/officeDocument/2006/relationships/image" Target="../media/image87.png" /><Relationship Id="rId4" Type="http://schemas.openxmlformats.org/officeDocument/2006/relationships/image" Target="../media/image88.png" /><Relationship Id="rId5" Type="http://schemas.openxmlformats.org/officeDocument/2006/relationships/image" Target="../media/image89.png" /><Relationship Id="rId6" Type="http://schemas.openxmlformats.org/officeDocument/2006/relationships/image" Target="../media/image90.png" /><Relationship Id="rId7" Type="http://schemas.openxmlformats.org/officeDocument/2006/relationships/image" Target="../media/image91.png" /><Relationship Id="rId8" Type="http://schemas.openxmlformats.org/officeDocument/2006/relationships/image" Target="../media/image92.png" /><Relationship Id="rId9" Type="http://schemas.openxmlformats.org/officeDocument/2006/relationships/image" Target="../media/image6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101.png" /><Relationship Id="rId11" Type="http://schemas.openxmlformats.org/officeDocument/2006/relationships/image" Target="../media/image77.png" /><Relationship Id="rId12" Type="http://schemas.openxmlformats.org/officeDocument/2006/relationships/image" Target="../media/image102.png" /><Relationship Id="rId13" Type="http://schemas.openxmlformats.org/officeDocument/2006/relationships/image" Target="../media/image103.png" /><Relationship Id="rId14" Type="http://schemas.openxmlformats.org/officeDocument/2006/relationships/image" Target="../media/image104.png" /><Relationship Id="rId15" Type="http://schemas.openxmlformats.org/officeDocument/2006/relationships/image" Target="../media/image57.png" /><Relationship Id="rId2" Type="http://schemas.openxmlformats.org/officeDocument/2006/relationships/image" Target="../media/image93.png" /><Relationship Id="rId3" Type="http://schemas.openxmlformats.org/officeDocument/2006/relationships/image" Target="../media/image94.png" /><Relationship Id="rId4" Type="http://schemas.openxmlformats.org/officeDocument/2006/relationships/image" Target="../media/image95.png" /><Relationship Id="rId5" Type="http://schemas.openxmlformats.org/officeDocument/2006/relationships/image" Target="../media/image96.png" /><Relationship Id="rId6" Type="http://schemas.openxmlformats.org/officeDocument/2006/relationships/image" Target="../media/image97.png" /><Relationship Id="rId7" Type="http://schemas.openxmlformats.org/officeDocument/2006/relationships/image" Target="../media/image98.png" /><Relationship Id="rId8" Type="http://schemas.openxmlformats.org/officeDocument/2006/relationships/image" Target="../media/image99.png" /><Relationship Id="rId9" Type="http://schemas.openxmlformats.org/officeDocument/2006/relationships/image" Target="../media/image100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0.png" /><Relationship Id="rId11" Type="http://schemas.openxmlformats.org/officeDocument/2006/relationships/image" Target="../media/image42.png" /><Relationship Id="rId12" Type="http://schemas.openxmlformats.org/officeDocument/2006/relationships/image" Target="../media/image111.png" /><Relationship Id="rId13" Type="http://schemas.openxmlformats.org/officeDocument/2006/relationships/image" Target="../media/image112.png" /><Relationship Id="rId14" Type="http://schemas.openxmlformats.org/officeDocument/2006/relationships/image" Target="../media/image113.png" /><Relationship Id="rId15" Type="http://schemas.openxmlformats.org/officeDocument/2006/relationships/image" Target="../media/image114.png" /><Relationship Id="rId16" Type="http://schemas.openxmlformats.org/officeDocument/2006/relationships/image" Target="../media/image115.png" /><Relationship Id="rId17" Type="http://schemas.openxmlformats.org/officeDocument/2006/relationships/image" Target="../media/image116.png" /><Relationship Id="rId18" Type="http://schemas.openxmlformats.org/officeDocument/2006/relationships/image" Target="../media/image117.png" /><Relationship Id="rId19" Type="http://schemas.openxmlformats.org/officeDocument/2006/relationships/image" Target="../media/image118.png" /><Relationship Id="rId2" Type="http://schemas.openxmlformats.org/officeDocument/2006/relationships/image" Target="../media/image93.png" /><Relationship Id="rId20" Type="http://schemas.openxmlformats.org/officeDocument/2006/relationships/image" Target="../media/image119.png" /><Relationship Id="rId21" Type="http://schemas.openxmlformats.org/officeDocument/2006/relationships/image" Target="../media/image120.png" /><Relationship Id="rId3" Type="http://schemas.openxmlformats.org/officeDocument/2006/relationships/image" Target="../media/image30.png" /><Relationship Id="rId4" Type="http://schemas.openxmlformats.org/officeDocument/2006/relationships/image" Target="../media/image105.png" /><Relationship Id="rId5" Type="http://schemas.openxmlformats.org/officeDocument/2006/relationships/image" Target="../media/image106.png" /><Relationship Id="rId6" Type="http://schemas.openxmlformats.org/officeDocument/2006/relationships/image" Target="../media/image107.png" /><Relationship Id="rId7" Type="http://schemas.openxmlformats.org/officeDocument/2006/relationships/image" Target="../media/image108.png" /><Relationship Id="rId8" Type="http://schemas.openxmlformats.org/officeDocument/2006/relationships/image" Target="../media/image109.png" /><Relationship Id="rId9" Type="http://schemas.openxmlformats.org/officeDocument/2006/relationships/image" Target="../media/image6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3.png" /><Relationship Id="rId2" Type="http://schemas.openxmlformats.org/officeDocument/2006/relationships/image" Target="../media/image121.png" /><Relationship Id="rId3" Type="http://schemas.openxmlformats.org/officeDocument/2006/relationships/image" Target="../media/image122.png" /><Relationship Id="rId4" Type="http://schemas.openxmlformats.org/officeDocument/2006/relationships/image" Target="../media/image23.png" /><Relationship Id="rId5" Type="http://schemas.openxmlformats.org/officeDocument/2006/relationships/image" Target="../media/image123.png" /><Relationship Id="rId6" Type="http://schemas.openxmlformats.org/officeDocument/2006/relationships/image" Target="../media/image124.png" /><Relationship Id="rId7" Type="http://schemas.openxmlformats.org/officeDocument/2006/relationships/image" Target="../media/image28.png" /><Relationship Id="rId8" Type="http://schemas.openxmlformats.org/officeDocument/2006/relationships/image" Target="../media/image38.png" /><Relationship Id="rId9" Type="http://schemas.openxmlformats.org/officeDocument/2006/relationships/image" Target="../media/image12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38.png" /><Relationship Id="rId11" Type="http://schemas.openxmlformats.org/officeDocument/2006/relationships/image" Target="../media/image132.png" /><Relationship Id="rId12" Type="http://schemas.openxmlformats.org/officeDocument/2006/relationships/image" Target="../media/image133.png" /><Relationship Id="rId13" Type="http://schemas.openxmlformats.org/officeDocument/2006/relationships/image" Target="../media/image3.png" /><Relationship Id="rId14" Type="http://schemas.openxmlformats.org/officeDocument/2006/relationships/image" Target="../media/image134.png" /><Relationship Id="rId15" Type="http://schemas.openxmlformats.org/officeDocument/2006/relationships/image" Target="../media/image135.png" /><Relationship Id="rId16" Type="http://schemas.openxmlformats.org/officeDocument/2006/relationships/image" Target="../media/image136.png" /><Relationship Id="rId17" Type="http://schemas.openxmlformats.org/officeDocument/2006/relationships/image" Target="../media/image137.png" /><Relationship Id="rId2" Type="http://schemas.openxmlformats.org/officeDocument/2006/relationships/image" Target="../media/image93.png" /><Relationship Id="rId3" Type="http://schemas.openxmlformats.org/officeDocument/2006/relationships/image" Target="../media/image30.png" /><Relationship Id="rId4" Type="http://schemas.openxmlformats.org/officeDocument/2006/relationships/image" Target="../media/image126.png" /><Relationship Id="rId5" Type="http://schemas.openxmlformats.org/officeDocument/2006/relationships/image" Target="../media/image127.png" /><Relationship Id="rId6" Type="http://schemas.openxmlformats.org/officeDocument/2006/relationships/image" Target="../media/image128.png" /><Relationship Id="rId7" Type="http://schemas.openxmlformats.org/officeDocument/2006/relationships/image" Target="../media/image129.png" /><Relationship Id="rId8" Type="http://schemas.openxmlformats.org/officeDocument/2006/relationships/image" Target="../media/image130.png" /><Relationship Id="rId9" Type="http://schemas.openxmlformats.org/officeDocument/2006/relationships/image" Target="../media/image13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3.png" /><Relationship Id="rId11" Type="http://schemas.openxmlformats.org/officeDocument/2006/relationships/image" Target="../media/image92.png" /><Relationship Id="rId12" Type="http://schemas.openxmlformats.org/officeDocument/2006/relationships/image" Target="../media/image144.png" /><Relationship Id="rId13" Type="http://schemas.openxmlformats.org/officeDocument/2006/relationships/image" Target="../media/image124.png" /><Relationship Id="rId14" Type="http://schemas.openxmlformats.org/officeDocument/2006/relationships/image" Target="../media/image120.png" /><Relationship Id="rId15" Type="http://schemas.openxmlformats.org/officeDocument/2006/relationships/image" Target="../media/image30.png" /><Relationship Id="rId2" Type="http://schemas.openxmlformats.org/officeDocument/2006/relationships/image" Target="../media/image93.png" /><Relationship Id="rId3" Type="http://schemas.openxmlformats.org/officeDocument/2006/relationships/image" Target="../media/image138.png" /><Relationship Id="rId4" Type="http://schemas.openxmlformats.org/officeDocument/2006/relationships/image" Target="../media/image139.png" /><Relationship Id="rId5" Type="http://schemas.openxmlformats.org/officeDocument/2006/relationships/image" Target="../media/image140.png" /><Relationship Id="rId6" Type="http://schemas.openxmlformats.org/officeDocument/2006/relationships/image" Target="../media/image141.png" /><Relationship Id="rId7" Type="http://schemas.openxmlformats.org/officeDocument/2006/relationships/image" Target="../media/image142.png" /><Relationship Id="rId8" Type="http://schemas.openxmlformats.org/officeDocument/2006/relationships/image" Target="../media/image4.png" /><Relationship Id="rId9" Type="http://schemas.openxmlformats.org/officeDocument/2006/relationships/image" Target="../media/image58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1.png" /><Relationship Id="rId11" Type="http://schemas.openxmlformats.org/officeDocument/2006/relationships/image" Target="../media/image51.png" /><Relationship Id="rId12" Type="http://schemas.openxmlformats.org/officeDocument/2006/relationships/image" Target="../media/image3.png" /><Relationship Id="rId13" Type="http://schemas.openxmlformats.org/officeDocument/2006/relationships/image" Target="../media/image4.png" /><Relationship Id="rId14" Type="http://schemas.openxmlformats.org/officeDocument/2006/relationships/image" Target="../media/image38.png" /><Relationship Id="rId15" Type="http://schemas.openxmlformats.org/officeDocument/2006/relationships/image" Target="../media/image152.png" /><Relationship Id="rId2" Type="http://schemas.openxmlformats.org/officeDocument/2006/relationships/image" Target="../media/image93.png" /><Relationship Id="rId3" Type="http://schemas.openxmlformats.org/officeDocument/2006/relationships/image" Target="../media/image145.png" /><Relationship Id="rId4" Type="http://schemas.openxmlformats.org/officeDocument/2006/relationships/image" Target="../media/image146.png" /><Relationship Id="rId5" Type="http://schemas.openxmlformats.org/officeDocument/2006/relationships/image" Target="../media/image147.png" /><Relationship Id="rId6" Type="http://schemas.openxmlformats.org/officeDocument/2006/relationships/image" Target="../media/image130.png" /><Relationship Id="rId7" Type="http://schemas.openxmlformats.org/officeDocument/2006/relationships/image" Target="../media/image148.png" /><Relationship Id="rId8" Type="http://schemas.openxmlformats.org/officeDocument/2006/relationships/image" Target="../media/image149.png" /><Relationship Id="rId9" Type="http://schemas.openxmlformats.org/officeDocument/2006/relationships/image" Target="../media/image150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8.png" /><Relationship Id="rId11" Type="http://schemas.openxmlformats.org/officeDocument/2006/relationships/image" Target="../media/image159.png" /><Relationship Id="rId12" Type="http://schemas.openxmlformats.org/officeDocument/2006/relationships/image" Target="../media/image78.png" /><Relationship Id="rId13" Type="http://schemas.openxmlformats.org/officeDocument/2006/relationships/image" Target="../media/image160.png" /><Relationship Id="rId14" Type="http://schemas.openxmlformats.org/officeDocument/2006/relationships/image" Target="../media/image161.png" /><Relationship Id="rId15" Type="http://schemas.openxmlformats.org/officeDocument/2006/relationships/image" Target="../media/image162.png" /><Relationship Id="rId2" Type="http://schemas.openxmlformats.org/officeDocument/2006/relationships/image" Target="../media/image93.png" /><Relationship Id="rId3" Type="http://schemas.openxmlformats.org/officeDocument/2006/relationships/image" Target="../media/image153.png" /><Relationship Id="rId4" Type="http://schemas.openxmlformats.org/officeDocument/2006/relationships/image" Target="../media/image46.png" /><Relationship Id="rId5" Type="http://schemas.openxmlformats.org/officeDocument/2006/relationships/image" Target="../media/image154.png" /><Relationship Id="rId6" Type="http://schemas.openxmlformats.org/officeDocument/2006/relationships/image" Target="../media/image155.png" /><Relationship Id="rId7" Type="http://schemas.openxmlformats.org/officeDocument/2006/relationships/image" Target="../media/image156.png" /><Relationship Id="rId8" Type="http://schemas.openxmlformats.org/officeDocument/2006/relationships/image" Target="../media/image157.png" /><Relationship Id="rId9" Type="http://schemas.openxmlformats.org/officeDocument/2006/relationships/image" Target="../media/image9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68.png" /><Relationship Id="rId11" Type="http://schemas.openxmlformats.org/officeDocument/2006/relationships/image" Target="../media/image84.png" /><Relationship Id="rId12" Type="http://schemas.openxmlformats.org/officeDocument/2006/relationships/image" Target="../media/image169.png" /><Relationship Id="rId13" Type="http://schemas.openxmlformats.org/officeDocument/2006/relationships/image" Target="../media/image37.png" /><Relationship Id="rId14" Type="http://schemas.openxmlformats.org/officeDocument/2006/relationships/image" Target="../media/image170.png" /><Relationship Id="rId15" Type="http://schemas.openxmlformats.org/officeDocument/2006/relationships/image" Target="../media/image109.png" /><Relationship Id="rId16" Type="http://schemas.openxmlformats.org/officeDocument/2006/relationships/image" Target="../media/image171.png" /><Relationship Id="rId2" Type="http://schemas.openxmlformats.org/officeDocument/2006/relationships/image" Target="../media/image93.png" /><Relationship Id="rId3" Type="http://schemas.openxmlformats.org/officeDocument/2006/relationships/image" Target="../media/image153.png" /><Relationship Id="rId4" Type="http://schemas.openxmlformats.org/officeDocument/2006/relationships/image" Target="../media/image163.png" /><Relationship Id="rId5" Type="http://schemas.openxmlformats.org/officeDocument/2006/relationships/image" Target="../media/image164.png" /><Relationship Id="rId6" Type="http://schemas.openxmlformats.org/officeDocument/2006/relationships/image" Target="../media/image165.png" /><Relationship Id="rId7" Type="http://schemas.openxmlformats.org/officeDocument/2006/relationships/image" Target="../media/image166.png" /><Relationship Id="rId8" Type="http://schemas.openxmlformats.org/officeDocument/2006/relationships/image" Target="../media/image167.png" /><Relationship Id="rId9" Type="http://schemas.openxmlformats.org/officeDocument/2006/relationships/image" Target="../media/image158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79.png" /><Relationship Id="rId11" Type="http://schemas.openxmlformats.org/officeDocument/2006/relationships/image" Target="../media/image180.png" /><Relationship Id="rId12" Type="http://schemas.openxmlformats.org/officeDocument/2006/relationships/image" Target="../media/image181.png" /><Relationship Id="rId13" Type="http://schemas.openxmlformats.org/officeDocument/2006/relationships/image" Target="../media/image150.png" /><Relationship Id="rId14" Type="http://schemas.openxmlformats.org/officeDocument/2006/relationships/image" Target="../media/image182.png" /><Relationship Id="rId15" Type="http://schemas.openxmlformats.org/officeDocument/2006/relationships/image" Target="../media/image183.png" /><Relationship Id="rId16" Type="http://schemas.openxmlformats.org/officeDocument/2006/relationships/image" Target="../media/image92.png" /><Relationship Id="rId17" Type="http://schemas.openxmlformats.org/officeDocument/2006/relationships/image" Target="../media/image184.png" /><Relationship Id="rId18" Type="http://schemas.openxmlformats.org/officeDocument/2006/relationships/image" Target="../media/image185.png" /><Relationship Id="rId19" Type="http://schemas.openxmlformats.org/officeDocument/2006/relationships/image" Target="../media/image186.png" /><Relationship Id="rId2" Type="http://schemas.openxmlformats.org/officeDocument/2006/relationships/image" Target="../media/image93.png" /><Relationship Id="rId20" Type="http://schemas.openxmlformats.org/officeDocument/2006/relationships/image" Target="../media/image3.png" /><Relationship Id="rId21" Type="http://schemas.openxmlformats.org/officeDocument/2006/relationships/image" Target="../media/image187.png" /><Relationship Id="rId22" Type="http://schemas.openxmlformats.org/officeDocument/2006/relationships/image" Target="../media/image188.png" /><Relationship Id="rId23" Type="http://schemas.openxmlformats.org/officeDocument/2006/relationships/image" Target="../media/image28.png" /><Relationship Id="rId24" Type="http://schemas.openxmlformats.org/officeDocument/2006/relationships/image" Target="../media/image189.png" /><Relationship Id="rId3" Type="http://schemas.openxmlformats.org/officeDocument/2006/relationships/image" Target="../media/image172.png" /><Relationship Id="rId4" Type="http://schemas.openxmlformats.org/officeDocument/2006/relationships/image" Target="../media/image173.png" /><Relationship Id="rId5" Type="http://schemas.openxmlformats.org/officeDocument/2006/relationships/image" Target="../media/image174.png" /><Relationship Id="rId6" Type="http://schemas.openxmlformats.org/officeDocument/2006/relationships/image" Target="../media/image175.png" /><Relationship Id="rId7" Type="http://schemas.openxmlformats.org/officeDocument/2006/relationships/image" Target="../media/image176.png" /><Relationship Id="rId8" Type="http://schemas.openxmlformats.org/officeDocument/2006/relationships/image" Target="../media/image177.png" /><Relationship Id="rId9" Type="http://schemas.openxmlformats.org/officeDocument/2006/relationships/image" Target="../media/image178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97.png" /><Relationship Id="rId11" Type="http://schemas.openxmlformats.org/officeDocument/2006/relationships/image" Target="../media/image84.png" /><Relationship Id="rId12" Type="http://schemas.openxmlformats.org/officeDocument/2006/relationships/image" Target="../media/image158.png" /><Relationship Id="rId13" Type="http://schemas.openxmlformats.org/officeDocument/2006/relationships/image" Target="../media/image198.png" /><Relationship Id="rId14" Type="http://schemas.openxmlformats.org/officeDocument/2006/relationships/image" Target="../media/image199.png" /><Relationship Id="rId15" Type="http://schemas.openxmlformats.org/officeDocument/2006/relationships/image" Target="../media/image200.png" /><Relationship Id="rId16" Type="http://schemas.openxmlformats.org/officeDocument/2006/relationships/image" Target="../media/image37.png" /><Relationship Id="rId17" Type="http://schemas.openxmlformats.org/officeDocument/2006/relationships/image" Target="../media/image36.png" /><Relationship Id="rId18" Type="http://schemas.openxmlformats.org/officeDocument/2006/relationships/image" Target="../media/image201.png" /><Relationship Id="rId2" Type="http://schemas.openxmlformats.org/officeDocument/2006/relationships/image" Target="../media/image93.png" /><Relationship Id="rId3" Type="http://schemas.openxmlformats.org/officeDocument/2006/relationships/image" Target="../media/image190.png" /><Relationship Id="rId4" Type="http://schemas.openxmlformats.org/officeDocument/2006/relationships/image" Target="../media/image191.png" /><Relationship Id="rId5" Type="http://schemas.openxmlformats.org/officeDocument/2006/relationships/image" Target="../media/image192.png" /><Relationship Id="rId6" Type="http://schemas.openxmlformats.org/officeDocument/2006/relationships/image" Target="../media/image193.png" /><Relationship Id="rId7" Type="http://schemas.openxmlformats.org/officeDocument/2006/relationships/image" Target="../media/image194.png" /><Relationship Id="rId8" Type="http://schemas.openxmlformats.org/officeDocument/2006/relationships/image" Target="../media/image195.png" /><Relationship Id="rId9" Type="http://schemas.openxmlformats.org/officeDocument/2006/relationships/image" Target="../media/image196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210.png" /><Relationship Id="rId11" Type="http://schemas.openxmlformats.org/officeDocument/2006/relationships/image" Target="../media/image211.png" /><Relationship Id="rId12" Type="http://schemas.openxmlformats.org/officeDocument/2006/relationships/image" Target="../media/image38.png" /><Relationship Id="rId13" Type="http://schemas.openxmlformats.org/officeDocument/2006/relationships/image" Target="../media/image36.png" /><Relationship Id="rId14" Type="http://schemas.openxmlformats.org/officeDocument/2006/relationships/image" Target="../media/image212.png" /><Relationship Id="rId2" Type="http://schemas.openxmlformats.org/officeDocument/2006/relationships/image" Target="../media/image202.png" /><Relationship Id="rId3" Type="http://schemas.openxmlformats.org/officeDocument/2006/relationships/image" Target="../media/image203.png" /><Relationship Id="rId4" Type="http://schemas.openxmlformats.org/officeDocument/2006/relationships/image" Target="../media/image204.png" /><Relationship Id="rId5" Type="http://schemas.openxmlformats.org/officeDocument/2006/relationships/image" Target="../media/image205.png" /><Relationship Id="rId6" Type="http://schemas.openxmlformats.org/officeDocument/2006/relationships/image" Target="../media/image206.png" /><Relationship Id="rId7" Type="http://schemas.openxmlformats.org/officeDocument/2006/relationships/image" Target="../media/image207.png" /><Relationship Id="rId8" Type="http://schemas.openxmlformats.org/officeDocument/2006/relationships/image" Target="../media/image208.png" /><Relationship Id="rId9" Type="http://schemas.openxmlformats.org/officeDocument/2006/relationships/image" Target="../media/image209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16.png" /><Relationship Id="rId11" Type="http://schemas.openxmlformats.org/officeDocument/2006/relationships/image" Target="../media/image217.png" /><Relationship Id="rId12" Type="http://schemas.openxmlformats.org/officeDocument/2006/relationships/image" Target="../media/image218.png" /><Relationship Id="rId13" Type="http://schemas.openxmlformats.org/officeDocument/2006/relationships/image" Target="../media/image219.png" /><Relationship Id="rId14" Type="http://schemas.openxmlformats.org/officeDocument/2006/relationships/image" Target="../media/image220.png" /><Relationship Id="rId15" Type="http://schemas.openxmlformats.org/officeDocument/2006/relationships/image" Target="../media/image221.png" /><Relationship Id="rId16" Type="http://schemas.openxmlformats.org/officeDocument/2006/relationships/image" Target="../media/image222.png" /><Relationship Id="rId17" Type="http://schemas.openxmlformats.org/officeDocument/2006/relationships/image" Target="../media/image223.png" /><Relationship Id="rId18" Type="http://schemas.openxmlformats.org/officeDocument/2006/relationships/image" Target="../media/image224.png" /><Relationship Id="rId19" Type="http://schemas.openxmlformats.org/officeDocument/2006/relationships/image" Target="../media/image225.png" /><Relationship Id="rId2" Type="http://schemas.openxmlformats.org/officeDocument/2006/relationships/image" Target="../media/image93.png" /><Relationship Id="rId20" Type="http://schemas.openxmlformats.org/officeDocument/2006/relationships/image" Target="../media/image226.png" /><Relationship Id="rId21" Type="http://schemas.openxmlformats.org/officeDocument/2006/relationships/image" Target="../media/image227.png" /><Relationship Id="rId22" Type="http://schemas.openxmlformats.org/officeDocument/2006/relationships/image" Target="../media/image228.png" /><Relationship Id="rId3" Type="http://schemas.openxmlformats.org/officeDocument/2006/relationships/image" Target="../media/image60.png" /><Relationship Id="rId4" Type="http://schemas.openxmlformats.org/officeDocument/2006/relationships/image" Target="../media/image213.png" /><Relationship Id="rId5" Type="http://schemas.openxmlformats.org/officeDocument/2006/relationships/image" Target="../media/image180.png" /><Relationship Id="rId6" Type="http://schemas.openxmlformats.org/officeDocument/2006/relationships/image" Target="../media/image214.png" /><Relationship Id="rId7" Type="http://schemas.openxmlformats.org/officeDocument/2006/relationships/image" Target="../media/image215.png" /><Relationship Id="rId8" Type="http://schemas.openxmlformats.org/officeDocument/2006/relationships/image" Target="../media/image142.png" /><Relationship Id="rId9" Type="http://schemas.openxmlformats.org/officeDocument/2006/relationships/image" Target="../media/image78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05102100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816225" y="1651000"/>
            <a:ext cx="2400300" cy="50482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427412" y="1695450"/>
            <a:ext cx="11779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项目选</a:t>
            </a:r>
            <a:r>
              <a:rPr sz="2300" spc="-50">
                <a:latin typeface="宋体"/>
                <a:cs typeface="宋体"/>
              </a:rPr>
              <a:t>址</a:t>
            </a:r>
            <a:endParaRPr sz="2300">
              <a:latin typeface="宋体"/>
              <a:cs typeface="宋体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2816225" y="2593975"/>
            <a:ext cx="2400300" cy="1524000"/>
            <a:chOff x="2816225" y="2593975"/>
            <a:chExt cx="2400300" cy="1524000"/>
          </a:xfrm>
        </p:grpSpPr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816225" y="2593975"/>
              <a:ext cx="2400300" cy="504825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816225" y="3613150"/>
              <a:ext cx="2400300" cy="504825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3427412" y="2638425"/>
            <a:ext cx="1177925" cy="13989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u="heavy" spc="-6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前期工</a:t>
            </a:r>
            <a:r>
              <a:rPr sz="2300" u="heavy" spc="-5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作</a:t>
            </a:r>
            <a:endParaRPr sz="23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23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2300" u="heavy" spc="-6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工程建</a:t>
            </a:r>
            <a:r>
              <a:rPr sz="2300" u="heavy" spc="-5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设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8" name="object 8"/>
          <p:cNvPicPr/>
          <p:nvPr/>
        </p:nvPicPr>
        <p:blipFill>
          <a:blip r:embed="rId2"/>
          <a:stretch>
            <a:fillRect/>
          </a:stretch>
        </p:blipFill>
        <p:spPr>
          <a:xfrm>
            <a:off x="2892425" y="4775200"/>
            <a:ext cx="2400300" cy="504825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3503612" y="4819650"/>
            <a:ext cx="11779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物业管</a:t>
            </a:r>
            <a:r>
              <a:rPr sz="2300" spc="-50">
                <a:latin typeface="宋体"/>
                <a:cs typeface="宋体"/>
              </a:rPr>
              <a:t>理</a:t>
            </a:r>
            <a:endParaRPr sz="2300">
              <a:latin typeface="宋体"/>
              <a:cs typeface="宋体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3883025" y="2155825"/>
            <a:ext cx="95250" cy="2619375"/>
            <a:chOff x="3883025" y="2155825"/>
            <a:chExt cx="95250" cy="2619375"/>
          </a:xfrm>
        </p:grpSpPr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883025" y="2155825"/>
              <a:ext cx="95250" cy="43815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3883025" y="3098800"/>
              <a:ext cx="95250" cy="504825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883025" y="4117975"/>
              <a:ext cx="95250" cy="657225"/>
            </a:xfrm>
            <a:prstGeom prst="rect">
              <a:avLst/>
            </a:prstGeom>
          </p:spPr>
        </p:pic>
      </p:grpSp>
      <p:pic>
        <p:nvPicPr>
          <p:cNvPr id="14" name="object 14"/>
          <p:cNvPicPr/>
          <p:nvPr/>
        </p:nvPicPr>
        <p:blipFill>
          <a:blip r:embed="rId6"/>
          <a:stretch>
            <a:fillRect/>
          </a:stretch>
        </p:blipFill>
        <p:spPr>
          <a:xfrm>
            <a:off x="2082800" y="488950"/>
            <a:ext cx="3924300" cy="504825"/>
          </a:xfrm>
          <a:prstGeom prst="rect">
            <a:avLst/>
          </a:prstGeom>
        </p:spPr>
      </p:pic>
      <p:sp>
        <p:nvSpPr>
          <p:cNvPr id="15" name="object 15"/>
          <p:cNvSpPr txBox="1">
            <a:spLocks noGrp="1"/>
          </p:cNvSpPr>
          <p:nvPr>
            <p:ph type="title"/>
          </p:nvPr>
        </p:nvSpPr>
        <p:spPr>
          <a:xfrm>
            <a:off x="2884487" y="533400"/>
            <a:ext cx="23209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solidFill>
                  <a:srgbClr val="000000"/>
                </a:solidFill>
              </a:rPr>
              <a:t>项目运作主要程</a:t>
            </a:r>
            <a:r>
              <a:rPr sz="2300" spc="-50">
                <a:solidFill>
                  <a:srgbClr val="000000"/>
                </a:solidFill>
              </a:rPr>
              <a:t>序</a:t>
            </a:r>
            <a:endParaRPr sz="23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454900" y="6146800"/>
            <a:ext cx="1304925" cy="43815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558800" y="1355725"/>
            <a:ext cx="1162050" cy="8001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693737" y="1543050"/>
            <a:ext cx="8921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财务</a:t>
            </a:r>
            <a:r>
              <a:rPr sz="2300" spc="-50">
                <a:latin typeface="宋体"/>
                <a:cs typeface="宋体"/>
              </a:rPr>
              <a:t>部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2235200" y="269875"/>
            <a:ext cx="1238250" cy="438150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2551112" y="276225"/>
            <a:ext cx="6064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55">
                <a:latin typeface="宋体"/>
                <a:cs typeface="宋体"/>
              </a:rPr>
              <a:t>可研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7" name="object 7"/>
          <p:cNvPicPr/>
          <p:nvPr/>
        </p:nvPicPr>
        <p:blipFill>
          <a:blip r:embed="rId4"/>
          <a:stretch>
            <a:fillRect/>
          </a:stretch>
        </p:blipFill>
        <p:spPr>
          <a:xfrm>
            <a:off x="5349875" y="269875"/>
            <a:ext cx="1238250" cy="438150"/>
          </a:xfrm>
          <a:prstGeom prst="rect">
            <a:avLst/>
          </a:prstGeom>
        </p:spPr>
      </p:pic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5375275" y="276225"/>
            <a:ext cx="11779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solidFill>
                  <a:srgbClr val="000000"/>
                </a:solidFill>
              </a:rPr>
              <a:t>规划设</a:t>
            </a:r>
            <a:r>
              <a:rPr sz="2300" spc="-50">
                <a:solidFill>
                  <a:srgbClr val="000000"/>
                </a:solidFill>
              </a:rPr>
              <a:t>计</a:t>
            </a:r>
            <a:endParaRPr sz="2300"/>
          </a:p>
        </p:txBody>
      </p:sp>
      <p:pic>
        <p:nvPicPr>
          <p:cNvPr id="9" name="object 9"/>
          <p:cNvPicPr/>
          <p:nvPr/>
        </p:nvPicPr>
        <p:blipFill>
          <a:blip r:embed="rId4"/>
          <a:stretch>
            <a:fillRect/>
          </a:stretch>
        </p:blipFill>
        <p:spPr>
          <a:xfrm>
            <a:off x="3759200" y="269875"/>
            <a:ext cx="1238250" cy="438150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3784600" y="276225"/>
            <a:ext cx="11779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土地取</a:t>
            </a:r>
            <a:r>
              <a:rPr sz="2300" spc="-50">
                <a:latin typeface="宋体"/>
                <a:cs typeface="宋体"/>
              </a:rPr>
              <a:t>得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11" name="object 11"/>
          <p:cNvPicPr/>
          <p:nvPr/>
        </p:nvPicPr>
        <p:blipFill>
          <a:blip r:embed="rId5"/>
          <a:stretch>
            <a:fillRect/>
          </a:stretch>
        </p:blipFill>
        <p:spPr>
          <a:xfrm>
            <a:off x="6950075" y="3822700"/>
            <a:ext cx="1095375" cy="790575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7051675" y="4000500"/>
            <a:ext cx="8921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工程</a:t>
            </a:r>
            <a:r>
              <a:rPr sz="2300" spc="-50">
                <a:latin typeface="宋体"/>
                <a:cs typeface="宋体"/>
              </a:rPr>
              <a:t>部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13" name="object 13"/>
          <p:cNvPicPr/>
          <p:nvPr/>
        </p:nvPicPr>
        <p:blipFill>
          <a:blip r:embed="rId5"/>
          <a:stretch>
            <a:fillRect/>
          </a:stretch>
        </p:blipFill>
        <p:spPr>
          <a:xfrm>
            <a:off x="6950075" y="1974850"/>
            <a:ext cx="1095375" cy="790575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7051675" y="2152650"/>
            <a:ext cx="8921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开发</a:t>
            </a:r>
            <a:r>
              <a:rPr sz="2300" spc="-50">
                <a:latin typeface="宋体"/>
                <a:cs typeface="宋体"/>
              </a:rPr>
              <a:t>部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15" name="object 15"/>
          <p:cNvPicPr/>
          <p:nvPr/>
        </p:nvPicPr>
        <p:blipFill>
          <a:blip r:embed="rId6"/>
          <a:stretch>
            <a:fillRect/>
          </a:stretch>
        </p:blipFill>
        <p:spPr>
          <a:xfrm>
            <a:off x="6511925" y="717550"/>
            <a:ext cx="2000250" cy="5448300"/>
          </a:xfrm>
          <a:prstGeom prst="rect">
            <a:avLst/>
          </a:prstGeom>
        </p:spPr>
      </p:pic>
      <p:sp>
        <p:nvSpPr>
          <p:cNvPr id="16" name="object 16"/>
          <p:cNvSpPr txBox="1"/>
          <p:nvPr/>
        </p:nvSpPr>
        <p:spPr>
          <a:xfrm>
            <a:off x="6908800" y="4924425"/>
            <a:ext cx="1177925" cy="722630"/>
          </a:xfrm>
          <a:prstGeom prst="rect">
            <a:avLst/>
          </a:prstGeom>
        </p:spPr>
        <p:txBody>
          <a:bodyPr vert="horz" wrap="square" lIns="0" tIns="33655" rIns="0" bIns="0" rtlCol="0">
            <a:spAutoFit/>
          </a:bodyPr>
          <a:lstStyle/>
          <a:p>
            <a:pPr marL="155575" marR="5080" indent="-142875">
              <a:lnSpc>
                <a:spcPts val="2700"/>
              </a:lnSpc>
              <a:spcBef>
                <a:spcPts val="265"/>
              </a:spcBef>
            </a:pPr>
            <a:r>
              <a:rPr sz="2300" spc="-60">
                <a:latin typeface="宋体"/>
                <a:cs typeface="宋体"/>
              </a:rPr>
              <a:t>总承包</a:t>
            </a:r>
            <a:r>
              <a:rPr sz="2300" spc="-50">
                <a:latin typeface="宋体"/>
                <a:cs typeface="宋体"/>
              </a:rPr>
              <a:t>管</a:t>
            </a:r>
            <a:r>
              <a:rPr sz="2300" spc="-60">
                <a:latin typeface="宋体"/>
                <a:cs typeface="宋体"/>
              </a:rPr>
              <a:t>理单</a:t>
            </a:r>
            <a:r>
              <a:rPr sz="2300" spc="-50">
                <a:latin typeface="宋体"/>
                <a:cs typeface="宋体"/>
              </a:rPr>
              <a:t>位</a:t>
            </a:r>
            <a:endParaRPr sz="2300">
              <a:latin typeface="宋体"/>
              <a:cs typeface="宋体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53975" y="488950"/>
            <a:ext cx="6410325" cy="5591175"/>
            <a:chOff x="53975" y="488950"/>
            <a:chExt cx="6410325" cy="5591175"/>
          </a:xfrm>
        </p:grpSpPr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2254250" y="3222625"/>
              <a:ext cx="4210050" cy="95250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2797175" y="708025"/>
              <a:ext cx="95250" cy="5295900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321175" y="708025"/>
              <a:ext cx="95250" cy="5295900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988050" y="708025"/>
              <a:ext cx="95250" cy="5372100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2520950" y="2955925"/>
              <a:ext cx="657225" cy="657225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044950" y="2955925"/>
              <a:ext cx="657225" cy="657225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11825" y="2955925"/>
              <a:ext cx="657225" cy="657225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3975" y="488950"/>
              <a:ext cx="2247900" cy="5514975"/>
            </a:xfrm>
            <a:prstGeom prst="rect">
              <a:avLst/>
            </a:prstGeom>
          </p:spPr>
        </p:pic>
      </p:grpSp>
      <p:sp>
        <p:nvSpPr>
          <p:cNvPr id="26" name="object 26"/>
          <p:cNvSpPr txBox="1"/>
          <p:nvPr/>
        </p:nvSpPr>
        <p:spPr>
          <a:xfrm>
            <a:off x="622300" y="4914900"/>
            <a:ext cx="11779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建设单</a:t>
            </a:r>
            <a:r>
              <a:rPr sz="2300" spc="-50">
                <a:latin typeface="宋体"/>
                <a:cs typeface="宋体"/>
              </a:rPr>
              <a:t>位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27" name="object 27"/>
          <p:cNvPicPr/>
          <p:nvPr/>
        </p:nvPicPr>
        <p:blipFill>
          <a:blip r:embed="rId12"/>
          <a:stretch>
            <a:fillRect/>
          </a:stretch>
        </p:blipFill>
        <p:spPr>
          <a:xfrm>
            <a:off x="558800" y="3603625"/>
            <a:ext cx="1085850" cy="800100"/>
          </a:xfrm>
          <a:prstGeom prst="rect">
            <a:avLst/>
          </a:prstGeom>
        </p:spPr>
      </p:pic>
      <p:sp>
        <p:nvSpPr>
          <p:cNvPr id="28" name="object 28"/>
          <p:cNvSpPr txBox="1"/>
          <p:nvPr/>
        </p:nvSpPr>
        <p:spPr>
          <a:xfrm>
            <a:off x="660400" y="3619500"/>
            <a:ext cx="892175" cy="722630"/>
          </a:xfrm>
          <a:prstGeom prst="rect">
            <a:avLst/>
          </a:prstGeom>
        </p:spPr>
        <p:txBody>
          <a:bodyPr vert="horz" wrap="square" lIns="0" tIns="33655" rIns="0" bIns="0" rtlCol="0">
            <a:spAutoFit/>
          </a:bodyPr>
          <a:lstStyle/>
          <a:p>
            <a:pPr marL="12700" marR="5080" indent="142875">
              <a:lnSpc>
                <a:spcPts val="2700"/>
              </a:lnSpc>
              <a:spcBef>
                <a:spcPts val="265"/>
              </a:spcBef>
            </a:pPr>
            <a:r>
              <a:rPr sz="2300" spc="-55">
                <a:latin typeface="宋体"/>
                <a:cs typeface="宋体"/>
              </a:rPr>
              <a:t>建设</a:t>
            </a:r>
            <a:r>
              <a:rPr sz="2300" spc="-60">
                <a:latin typeface="宋体"/>
                <a:cs typeface="宋体"/>
              </a:rPr>
              <a:t>运营</a:t>
            </a:r>
            <a:r>
              <a:rPr sz="2300" spc="-50">
                <a:latin typeface="宋体"/>
                <a:cs typeface="宋体"/>
              </a:rPr>
              <a:t>部</a:t>
            </a:r>
            <a:endParaRPr sz="2300">
              <a:latin typeface="宋体"/>
              <a:cs typeface="宋体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847012" y="6156573"/>
            <a:ext cx="606425" cy="320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525"/>
              </a:lnSpc>
            </a:pPr>
            <a:r>
              <a:rPr sz="2300" u="heavy" spc="-5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返回</a:t>
            </a:r>
            <a:endParaRPr sz="23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597775" y="6146800"/>
            <a:ext cx="1162050" cy="43815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415925" y="1498600"/>
            <a:ext cx="1162050" cy="8001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550862" y="1685925"/>
            <a:ext cx="8921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财务</a:t>
            </a:r>
            <a:r>
              <a:rPr sz="2300" spc="-50">
                <a:latin typeface="宋体"/>
                <a:cs typeface="宋体"/>
              </a:rPr>
              <a:t>部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2159000" y="269875"/>
            <a:ext cx="1238250" cy="438150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2474912" y="276225"/>
            <a:ext cx="6064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55">
                <a:latin typeface="宋体"/>
                <a:cs typeface="宋体"/>
              </a:rPr>
              <a:t>开工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7" name="object 7"/>
          <p:cNvPicPr/>
          <p:nvPr/>
        </p:nvPicPr>
        <p:blipFill>
          <a:blip r:embed="rId4"/>
          <a:stretch>
            <a:fillRect/>
          </a:stretch>
        </p:blipFill>
        <p:spPr>
          <a:xfrm>
            <a:off x="5283200" y="269875"/>
            <a:ext cx="1238250" cy="43815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5599112" y="276225"/>
            <a:ext cx="6064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55">
                <a:latin typeface="宋体"/>
                <a:cs typeface="宋体"/>
              </a:rPr>
              <a:t>竣工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9" name="object 9"/>
          <p:cNvPicPr/>
          <p:nvPr/>
        </p:nvPicPr>
        <p:blipFill>
          <a:blip r:embed="rId4"/>
          <a:stretch>
            <a:fillRect/>
          </a:stretch>
        </p:blipFill>
        <p:spPr>
          <a:xfrm>
            <a:off x="3683000" y="269875"/>
            <a:ext cx="1238250" cy="438150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3998912" y="276225"/>
            <a:ext cx="6064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55">
                <a:latin typeface="宋体"/>
                <a:cs typeface="宋体"/>
              </a:rPr>
              <a:t>施工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11" name="object 11"/>
          <p:cNvPicPr/>
          <p:nvPr/>
        </p:nvPicPr>
        <p:blipFill>
          <a:blip r:embed="rId5"/>
          <a:stretch>
            <a:fillRect/>
          </a:stretch>
        </p:blipFill>
        <p:spPr>
          <a:xfrm>
            <a:off x="6873875" y="3822700"/>
            <a:ext cx="1095375" cy="790575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6975475" y="4000500"/>
            <a:ext cx="8921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工程</a:t>
            </a:r>
            <a:r>
              <a:rPr sz="2300" spc="-50">
                <a:latin typeface="宋体"/>
                <a:cs typeface="宋体"/>
              </a:rPr>
              <a:t>部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13" name="object 13"/>
          <p:cNvPicPr/>
          <p:nvPr/>
        </p:nvPicPr>
        <p:blipFill>
          <a:blip r:embed="rId5"/>
          <a:stretch>
            <a:fillRect/>
          </a:stretch>
        </p:blipFill>
        <p:spPr>
          <a:xfrm>
            <a:off x="6873875" y="1860550"/>
            <a:ext cx="1095375" cy="790575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6975475" y="2038350"/>
            <a:ext cx="8921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开发</a:t>
            </a:r>
            <a:r>
              <a:rPr sz="2300" spc="-50">
                <a:latin typeface="宋体"/>
                <a:cs typeface="宋体"/>
              </a:rPr>
              <a:t>部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15" name="object 15"/>
          <p:cNvPicPr/>
          <p:nvPr/>
        </p:nvPicPr>
        <p:blipFill>
          <a:blip r:embed="rId6"/>
          <a:stretch>
            <a:fillRect/>
          </a:stretch>
        </p:blipFill>
        <p:spPr>
          <a:xfrm>
            <a:off x="6445250" y="717550"/>
            <a:ext cx="2066925" cy="5448300"/>
          </a:xfrm>
          <a:prstGeom prst="rect">
            <a:avLst/>
          </a:prstGeom>
        </p:spPr>
      </p:pic>
      <p:sp>
        <p:nvSpPr>
          <p:cNvPr id="16" name="object 16"/>
          <p:cNvSpPr txBox="1"/>
          <p:nvPr/>
        </p:nvSpPr>
        <p:spPr>
          <a:xfrm>
            <a:off x="6908800" y="4819650"/>
            <a:ext cx="1177925" cy="722630"/>
          </a:xfrm>
          <a:prstGeom prst="rect">
            <a:avLst/>
          </a:prstGeom>
        </p:spPr>
        <p:txBody>
          <a:bodyPr vert="horz" wrap="square" lIns="0" tIns="33655" rIns="0" bIns="0" rtlCol="0">
            <a:spAutoFit/>
          </a:bodyPr>
          <a:lstStyle/>
          <a:p>
            <a:pPr marL="12700" marR="5080" indent="142875">
              <a:lnSpc>
                <a:spcPts val="2700"/>
              </a:lnSpc>
              <a:spcBef>
                <a:spcPts val="265"/>
              </a:spcBef>
            </a:pPr>
            <a:r>
              <a:rPr sz="2300" spc="-60">
                <a:latin typeface="宋体"/>
                <a:cs typeface="宋体"/>
              </a:rPr>
              <a:t>总承</a:t>
            </a:r>
            <a:r>
              <a:rPr sz="2300" spc="-50">
                <a:latin typeface="宋体"/>
                <a:cs typeface="宋体"/>
              </a:rPr>
              <a:t>包</a:t>
            </a:r>
            <a:r>
              <a:rPr sz="2300" spc="-60">
                <a:latin typeface="宋体"/>
                <a:cs typeface="宋体"/>
              </a:rPr>
              <a:t>管理单</a:t>
            </a:r>
            <a:r>
              <a:rPr sz="2300" spc="-50">
                <a:latin typeface="宋体"/>
                <a:cs typeface="宋体"/>
              </a:rPr>
              <a:t>位</a:t>
            </a:r>
            <a:endParaRPr sz="2300">
              <a:latin typeface="宋体"/>
              <a:cs typeface="宋体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53975" y="631825"/>
            <a:ext cx="6343650" cy="5514975"/>
            <a:chOff x="53975" y="631825"/>
            <a:chExt cx="6343650" cy="5514975"/>
          </a:xfrm>
        </p:grpSpPr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2111375" y="3222625"/>
              <a:ext cx="4286250" cy="95250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2720975" y="708025"/>
              <a:ext cx="95250" cy="5295900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244975" y="708025"/>
              <a:ext cx="95250" cy="5295900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911850" y="708025"/>
              <a:ext cx="95250" cy="5372100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2454275" y="2955925"/>
              <a:ext cx="657225" cy="657225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3978275" y="2955925"/>
              <a:ext cx="657225" cy="657225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645150" y="2955925"/>
              <a:ext cx="657225" cy="657225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3975" y="631825"/>
              <a:ext cx="2105025" cy="5514975"/>
            </a:xfrm>
            <a:prstGeom prst="rect">
              <a:avLst/>
            </a:prstGeom>
          </p:spPr>
        </p:pic>
      </p:grpSp>
      <p:sp>
        <p:nvSpPr>
          <p:cNvPr id="26" name="object 26"/>
          <p:cNvSpPr txBox="1"/>
          <p:nvPr/>
        </p:nvSpPr>
        <p:spPr>
          <a:xfrm>
            <a:off x="403225" y="5095875"/>
            <a:ext cx="11779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建设单</a:t>
            </a:r>
            <a:r>
              <a:rPr sz="2300" spc="-50">
                <a:latin typeface="宋体"/>
                <a:cs typeface="宋体"/>
              </a:rPr>
              <a:t>位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27" name="object 27"/>
          <p:cNvPicPr/>
          <p:nvPr/>
        </p:nvPicPr>
        <p:blipFill>
          <a:blip r:embed="rId12"/>
          <a:stretch>
            <a:fillRect/>
          </a:stretch>
        </p:blipFill>
        <p:spPr>
          <a:xfrm>
            <a:off x="273050" y="3603625"/>
            <a:ext cx="1381125" cy="800100"/>
          </a:xfrm>
          <a:prstGeom prst="rect">
            <a:avLst/>
          </a:prstGeom>
        </p:spPr>
      </p:pic>
      <p:sp>
        <p:nvSpPr>
          <p:cNvPr id="28" name="object 28"/>
          <p:cNvSpPr txBox="1"/>
          <p:nvPr/>
        </p:nvSpPr>
        <p:spPr>
          <a:xfrm>
            <a:off x="517525" y="3619500"/>
            <a:ext cx="892175" cy="722630"/>
          </a:xfrm>
          <a:prstGeom prst="rect">
            <a:avLst/>
          </a:prstGeom>
        </p:spPr>
        <p:txBody>
          <a:bodyPr vert="horz" wrap="square" lIns="0" tIns="33655" rIns="0" bIns="0" rtlCol="0">
            <a:spAutoFit/>
          </a:bodyPr>
          <a:lstStyle/>
          <a:p>
            <a:pPr marL="12700" marR="5080" indent="142875">
              <a:lnSpc>
                <a:spcPts val="2700"/>
              </a:lnSpc>
              <a:spcBef>
                <a:spcPts val="265"/>
              </a:spcBef>
            </a:pPr>
            <a:r>
              <a:rPr sz="2300" spc="-55">
                <a:latin typeface="宋体"/>
                <a:cs typeface="宋体"/>
              </a:rPr>
              <a:t>建设</a:t>
            </a:r>
            <a:r>
              <a:rPr sz="2300" spc="-60">
                <a:latin typeface="宋体"/>
                <a:cs typeface="宋体"/>
              </a:rPr>
              <a:t>运营</a:t>
            </a:r>
            <a:r>
              <a:rPr sz="2300" spc="-50">
                <a:latin typeface="宋体"/>
                <a:cs typeface="宋体"/>
              </a:rPr>
              <a:t>部</a:t>
            </a:r>
            <a:endParaRPr sz="2300">
              <a:latin typeface="宋体"/>
              <a:cs typeface="宋体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847012" y="6156573"/>
            <a:ext cx="606425" cy="320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525"/>
              </a:lnSpc>
            </a:pPr>
            <a:r>
              <a:rPr sz="2300" u="heavy" spc="-5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返回</a:t>
            </a:r>
            <a:endParaRPr sz="23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597775" y="5861050"/>
            <a:ext cx="1162050" cy="72390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3025775" y="1717675"/>
            <a:ext cx="2762250" cy="4505325"/>
            <a:chOff x="3025775" y="1717675"/>
            <a:chExt cx="2762250" cy="450532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178175" y="1717675"/>
              <a:ext cx="2324100" cy="80010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3178175" y="3022600"/>
              <a:ext cx="2400300" cy="80010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3178175" y="4184650"/>
              <a:ext cx="2400300" cy="80010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025775" y="5422900"/>
              <a:ext cx="2762250" cy="800100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3094037" y="1905000"/>
            <a:ext cx="2606675" cy="4084954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84175">
              <a:lnSpc>
                <a:spcPct val="100000"/>
              </a:lnSpc>
              <a:spcBef>
                <a:spcPts val="125"/>
              </a:spcBef>
            </a:pPr>
            <a:r>
              <a:rPr sz="2300" u="heavy" spc="-6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申报规划要</a:t>
            </a:r>
            <a:r>
              <a:rPr sz="2300" u="heavy" spc="-5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点</a:t>
            </a:r>
            <a:endParaRPr sz="23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23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600">
              <a:latin typeface="宋体"/>
              <a:cs typeface="宋体"/>
            </a:endParaRPr>
          </a:p>
          <a:p>
            <a:pPr marL="279400" marR="309880" algn="ctr">
              <a:lnSpc>
                <a:spcPts val="2700"/>
              </a:lnSpc>
            </a:pPr>
            <a:r>
              <a:rPr sz="2300" u="heavy" spc="-6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送审项目建议</a:t>
            </a:r>
            <a:r>
              <a:rPr sz="2300" u="heavy" spc="-5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书</a:t>
            </a:r>
            <a:r>
              <a:rPr sz="2300" u="heavy" spc="57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      </a:t>
            </a:r>
            <a:r>
              <a:rPr sz="2300" u="heavy" spc="-6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领取批准文</a:t>
            </a:r>
            <a:r>
              <a:rPr sz="2300" u="heavy" spc="-5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件</a:t>
            </a:r>
            <a:endParaRPr sz="23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2900">
              <a:latin typeface="宋体"/>
              <a:cs typeface="宋体"/>
            </a:endParaRPr>
          </a:p>
          <a:p>
            <a:pPr marL="565150" marR="595630" algn="ctr">
              <a:lnSpc>
                <a:spcPts val="2700"/>
              </a:lnSpc>
            </a:pPr>
            <a:r>
              <a:rPr sz="2300" u="heavy" spc="-6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编制可研</a:t>
            </a:r>
            <a:r>
              <a:rPr sz="2300" u="heavy" spc="-5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性</a:t>
            </a:r>
            <a:r>
              <a:rPr sz="2300" u="heavy" spc="-6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研究报</a:t>
            </a:r>
            <a:r>
              <a:rPr sz="2300" u="heavy" spc="-5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告</a:t>
            </a:r>
            <a:endParaRPr sz="23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23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2000">
              <a:latin typeface="宋体"/>
              <a:cs typeface="宋体"/>
            </a:endParaRPr>
          </a:p>
          <a:p>
            <a:pPr algn="ctr">
              <a:lnSpc>
                <a:spcPct val="100000"/>
              </a:lnSpc>
            </a:pPr>
            <a:r>
              <a:rPr sz="2300" u="heavy" spc="-6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送审可行性研究报</a:t>
            </a:r>
            <a:r>
              <a:rPr sz="2300" u="heavy" spc="-5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告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9" name="object 9"/>
          <p:cNvPicPr/>
          <p:nvPr/>
        </p:nvPicPr>
        <p:blipFill>
          <a:blip r:embed="rId6"/>
          <a:stretch>
            <a:fillRect/>
          </a:stretch>
        </p:blipFill>
        <p:spPr>
          <a:xfrm>
            <a:off x="7816850" y="6146800"/>
            <a:ext cx="657225" cy="142875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7"/>
          <a:stretch>
            <a:fillRect/>
          </a:stretch>
        </p:blipFill>
        <p:spPr>
          <a:xfrm>
            <a:off x="2959100" y="488950"/>
            <a:ext cx="2762250" cy="723900"/>
          </a:xfrm>
          <a:prstGeom prst="rect">
            <a:avLst/>
          </a:prstGeom>
        </p:spPr>
      </p:pic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3179762" y="638175"/>
            <a:ext cx="23209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u="heavy" spc="-6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</a:rPr>
              <a:t>初步确定建设方</a:t>
            </a:r>
            <a:r>
              <a:rPr sz="2300" u="heavy" spc="-5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</a:rPr>
              <a:t>案</a:t>
            </a:r>
            <a:endParaRPr sz="2300"/>
          </a:p>
        </p:txBody>
      </p:sp>
      <p:grpSp>
        <p:nvGrpSpPr>
          <p:cNvPr id="12" name="object 12"/>
          <p:cNvGrpSpPr/>
          <p:nvPr/>
        </p:nvGrpSpPr>
        <p:grpSpPr>
          <a:xfrm>
            <a:off x="4321175" y="1212850"/>
            <a:ext cx="95250" cy="4210050"/>
            <a:chOff x="4321175" y="1212850"/>
            <a:chExt cx="95250" cy="4210050"/>
          </a:xfrm>
        </p:grpSpPr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321175" y="1212850"/>
              <a:ext cx="95250" cy="504825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321175" y="2517775"/>
              <a:ext cx="95250" cy="50482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321175" y="3822700"/>
              <a:ext cx="95250" cy="361950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321175" y="4984750"/>
              <a:ext cx="95250" cy="438150"/>
            </a:xfrm>
            <a:prstGeom prst="rect">
              <a:avLst/>
            </a:prstGeom>
          </p:spPr>
        </p:pic>
      </p:grpSp>
      <p:sp>
        <p:nvSpPr>
          <p:cNvPr id="17" name="object 17"/>
          <p:cNvSpPr txBox="1"/>
          <p:nvPr/>
        </p:nvSpPr>
        <p:spPr>
          <a:xfrm>
            <a:off x="7847012" y="6156573"/>
            <a:ext cx="606425" cy="320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525"/>
              </a:lnSpc>
            </a:pPr>
            <a:r>
              <a:rPr sz="2300" u="heavy" spc="-5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返回</a:t>
            </a:r>
            <a:endParaRPr sz="23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312025" y="6070600"/>
            <a:ext cx="1447800" cy="50482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1358900" y="3317875"/>
            <a:ext cx="581025" cy="14478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298575" y="3895725"/>
            <a:ext cx="682625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70">
                <a:latin typeface="宋体"/>
                <a:cs typeface="宋体"/>
              </a:rPr>
              <a:t>文件返还</a:t>
            </a:r>
            <a:endParaRPr sz="1350">
              <a:latin typeface="宋体"/>
              <a:cs typeface="宋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2454275" y="631825"/>
            <a:ext cx="2324100" cy="1019175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2441575" y="752475"/>
            <a:ext cx="2320925" cy="722630"/>
          </a:xfrm>
          <a:prstGeom prst="rect">
            <a:avLst/>
          </a:prstGeom>
        </p:spPr>
        <p:txBody>
          <a:bodyPr vert="horz" wrap="square" lIns="0" tIns="33655" rIns="0" bIns="0" rtlCol="0">
            <a:spAutoFit/>
          </a:bodyPr>
          <a:lstStyle/>
          <a:p>
            <a:pPr marL="626745" marR="5080" indent="-614680">
              <a:lnSpc>
                <a:spcPts val="2700"/>
              </a:lnSpc>
              <a:spcBef>
                <a:spcPts val="265"/>
              </a:spcBef>
            </a:pPr>
            <a:r>
              <a:rPr sz="2300" spc="-60">
                <a:latin typeface="宋体"/>
                <a:cs typeface="宋体"/>
              </a:rPr>
              <a:t>中国勘察设计协</a:t>
            </a:r>
            <a:r>
              <a:rPr sz="2300" spc="-50">
                <a:latin typeface="宋体"/>
                <a:cs typeface="宋体"/>
              </a:rPr>
              <a:t>会</a:t>
            </a:r>
            <a:r>
              <a:rPr sz="2300" spc="-60">
                <a:latin typeface="宋体"/>
                <a:cs typeface="宋体"/>
              </a:rPr>
              <a:t>设计单</a:t>
            </a:r>
            <a:r>
              <a:rPr sz="2300" spc="-50">
                <a:latin typeface="宋体"/>
                <a:cs typeface="宋体"/>
              </a:rPr>
              <a:t>位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7" name="object 7"/>
          <p:cNvPicPr/>
          <p:nvPr/>
        </p:nvPicPr>
        <p:blipFill>
          <a:blip r:embed="rId5"/>
          <a:stretch>
            <a:fillRect/>
          </a:stretch>
        </p:blipFill>
        <p:spPr>
          <a:xfrm>
            <a:off x="2816225" y="2517775"/>
            <a:ext cx="1666875" cy="504825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3208337" y="2562225"/>
            <a:ext cx="8921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开发</a:t>
            </a:r>
            <a:r>
              <a:rPr sz="2300" spc="-50">
                <a:latin typeface="宋体"/>
                <a:cs typeface="宋体"/>
              </a:rPr>
              <a:t>部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9" name="object 9"/>
          <p:cNvPicPr/>
          <p:nvPr/>
        </p:nvPicPr>
        <p:blipFill>
          <a:blip r:embed="rId6"/>
          <a:stretch>
            <a:fillRect/>
          </a:stretch>
        </p:blipFill>
        <p:spPr>
          <a:xfrm>
            <a:off x="2663825" y="3822700"/>
            <a:ext cx="2105025" cy="504825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2984500" y="3867150"/>
            <a:ext cx="14636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规划管理</a:t>
            </a:r>
            <a:r>
              <a:rPr sz="2300" spc="-50">
                <a:latin typeface="宋体"/>
                <a:cs typeface="宋体"/>
              </a:rPr>
              <a:t>局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11" name="object 11"/>
          <p:cNvPicPr/>
          <p:nvPr/>
        </p:nvPicPr>
        <p:blipFill>
          <a:blip r:embed="rId7"/>
          <a:stretch>
            <a:fillRect/>
          </a:stretch>
        </p:blipFill>
        <p:spPr>
          <a:xfrm>
            <a:off x="3606800" y="50800"/>
            <a:ext cx="4714875" cy="361950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8"/>
          <a:stretch>
            <a:fillRect/>
          </a:stretch>
        </p:blipFill>
        <p:spPr>
          <a:xfrm>
            <a:off x="7454900" y="6289675"/>
            <a:ext cx="1304925" cy="76200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9"/>
          <a:stretch>
            <a:fillRect/>
          </a:stretch>
        </p:blipFill>
        <p:spPr>
          <a:xfrm>
            <a:off x="3663950" y="1717675"/>
            <a:ext cx="95250" cy="723900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10"/>
          <a:stretch>
            <a:fillRect/>
          </a:stretch>
        </p:blipFill>
        <p:spPr>
          <a:xfrm>
            <a:off x="3025775" y="2012950"/>
            <a:ext cx="438150" cy="142875"/>
          </a:xfrm>
          <a:prstGeom prst="rect">
            <a:avLst/>
          </a:prstGeom>
        </p:spPr>
      </p:pic>
      <p:grpSp>
        <p:nvGrpSpPr>
          <p:cNvPr id="15" name="object 15"/>
          <p:cNvGrpSpPr/>
          <p:nvPr/>
        </p:nvGrpSpPr>
        <p:grpSpPr>
          <a:xfrm>
            <a:off x="3663950" y="3175000"/>
            <a:ext cx="676275" cy="581025"/>
            <a:chOff x="3663950" y="3175000"/>
            <a:chExt cx="676275" cy="581025"/>
          </a:xfrm>
        </p:grpSpPr>
        <p:pic>
          <p:nvPicPr>
            <p:cNvPr id="16" name="object 1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3663950" y="3175000"/>
              <a:ext cx="95250" cy="581025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3759200" y="3317875"/>
              <a:ext cx="581025" cy="285750"/>
            </a:xfrm>
            <a:prstGeom prst="rect">
              <a:avLst/>
            </a:prstGeom>
          </p:spPr>
        </p:pic>
      </p:grpSp>
      <p:sp>
        <p:nvSpPr>
          <p:cNvPr id="18" name="object 18"/>
          <p:cNvSpPr txBox="1"/>
          <p:nvPr/>
        </p:nvSpPr>
        <p:spPr>
          <a:xfrm>
            <a:off x="3003550" y="1933575"/>
            <a:ext cx="55880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spc="-25">
                <a:latin typeface="宋体"/>
                <a:cs typeface="宋体"/>
              </a:rPr>
              <a:t>（3）</a:t>
            </a:r>
            <a:endParaRPr sz="1700">
              <a:latin typeface="宋体"/>
              <a:cs typeface="宋体"/>
            </a:endParaRPr>
          </a:p>
        </p:txBody>
      </p:sp>
      <p:pic>
        <p:nvPicPr>
          <p:cNvPr id="19" name="object 19"/>
          <p:cNvPicPr/>
          <p:nvPr/>
        </p:nvPicPr>
        <p:blipFill>
          <a:blip r:embed="rId13"/>
          <a:stretch>
            <a:fillRect/>
          </a:stretch>
        </p:blipFill>
        <p:spPr>
          <a:xfrm>
            <a:off x="53975" y="50800"/>
            <a:ext cx="2181225" cy="581025"/>
          </a:xfrm>
          <a:prstGeom prst="rect">
            <a:avLst/>
          </a:prstGeom>
        </p:spPr>
      </p:pic>
      <p:sp>
        <p:nvSpPr>
          <p:cNvPr id="20" name="object 20"/>
          <p:cNvSpPr txBox="1">
            <a:spLocks noGrp="1"/>
          </p:cNvSpPr>
          <p:nvPr>
            <p:ph type="title"/>
          </p:nvPr>
        </p:nvSpPr>
        <p:spPr>
          <a:xfrm>
            <a:off x="441325" y="152400"/>
            <a:ext cx="14065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65">
                <a:solidFill>
                  <a:srgbClr val="000000"/>
                </a:solidFill>
              </a:rPr>
              <a:t>申报规划要</a:t>
            </a:r>
            <a:r>
              <a:rPr sz="1850" spc="-50">
                <a:solidFill>
                  <a:srgbClr val="000000"/>
                </a:solidFill>
              </a:rPr>
              <a:t>点</a:t>
            </a:r>
            <a:endParaRPr sz="1850"/>
          </a:p>
        </p:txBody>
      </p:sp>
      <p:pic>
        <p:nvPicPr>
          <p:cNvPr id="21" name="object 21"/>
          <p:cNvPicPr/>
          <p:nvPr/>
        </p:nvPicPr>
        <p:blipFill>
          <a:blip r:embed="rId14"/>
          <a:stretch>
            <a:fillRect/>
          </a:stretch>
        </p:blipFill>
        <p:spPr>
          <a:xfrm>
            <a:off x="5568950" y="2955925"/>
            <a:ext cx="2905125" cy="1666875"/>
          </a:xfrm>
          <a:prstGeom prst="rect">
            <a:avLst/>
          </a:prstGeom>
        </p:spPr>
      </p:pic>
      <p:sp>
        <p:nvSpPr>
          <p:cNvPr id="22" name="object 22"/>
          <p:cNvSpPr txBox="1"/>
          <p:nvPr/>
        </p:nvSpPr>
        <p:spPr>
          <a:xfrm>
            <a:off x="5641975" y="2962275"/>
            <a:ext cx="2568575" cy="14541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689"/>
              </a:lnSpc>
              <a:spcBef>
                <a:spcPts val="100"/>
              </a:spcBef>
            </a:pPr>
            <a:r>
              <a:rPr sz="1500" spc="-65">
                <a:latin typeface="宋体"/>
                <a:cs typeface="宋体"/>
              </a:rPr>
              <a:t>注：</a:t>
            </a:r>
            <a:endParaRPr sz="1500">
              <a:latin typeface="宋体"/>
              <a:cs typeface="宋体"/>
            </a:endParaRPr>
          </a:p>
          <a:p>
            <a:pPr marL="698500" indent="-495300">
              <a:lnSpc>
                <a:spcPts val="1575"/>
              </a:lnSpc>
              <a:buAutoNum type="arabicPlain"/>
              <a:tabLst>
                <a:tab pos="698500"/>
              </a:tabLst>
            </a:pPr>
            <a:r>
              <a:rPr sz="1500" spc="-75">
                <a:latin typeface="宋体"/>
                <a:cs typeface="宋体"/>
              </a:rPr>
              <a:t>拟建工程方案示意图</a:t>
            </a:r>
            <a:endParaRPr sz="1500">
              <a:latin typeface="宋体"/>
              <a:cs typeface="宋体"/>
            </a:endParaRPr>
          </a:p>
          <a:p>
            <a:pPr marL="336550" marR="5080" indent="-133350">
              <a:lnSpc>
                <a:spcPts val="1580"/>
              </a:lnSpc>
              <a:spcBef>
                <a:spcPts val="120"/>
              </a:spcBef>
              <a:buAutoNum type="arabicPlain"/>
              <a:tabLst>
                <a:tab pos="698500"/>
              </a:tabLst>
            </a:pPr>
            <a:r>
              <a:rPr sz="1500" spc="-75">
                <a:latin typeface="宋体"/>
                <a:cs typeface="宋体"/>
              </a:rPr>
              <a:t>1：2000或1：500</a:t>
            </a:r>
            <a:r>
              <a:rPr sz="1500" spc="-65">
                <a:latin typeface="宋体"/>
                <a:cs typeface="宋体"/>
              </a:rPr>
              <a:t>地形</a:t>
            </a:r>
            <a:r>
              <a:rPr sz="1500" spc="-75">
                <a:latin typeface="宋体"/>
                <a:cs typeface="宋体"/>
              </a:rPr>
              <a:t>图蓝图2</a:t>
            </a:r>
            <a:r>
              <a:rPr sz="1500" spc="-140">
                <a:latin typeface="宋体"/>
                <a:cs typeface="宋体"/>
              </a:rPr>
              <a:t>份， 其中</a:t>
            </a:r>
            <a:r>
              <a:rPr sz="1500" spc="-75">
                <a:latin typeface="宋体"/>
                <a:cs typeface="宋体"/>
              </a:rPr>
              <a:t>1</a:t>
            </a:r>
            <a:r>
              <a:rPr sz="1500" spc="-70">
                <a:latin typeface="宋体"/>
                <a:cs typeface="宋体"/>
              </a:rPr>
              <a:t>份用铅笔</a:t>
            </a:r>
            <a:r>
              <a:rPr sz="1500" spc="-75">
                <a:latin typeface="宋体"/>
                <a:cs typeface="宋体"/>
              </a:rPr>
              <a:t>画出用地范围</a:t>
            </a:r>
            <a:endParaRPr sz="1500">
              <a:latin typeface="宋体"/>
              <a:cs typeface="宋体"/>
            </a:endParaRPr>
          </a:p>
          <a:p>
            <a:pPr marL="661035" indent="-457834">
              <a:lnSpc>
                <a:spcPts val="1435"/>
              </a:lnSpc>
              <a:buAutoNum type="arabicPlain"/>
              <a:tabLst>
                <a:tab pos="661035"/>
              </a:tabLst>
            </a:pPr>
            <a:r>
              <a:rPr sz="1500" spc="-75">
                <a:latin typeface="宋体"/>
                <a:cs typeface="宋体"/>
              </a:rPr>
              <a:t>建设单位对拟建项</a:t>
            </a:r>
            <a:endParaRPr sz="1500">
              <a:latin typeface="宋体"/>
              <a:cs typeface="宋体"/>
            </a:endParaRPr>
          </a:p>
          <a:p>
            <a:pPr marL="298450">
              <a:lnSpc>
                <a:spcPts val="1689"/>
              </a:lnSpc>
            </a:pPr>
            <a:r>
              <a:rPr sz="1500" spc="-75">
                <a:latin typeface="宋体"/>
                <a:cs typeface="宋体"/>
              </a:rPr>
              <a:t>目或方案的说明</a:t>
            </a:r>
            <a:endParaRPr sz="1500">
              <a:latin typeface="宋体"/>
              <a:cs typeface="宋体"/>
            </a:endParaRPr>
          </a:p>
        </p:txBody>
      </p:sp>
      <p:pic>
        <p:nvPicPr>
          <p:cNvPr id="23" name="object 23"/>
          <p:cNvPicPr/>
          <p:nvPr/>
        </p:nvPicPr>
        <p:blipFill>
          <a:blip r:embed="rId12"/>
          <a:stretch>
            <a:fillRect/>
          </a:stretch>
        </p:blipFill>
        <p:spPr>
          <a:xfrm>
            <a:off x="3825875" y="2079625"/>
            <a:ext cx="581025" cy="285750"/>
          </a:xfrm>
          <a:prstGeom prst="rect">
            <a:avLst/>
          </a:prstGeom>
        </p:spPr>
      </p:pic>
      <p:pic>
        <p:nvPicPr>
          <p:cNvPr id="24" name="object 24"/>
          <p:cNvPicPr/>
          <p:nvPr/>
        </p:nvPicPr>
        <p:blipFill>
          <a:blip r:embed="rId15"/>
          <a:stretch>
            <a:fillRect/>
          </a:stretch>
        </p:blipFill>
        <p:spPr>
          <a:xfrm>
            <a:off x="3902075" y="1793875"/>
            <a:ext cx="438150" cy="219075"/>
          </a:xfrm>
          <a:prstGeom prst="rect">
            <a:avLst/>
          </a:prstGeom>
        </p:spPr>
      </p:pic>
      <p:sp>
        <p:nvSpPr>
          <p:cNvPr id="25" name="object 25"/>
          <p:cNvSpPr txBox="1"/>
          <p:nvPr/>
        </p:nvSpPr>
        <p:spPr>
          <a:xfrm>
            <a:off x="3803650" y="1685925"/>
            <a:ext cx="606425" cy="673100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5"/>
              </a:spcBef>
            </a:pPr>
            <a:r>
              <a:rPr sz="1850" spc="-25">
                <a:latin typeface="宋体"/>
                <a:cs typeface="宋体"/>
              </a:rPr>
              <a:t>（1）</a:t>
            </a:r>
            <a:endParaRPr sz="18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330"/>
              </a:spcBef>
            </a:pPr>
            <a:r>
              <a:rPr sz="1850" spc="-25">
                <a:latin typeface="宋体"/>
                <a:cs typeface="宋体"/>
              </a:rPr>
              <a:t>（2）</a:t>
            </a:r>
            <a:endParaRPr sz="1850">
              <a:latin typeface="宋体"/>
              <a:cs typeface="宋体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3736975" y="3286125"/>
            <a:ext cx="6064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25">
                <a:latin typeface="宋体"/>
                <a:cs typeface="宋体"/>
              </a:rPr>
              <a:t>（2）</a:t>
            </a:r>
            <a:endParaRPr sz="1850">
              <a:latin typeface="宋体"/>
              <a:cs typeface="宋体"/>
            </a:endParaRPr>
          </a:p>
        </p:txBody>
      </p:sp>
      <p:pic>
        <p:nvPicPr>
          <p:cNvPr id="27" name="object 27"/>
          <p:cNvPicPr/>
          <p:nvPr/>
        </p:nvPicPr>
        <p:blipFill>
          <a:blip r:embed="rId15"/>
          <a:stretch>
            <a:fillRect/>
          </a:stretch>
        </p:blipFill>
        <p:spPr>
          <a:xfrm>
            <a:off x="3101975" y="3241675"/>
            <a:ext cx="438150" cy="219075"/>
          </a:xfrm>
          <a:prstGeom prst="rect">
            <a:avLst/>
          </a:prstGeom>
        </p:spPr>
      </p:pic>
      <p:pic>
        <p:nvPicPr>
          <p:cNvPr id="28" name="object 28"/>
          <p:cNvPicPr/>
          <p:nvPr/>
        </p:nvPicPr>
        <p:blipFill>
          <a:blip r:embed="rId10"/>
          <a:stretch>
            <a:fillRect/>
          </a:stretch>
        </p:blipFill>
        <p:spPr>
          <a:xfrm>
            <a:off x="3101975" y="3536950"/>
            <a:ext cx="438150" cy="142875"/>
          </a:xfrm>
          <a:prstGeom prst="rect">
            <a:avLst/>
          </a:prstGeom>
        </p:spPr>
      </p:pic>
      <p:sp>
        <p:nvSpPr>
          <p:cNvPr id="29" name="object 29"/>
          <p:cNvSpPr txBox="1"/>
          <p:nvPr/>
        </p:nvSpPr>
        <p:spPr>
          <a:xfrm>
            <a:off x="3003550" y="3171825"/>
            <a:ext cx="635000" cy="5740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25">
                <a:latin typeface="宋体"/>
                <a:cs typeface="宋体"/>
              </a:rPr>
              <a:t>（1）</a:t>
            </a:r>
            <a:endParaRPr sz="1850">
              <a:latin typeface="宋体"/>
              <a:cs typeface="宋体"/>
            </a:endParaRPr>
          </a:p>
          <a:p>
            <a:pPr marL="88900">
              <a:lnSpc>
                <a:spcPct val="100000"/>
              </a:lnSpc>
              <a:spcBef>
                <a:spcPts val="30"/>
              </a:spcBef>
            </a:pPr>
            <a:r>
              <a:rPr sz="1700" spc="-25">
                <a:latin typeface="宋体"/>
                <a:cs typeface="宋体"/>
              </a:rPr>
              <a:t>（3）</a:t>
            </a:r>
            <a:endParaRPr sz="1700">
              <a:latin typeface="宋体"/>
              <a:cs typeface="宋体"/>
            </a:endParaRPr>
          </a:p>
        </p:txBody>
      </p:sp>
      <p:pic>
        <p:nvPicPr>
          <p:cNvPr id="30" name="object 30"/>
          <p:cNvPicPr/>
          <p:nvPr/>
        </p:nvPicPr>
        <p:blipFill>
          <a:blip r:embed="rId16"/>
          <a:stretch>
            <a:fillRect/>
          </a:stretch>
        </p:blipFill>
        <p:spPr>
          <a:xfrm>
            <a:off x="2740025" y="4841875"/>
            <a:ext cx="2181225" cy="581025"/>
          </a:xfrm>
          <a:prstGeom prst="rect">
            <a:avLst/>
          </a:prstGeom>
        </p:spPr>
      </p:pic>
      <p:sp>
        <p:nvSpPr>
          <p:cNvPr id="31" name="object 31"/>
          <p:cNvSpPr txBox="1"/>
          <p:nvPr/>
        </p:nvSpPr>
        <p:spPr>
          <a:xfrm>
            <a:off x="3013075" y="4991100"/>
            <a:ext cx="16351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65">
                <a:latin typeface="宋体"/>
                <a:cs typeface="宋体"/>
              </a:rPr>
              <a:t>规划要点通知</a:t>
            </a:r>
            <a:r>
              <a:rPr sz="1850" spc="-50">
                <a:latin typeface="宋体"/>
                <a:cs typeface="宋体"/>
              </a:rPr>
              <a:t>书</a:t>
            </a:r>
            <a:endParaRPr sz="1850">
              <a:latin typeface="宋体"/>
              <a:cs typeface="宋体"/>
            </a:endParaRPr>
          </a:p>
        </p:txBody>
      </p:sp>
      <p:pic>
        <p:nvPicPr>
          <p:cNvPr id="32" name="object 32"/>
          <p:cNvPicPr/>
          <p:nvPr/>
        </p:nvPicPr>
        <p:blipFill>
          <a:blip r:embed="rId17"/>
          <a:stretch>
            <a:fillRect/>
          </a:stretch>
        </p:blipFill>
        <p:spPr>
          <a:xfrm>
            <a:off x="3740150" y="4403725"/>
            <a:ext cx="95250" cy="438150"/>
          </a:xfrm>
          <a:prstGeom prst="rect">
            <a:avLst/>
          </a:prstGeom>
        </p:spPr>
      </p:pic>
      <p:sp>
        <p:nvSpPr>
          <p:cNvPr id="33" name="object 33"/>
          <p:cNvSpPr txBox="1"/>
          <p:nvPr/>
        </p:nvSpPr>
        <p:spPr>
          <a:xfrm>
            <a:off x="7847012" y="6156573"/>
            <a:ext cx="606425" cy="320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525"/>
              </a:lnSpc>
            </a:pPr>
            <a:r>
              <a:rPr sz="2300" u="heavy" spc="-5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返回</a:t>
            </a:r>
            <a:endParaRPr sz="23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388225" y="6070600"/>
            <a:ext cx="1371600" cy="50482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1939925" y="4260850"/>
            <a:ext cx="581025" cy="14478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879600" y="4838700"/>
            <a:ext cx="682625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70">
                <a:latin typeface="宋体"/>
                <a:cs typeface="宋体"/>
              </a:rPr>
              <a:t>文件返还</a:t>
            </a:r>
            <a:endParaRPr sz="1350">
              <a:latin typeface="宋体"/>
              <a:cs typeface="宋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4987925" y="336550"/>
            <a:ext cx="1743075" cy="504825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5270500" y="381000"/>
            <a:ext cx="11779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设计单</a:t>
            </a:r>
            <a:r>
              <a:rPr sz="2300" spc="-50">
                <a:latin typeface="宋体"/>
                <a:cs typeface="宋体"/>
              </a:rPr>
              <a:t>位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7" name="object 7"/>
          <p:cNvPicPr/>
          <p:nvPr/>
        </p:nvPicPr>
        <p:blipFill>
          <a:blip r:embed="rId5"/>
          <a:stretch>
            <a:fillRect/>
          </a:stretch>
        </p:blipFill>
        <p:spPr>
          <a:xfrm>
            <a:off x="1863725" y="336550"/>
            <a:ext cx="2181225" cy="43815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2508250" y="342900"/>
            <a:ext cx="8921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开发</a:t>
            </a:r>
            <a:r>
              <a:rPr sz="2300" spc="-50">
                <a:latin typeface="宋体"/>
                <a:cs typeface="宋体"/>
              </a:rPr>
              <a:t>部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9" name="object 9"/>
          <p:cNvPicPr/>
          <p:nvPr/>
        </p:nvPicPr>
        <p:blipFill>
          <a:blip r:embed="rId6"/>
          <a:stretch>
            <a:fillRect/>
          </a:stretch>
        </p:blipFill>
        <p:spPr>
          <a:xfrm>
            <a:off x="3321050" y="2451100"/>
            <a:ext cx="1809750" cy="866775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3479800" y="2676525"/>
            <a:ext cx="14636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总承包单</a:t>
            </a:r>
            <a:r>
              <a:rPr sz="2300" spc="-50">
                <a:latin typeface="宋体"/>
                <a:cs typeface="宋体"/>
              </a:rPr>
              <a:t>位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11" name="object 11"/>
          <p:cNvPicPr/>
          <p:nvPr/>
        </p:nvPicPr>
        <p:blipFill>
          <a:blip r:embed="rId7"/>
          <a:stretch>
            <a:fillRect/>
          </a:stretch>
        </p:blipFill>
        <p:spPr>
          <a:xfrm>
            <a:off x="8035925" y="6223000"/>
            <a:ext cx="76200" cy="142875"/>
          </a:xfrm>
          <a:prstGeom prst="rect">
            <a:avLst/>
          </a:prstGeom>
        </p:spPr>
      </p:pic>
      <p:grpSp>
        <p:nvGrpSpPr>
          <p:cNvPr id="12" name="object 12"/>
          <p:cNvGrpSpPr/>
          <p:nvPr/>
        </p:nvGrpSpPr>
        <p:grpSpPr>
          <a:xfrm>
            <a:off x="3101975" y="1136650"/>
            <a:ext cx="3552825" cy="4210050"/>
            <a:chOff x="3101975" y="1136650"/>
            <a:chExt cx="3552825" cy="4210050"/>
          </a:xfrm>
        </p:grpSpPr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5207000" y="1136650"/>
              <a:ext cx="1447800" cy="438150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5397500" y="1736725"/>
              <a:ext cx="1047750" cy="19050"/>
            </a:xfrm>
            <a:custGeom>
              <a:rect l="l" t="t" r="r" b="b"/>
              <a:pathLst>
                <a:path w="1047750" h="19050">
                  <a:moveTo>
                    <a:pt x="1047750" y="19050"/>
                  </a:moveTo>
                  <a:lnTo>
                    <a:pt x="0" y="19050"/>
                  </a:lnTo>
                  <a:lnTo>
                    <a:pt x="0" y="0"/>
                  </a:lnTo>
                  <a:lnTo>
                    <a:pt x="1047750" y="0"/>
                  </a:lnTo>
                  <a:lnTo>
                    <a:pt x="1047750" y="19050"/>
                  </a:lnTo>
                  <a:close/>
                </a:path>
              </a:pathLst>
            </a:custGeom>
            <a:solidFill>
              <a:srgbClr val="CCCC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3321050" y="3756025"/>
              <a:ext cx="1666875" cy="504825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3101975" y="4841875"/>
              <a:ext cx="2105025" cy="504825"/>
            </a:xfrm>
            <a:prstGeom prst="rect">
              <a:avLst/>
            </a:prstGeom>
          </p:spPr>
        </p:pic>
      </p:grpSp>
      <p:sp>
        <p:nvSpPr>
          <p:cNvPr id="17" name="object 17"/>
          <p:cNvSpPr txBox="1"/>
          <p:nvPr/>
        </p:nvSpPr>
        <p:spPr>
          <a:xfrm>
            <a:off x="5384800" y="1476375"/>
            <a:ext cx="1082675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spc="-65">
                <a:solidFill>
                  <a:srgbClr val="CCCCFF"/>
                </a:solidFill>
                <a:latin typeface="宋体"/>
                <a:cs typeface="宋体"/>
              </a:rPr>
              <a:t>项目建议</a:t>
            </a:r>
            <a:r>
              <a:rPr sz="1700" spc="-50">
                <a:solidFill>
                  <a:srgbClr val="CCCCFF"/>
                </a:solidFill>
                <a:latin typeface="宋体"/>
                <a:cs typeface="宋体"/>
              </a:rPr>
              <a:t>书</a:t>
            </a:r>
            <a:endParaRPr sz="1700">
              <a:latin typeface="宋体"/>
              <a:cs typeface="宋体"/>
            </a:endParaRPr>
          </a:p>
        </p:txBody>
      </p:sp>
      <p:pic>
        <p:nvPicPr>
          <p:cNvPr id="18" name="object 18"/>
          <p:cNvPicPr/>
          <p:nvPr/>
        </p:nvPicPr>
        <p:blipFill>
          <a:blip r:embed="rId11"/>
          <a:stretch>
            <a:fillRect/>
          </a:stretch>
        </p:blipFill>
        <p:spPr>
          <a:xfrm>
            <a:off x="2301875" y="1069975"/>
            <a:ext cx="504825" cy="361950"/>
          </a:xfrm>
          <a:prstGeom prst="rect">
            <a:avLst/>
          </a:prstGeom>
        </p:spPr>
      </p:pic>
      <p:grpSp>
        <p:nvGrpSpPr>
          <p:cNvPr id="19" name="object 19"/>
          <p:cNvGrpSpPr/>
          <p:nvPr/>
        </p:nvGrpSpPr>
        <p:grpSpPr>
          <a:xfrm>
            <a:off x="2873375" y="841375"/>
            <a:ext cx="3000375" cy="1600200"/>
            <a:chOff x="2873375" y="841375"/>
            <a:chExt cx="3000375" cy="1600200"/>
          </a:xfrm>
        </p:grpSpPr>
        <p:pic>
          <p:nvPicPr>
            <p:cNvPr id="20" name="object 2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68975" y="850900"/>
              <a:ext cx="95250" cy="285750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4073525" y="1917700"/>
              <a:ext cx="1743075" cy="95250"/>
            </a:xfrm>
            <a:prstGeom prst="rect">
              <a:avLst/>
            </a:prstGeom>
          </p:spPr>
        </p:pic>
        <p:sp>
          <p:nvSpPr>
            <p:cNvPr id="22" name="object 22"/>
            <p:cNvSpPr/>
            <p:nvPr/>
          </p:nvSpPr>
          <p:spPr>
            <a:xfrm flipH="1">
              <a:off x="5864225" y="1574800"/>
              <a:ext cx="0" cy="361950"/>
            </a:xfrm>
            <a:custGeom>
              <a:rect l="l" t="t" r="r" b="b"/>
              <a:pathLst>
                <a:path h="361950">
                  <a:moveTo>
                    <a:pt x="0" y="361950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3" name="object 23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4102100" y="1936750"/>
              <a:ext cx="95250" cy="504825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2959100" y="1069975"/>
              <a:ext cx="504825" cy="285750"/>
            </a:xfrm>
            <a:prstGeom prst="rect">
              <a:avLst/>
            </a:prstGeom>
          </p:spPr>
        </p:pic>
        <p:sp>
          <p:nvSpPr>
            <p:cNvPr id="25" name="object 25"/>
            <p:cNvSpPr/>
            <p:nvPr/>
          </p:nvSpPr>
          <p:spPr>
            <a:xfrm flipH="1">
              <a:off x="2882900" y="850900"/>
              <a:ext cx="0" cy="1085850"/>
            </a:xfrm>
            <a:custGeom>
              <a:rect l="l" t="t" r="r" b="b"/>
              <a:pathLst>
                <a:path h="1085850">
                  <a:moveTo>
                    <a:pt x="0" y="1085850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6" name="object 26"/>
          <p:cNvSpPr txBox="1"/>
          <p:nvPr/>
        </p:nvSpPr>
        <p:spPr>
          <a:xfrm>
            <a:off x="2216150" y="1038225"/>
            <a:ext cx="1314450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5"/>
              </a:spcBef>
            </a:pPr>
            <a:r>
              <a:rPr sz="2775" spc="-44" baseline="-9009">
                <a:latin typeface="宋体"/>
                <a:cs typeface="宋体"/>
              </a:rPr>
              <a:t>（1）</a:t>
            </a:r>
            <a:r>
              <a:rPr sz="2775" spc="-457" baseline="-9009">
                <a:latin typeface="宋体"/>
                <a:cs typeface="宋体"/>
              </a:rPr>
              <a:t> </a:t>
            </a:r>
            <a:r>
              <a:rPr sz="1850" spc="-25">
                <a:latin typeface="宋体"/>
                <a:cs typeface="宋体"/>
              </a:rPr>
              <a:t>（2）</a:t>
            </a:r>
            <a:endParaRPr sz="1850">
              <a:latin typeface="宋体"/>
              <a:cs typeface="宋体"/>
            </a:endParaRPr>
          </a:p>
        </p:txBody>
      </p:sp>
      <p:pic>
        <p:nvPicPr>
          <p:cNvPr id="27" name="object 27"/>
          <p:cNvPicPr/>
          <p:nvPr/>
        </p:nvPicPr>
        <p:blipFill>
          <a:blip r:embed="rId12"/>
          <a:stretch>
            <a:fillRect/>
          </a:stretch>
        </p:blipFill>
        <p:spPr>
          <a:xfrm>
            <a:off x="4168775" y="3384550"/>
            <a:ext cx="95250" cy="285750"/>
          </a:xfrm>
          <a:prstGeom prst="rect">
            <a:avLst/>
          </a:prstGeom>
        </p:spPr>
      </p:pic>
      <p:pic>
        <p:nvPicPr>
          <p:cNvPr id="28" name="object 28"/>
          <p:cNvPicPr/>
          <p:nvPr/>
        </p:nvPicPr>
        <p:blipFill>
          <a:blip r:embed="rId16"/>
          <a:stretch>
            <a:fillRect/>
          </a:stretch>
        </p:blipFill>
        <p:spPr>
          <a:xfrm>
            <a:off x="4168775" y="4337050"/>
            <a:ext cx="95250" cy="438150"/>
          </a:xfrm>
          <a:prstGeom prst="rect">
            <a:avLst/>
          </a:prstGeom>
        </p:spPr>
      </p:pic>
      <p:pic>
        <p:nvPicPr>
          <p:cNvPr id="29" name="object 29"/>
          <p:cNvPicPr/>
          <p:nvPr/>
        </p:nvPicPr>
        <p:blipFill>
          <a:blip r:embed="rId17"/>
          <a:stretch>
            <a:fillRect/>
          </a:stretch>
        </p:blipFill>
        <p:spPr>
          <a:xfrm>
            <a:off x="2882900" y="5927725"/>
            <a:ext cx="2543175" cy="361950"/>
          </a:xfrm>
          <a:prstGeom prst="rect">
            <a:avLst/>
          </a:prstGeom>
        </p:spPr>
      </p:pic>
      <p:pic>
        <p:nvPicPr>
          <p:cNvPr id="30" name="object 30"/>
          <p:cNvPicPr/>
          <p:nvPr/>
        </p:nvPicPr>
        <p:blipFill>
          <a:blip r:embed="rId16"/>
          <a:stretch>
            <a:fillRect/>
          </a:stretch>
        </p:blipFill>
        <p:spPr>
          <a:xfrm>
            <a:off x="4168775" y="5422900"/>
            <a:ext cx="95250" cy="438150"/>
          </a:xfrm>
          <a:prstGeom prst="rect">
            <a:avLst/>
          </a:prstGeom>
        </p:spPr>
      </p:pic>
      <p:pic>
        <p:nvPicPr>
          <p:cNvPr id="31" name="object 31"/>
          <p:cNvPicPr/>
          <p:nvPr/>
        </p:nvPicPr>
        <p:blipFill>
          <a:blip r:embed="rId15"/>
          <a:stretch>
            <a:fillRect/>
          </a:stretch>
        </p:blipFill>
        <p:spPr>
          <a:xfrm>
            <a:off x="4549775" y="1212850"/>
            <a:ext cx="504825" cy="285750"/>
          </a:xfrm>
          <a:prstGeom prst="rect">
            <a:avLst/>
          </a:prstGeom>
        </p:spPr>
      </p:pic>
      <p:sp>
        <p:nvSpPr>
          <p:cNvPr id="32" name="object 32"/>
          <p:cNvSpPr txBox="1"/>
          <p:nvPr/>
        </p:nvSpPr>
        <p:spPr>
          <a:xfrm>
            <a:off x="4489450" y="1181100"/>
            <a:ext cx="6064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25">
                <a:latin typeface="宋体"/>
                <a:cs typeface="宋体"/>
              </a:rPr>
              <a:t>（3）</a:t>
            </a:r>
            <a:endParaRPr sz="1850">
              <a:latin typeface="宋体"/>
              <a:cs typeface="宋体"/>
            </a:endParaRPr>
          </a:p>
        </p:txBody>
      </p:sp>
      <p:grpSp>
        <p:nvGrpSpPr>
          <p:cNvPr id="33" name="object 33"/>
          <p:cNvGrpSpPr/>
          <p:nvPr/>
        </p:nvGrpSpPr>
        <p:grpSpPr>
          <a:xfrm>
            <a:off x="3606800" y="4260850"/>
            <a:ext cx="1238250" cy="571500"/>
            <a:chOff x="3606800" y="4260850"/>
            <a:chExt cx="1238250" cy="571500"/>
          </a:xfrm>
        </p:grpSpPr>
        <p:pic>
          <p:nvPicPr>
            <p:cNvPr id="34" name="object 34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4340225" y="4546600"/>
              <a:ext cx="504825" cy="285750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3606800" y="4260850"/>
              <a:ext cx="504825" cy="285750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3606800" y="4546600"/>
              <a:ext cx="504825" cy="285750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4340225" y="4260850"/>
              <a:ext cx="504825" cy="285750"/>
            </a:xfrm>
            <a:prstGeom prst="rect">
              <a:avLst/>
            </a:prstGeom>
          </p:spPr>
        </p:pic>
      </p:grpSp>
      <p:sp>
        <p:nvSpPr>
          <p:cNvPr id="38" name="object 38"/>
          <p:cNvSpPr txBox="1"/>
          <p:nvPr/>
        </p:nvSpPr>
        <p:spPr>
          <a:xfrm>
            <a:off x="3546475" y="3708349"/>
            <a:ext cx="1339850" cy="1558290"/>
          </a:xfrm>
          <a:prstGeom prst="rect">
            <a:avLst/>
          </a:prstGeom>
        </p:spPr>
        <p:txBody>
          <a:bodyPr vert="horz" wrap="square" lIns="0" tIns="107950" rIns="0" bIns="0" rtlCol="0">
            <a:spAutoFit/>
          </a:bodyPr>
          <a:lstStyle/>
          <a:p>
            <a:pPr marL="179070">
              <a:lnSpc>
                <a:spcPct val="100000"/>
              </a:lnSpc>
              <a:spcBef>
                <a:spcPts val="850"/>
              </a:spcBef>
            </a:pPr>
            <a:r>
              <a:rPr sz="2300" spc="-60">
                <a:latin typeface="宋体"/>
                <a:cs typeface="宋体"/>
              </a:rPr>
              <a:t>开发</a:t>
            </a:r>
            <a:r>
              <a:rPr sz="2300" spc="-50">
                <a:latin typeface="宋体"/>
                <a:cs typeface="宋体"/>
              </a:rPr>
              <a:t>部</a:t>
            </a:r>
            <a:endParaRPr sz="23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615"/>
              </a:spcBef>
            </a:pPr>
            <a:r>
              <a:rPr sz="1850">
                <a:latin typeface="宋体"/>
                <a:cs typeface="宋体"/>
              </a:rPr>
              <a:t>（1）</a:t>
            </a:r>
            <a:r>
              <a:rPr sz="1850" spc="204">
                <a:latin typeface="宋体"/>
                <a:cs typeface="宋体"/>
              </a:rPr>
              <a:t> </a:t>
            </a:r>
            <a:r>
              <a:rPr sz="1850" spc="-25">
                <a:latin typeface="宋体"/>
                <a:cs typeface="宋体"/>
              </a:rPr>
              <a:t>（3）</a:t>
            </a:r>
            <a:endParaRPr sz="18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z="1850">
                <a:latin typeface="宋体"/>
                <a:cs typeface="宋体"/>
              </a:rPr>
              <a:t>（2）</a:t>
            </a:r>
            <a:r>
              <a:rPr sz="1850" spc="204">
                <a:latin typeface="宋体"/>
                <a:cs typeface="宋体"/>
              </a:rPr>
              <a:t> </a:t>
            </a:r>
            <a:r>
              <a:rPr sz="1850" spc="-25">
                <a:latin typeface="宋体"/>
                <a:cs typeface="宋体"/>
              </a:rPr>
              <a:t>（4）</a:t>
            </a:r>
            <a:endParaRPr sz="1850">
              <a:latin typeface="宋体"/>
              <a:cs typeface="宋体"/>
            </a:endParaRPr>
          </a:p>
          <a:p>
            <a:pPr marL="64769">
              <a:lnSpc>
                <a:spcPct val="100000"/>
              </a:lnSpc>
              <a:spcBef>
                <a:spcPts val="705"/>
              </a:spcBef>
            </a:pPr>
            <a:r>
              <a:rPr sz="2300" spc="-60">
                <a:latin typeface="宋体"/>
                <a:cs typeface="宋体"/>
              </a:rPr>
              <a:t>计委部</a:t>
            </a:r>
            <a:r>
              <a:rPr sz="2300" spc="-50">
                <a:latin typeface="宋体"/>
                <a:cs typeface="宋体"/>
              </a:rPr>
              <a:t>门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39" name="object 39"/>
          <p:cNvPicPr/>
          <p:nvPr/>
        </p:nvPicPr>
        <p:blipFill>
          <a:blip r:embed="rId18"/>
          <a:stretch>
            <a:fillRect/>
          </a:stretch>
        </p:blipFill>
        <p:spPr>
          <a:xfrm>
            <a:off x="5568950" y="2374900"/>
            <a:ext cx="2905125" cy="2247900"/>
          </a:xfrm>
          <a:prstGeom prst="rect">
            <a:avLst/>
          </a:prstGeom>
        </p:spPr>
      </p:pic>
      <p:sp>
        <p:nvSpPr>
          <p:cNvPr id="40" name="object 40"/>
          <p:cNvSpPr txBox="1"/>
          <p:nvPr/>
        </p:nvSpPr>
        <p:spPr>
          <a:xfrm>
            <a:off x="5641975" y="2390775"/>
            <a:ext cx="2663825" cy="184467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ts val="2035"/>
              </a:lnSpc>
              <a:spcBef>
                <a:spcPts val="125"/>
              </a:spcBef>
            </a:pPr>
            <a:r>
              <a:rPr sz="1700" spc="-60">
                <a:latin typeface="宋体"/>
                <a:cs typeface="宋体"/>
              </a:rPr>
              <a:t>注：</a:t>
            </a:r>
            <a:endParaRPr sz="1700">
              <a:latin typeface="宋体"/>
              <a:cs typeface="宋体"/>
            </a:endParaRPr>
          </a:p>
          <a:p>
            <a:pPr marL="336550" marR="14604" indent="-323850">
              <a:lnSpc>
                <a:spcPts val="2030"/>
              </a:lnSpc>
              <a:spcBef>
                <a:spcPts val="65"/>
              </a:spcBef>
              <a:buSzPct val="94117"/>
              <a:buAutoNum type="arabicPlain"/>
              <a:tabLst>
                <a:tab pos="546735"/>
              </a:tabLst>
            </a:pPr>
            <a:r>
              <a:rPr sz="1700" spc="-55">
                <a:latin typeface="宋体"/>
                <a:cs typeface="宋体"/>
              </a:rPr>
              <a:t>地理位置图与规划方案</a:t>
            </a:r>
            <a:r>
              <a:rPr sz="1700" spc="-45">
                <a:latin typeface="宋体"/>
                <a:cs typeface="宋体"/>
              </a:rPr>
              <a:t>的总平面图</a:t>
            </a:r>
            <a:endParaRPr sz="1700">
              <a:latin typeface="宋体"/>
              <a:cs typeface="宋体"/>
            </a:endParaRPr>
          </a:p>
          <a:p>
            <a:pPr marL="546735" indent="-534035">
              <a:lnSpc>
                <a:spcPts val="1945"/>
              </a:lnSpc>
              <a:buSzPct val="94117"/>
              <a:buAutoNum type="arabicPlain"/>
              <a:tabLst>
                <a:tab pos="546735"/>
              </a:tabLst>
            </a:pPr>
            <a:r>
              <a:rPr sz="1700" spc="-65">
                <a:latin typeface="宋体"/>
                <a:cs typeface="宋体"/>
              </a:rPr>
              <a:t>土地使用单位主管部门</a:t>
            </a:r>
            <a:endParaRPr sz="1700">
              <a:latin typeface="宋体"/>
              <a:cs typeface="宋体"/>
            </a:endParaRPr>
          </a:p>
          <a:p>
            <a:pPr marL="336550">
              <a:lnSpc>
                <a:spcPts val="2025"/>
              </a:lnSpc>
            </a:pPr>
            <a:r>
              <a:rPr sz="1700" spc="-65">
                <a:latin typeface="宋体"/>
                <a:cs typeface="宋体"/>
              </a:rPr>
              <a:t>批复文</a:t>
            </a:r>
            <a:r>
              <a:rPr sz="1700" spc="-50">
                <a:latin typeface="宋体"/>
                <a:cs typeface="宋体"/>
              </a:rPr>
              <a:t>件</a:t>
            </a:r>
            <a:endParaRPr sz="1700">
              <a:latin typeface="宋体"/>
              <a:cs typeface="宋体"/>
            </a:endParaRPr>
          </a:p>
          <a:p>
            <a:pPr marL="546735" indent="-534035">
              <a:lnSpc>
                <a:spcPts val="1989"/>
              </a:lnSpc>
              <a:buSzPct val="94117"/>
              <a:buAutoNum type="arabicPlain" startAt="3"/>
              <a:tabLst>
                <a:tab pos="546735"/>
              </a:tabLst>
            </a:pPr>
            <a:r>
              <a:rPr sz="1700" spc="-65">
                <a:latin typeface="宋体"/>
                <a:cs typeface="宋体"/>
              </a:rPr>
              <a:t>《项目建议书》</a:t>
            </a:r>
            <a:endParaRPr sz="1700">
              <a:latin typeface="宋体"/>
              <a:cs typeface="宋体"/>
            </a:endParaRPr>
          </a:p>
          <a:p>
            <a:pPr marL="584200" indent="-571500">
              <a:lnSpc>
                <a:spcPts val="2175"/>
              </a:lnSpc>
              <a:buSzPct val="86486"/>
              <a:buAutoNum type="arabicPlain" startAt="3"/>
              <a:tabLst>
                <a:tab pos="584200"/>
              </a:tabLst>
            </a:pPr>
            <a:r>
              <a:rPr sz="1850" spc="-65">
                <a:latin typeface="宋体"/>
                <a:cs typeface="宋体"/>
              </a:rPr>
              <a:t>《规划要点通知书》</a:t>
            </a:r>
            <a:endParaRPr sz="1850">
              <a:latin typeface="宋体"/>
              <a:cs typeface="宋体"/>
            </a:endParaRPr>
          </a:p>
        </p:txBody>
      </p:sp>
      <p:pic>
        <p:nvPicPr>
          <p:cNvPr id="41" name="object 41"/>
          <p:cNvPicPr/>
          <p:nvPr/>
        </p:nvPicPr>
        <p:blipFill>
          <a:blip r:embed="rId19"/>
          <a:stretch>
            <a:fillRect/>
          </a:stretch>
        </p:blipFill>
        <p:spPr>
          <a:xfrm>
            <a:off x="53975" y="50800"/>
            <a:ext cx="1666875" cy="581025"/>
          </a:xfrm>
          <a:prstGeom prst="rect">
            <a:avLst/>
          </a:prstGeom>
        </p:spPr>
      </p:pic>
      <p:grpSp>
        <p:nvGrpSpPr>
          <p:cNvPr id="42" name="object 42"/>
          <p:cNvGrpSpPr/>
          <p:nvPr/>
        </p:nvGrpSpPr>
        <p:grpSpPr>
          <a:xfrm>
            <a:off x="2882900" y="1917700"/>
            <a:ext cx="2333625" cy="2857500"/>
            <a:chOff x="2882900" y="1917700"/>
            <a:chExt cx="2333625" cy="2857500"/>
          </a:xfrm>
        </p:grpSpPr>
        <p:sp>
          <p:nvSpPr>
            <p:cNvPr id="43" name="object 43"/>
            <p:cNvSpPr/>
            <p:nvPr/>
          </p:nvSpPr>
          <p:spPr>
            <a:xfrm>
              <a:off x="4987925" y="3975100"/>
              <a:ext cx="219075" cy="723900"/>
            </a:xfrm>
            <a:custGeom>
              <a:rect l="l" t="t" r="r" b="b"/>
              <a:pathLst>
                <a:path w="219075" h="723900">
                  <a:moveTo>
                    <a:pt x="0" y="19050"/>
                  </a:moveTo>
                  <a:lnTo>
                    <a:pt x="219075" y="19050"/>
                  </a:lnTo>
                </a:path>
                <a:path w="219075" h="723900">
                  <a:moveTo>
                    <a:pt x="219075" y="723900"/>
                  </a:moveTo>
                  <a:lnTo>
                    <a:pt x="219075" y="0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44" name="object 44"/>
            <p:cNvPicPr/>
            <p:nvPr/>
          </p:nvPicPr>
          <p:blipFill>
            <a:blip r:embed="rId20"/>
            <a:stretch>
              <a:fillRect/>
            </a:stretch>
          </p:blipFill>
          <p:spPr>
            <a:xfrm>
              <a:off x="4768850" y="4679950"/>
              <a:ext cx="438150" cy="95250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21"/>
            <a:stretch>
              <a:fillRect/>
            </a:stretch>
          </p:blipFill>
          <p:spPr>
            <a:xfrm>
              <a:off x="2882900" y="1917700"/>
              <a:ext cx="1238250" cy="95250"/>
            </a:xfrm>
            <a:prstGeom prst="rect">
              <a:avLst/>
            </a:prstGeom>
          </p:spPr>
        </p:pic>
      </p:grpSp>
      <p:sp>
        <p:nvSpPr>
          <p:cNvPr id="46" name="object 46"/>
          <p:cNvSpPr txBox="1">
            <a:spLocks noGrp="1"/>
          </p:cNvSpPr>
          <p:nvPr>
            <p:ph type="title"/>
          </p:nvPr>
        </p:nvSpPr>
        <p:spPr>
          <a:xfrm>
            <a:off x="31750" y="152400"/>
            <a:ext cx="16351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65">
                <a:solidFill>
                  <a:srgbClr val="000000"/>
                </a:solidFill>
              </a:rPr>
              <a:t>送审项目建议</a:t>
            </a:r>
            <a:r>
              <a:rPr sz="1850" spc="-50">
                <a:solidFill>
                  <a:srgbClr val="000000"/>
                </a:solidFill>
              </a:rPr>
              <a:t>书</a:t>
            </a:r>
            <a:endParaRPr sz="1850"/>
          </a:p>
        </p:txBody>
      </p:sp>
      <p:sp>
        <p:nvSpPr>
          <p:cNvPr id="47" name="object 47"/>
          <p:cNvSpPr txBox="1"/>
          <p:nvPr/>
        </p:nvSpPr>
        <p:spPr>
          <a:xfrm>
            <a:off x="2951162" y="5996136"/>
            <a:ext cx="2320925" cy="263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075"/>
              </a:lnSpc>
            </a:pPr>
            <a:r>
              <a:rPr sz="1850" spc="-65">
                <a:latin typeface="宋体"/>
                <a:cs typeface="宋体"/>
              </a:rPr>
              <a:t>《项目建议书的批复</a:t>
            </a:r>
            <a:r>
              <a:rPr sz="1850" spc="-50">
                <a:latin typeface="宋体"/>
                <a:cs typeface="宋体"/>
              </a:rPr>
              <a:t>》</a:t>
            </a:r>
            <a:endParaRPr sz="1850">
              <a:latin typeface="宋体"/>
              <a:cs typeface="宋体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7585075" y="6127998"/>
            <a:ext cx="606425" cy="320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525"/>
              </a:lnSpc>
            </a:pPr>
            <a:r>
              <a:rPr sz="2300" u="heavy" spc="-5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返回</a:t>
            </a:r>
            <a:endParaRPr sz="23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092950" y="5927725"/>
            <a:ext cx="1666875" cy="65722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2816225" y="3460750"/>
            <a:ext cx="2028825" cy="504825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246437" y="3505200"/>
            <a:ext cx="11779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设计单</a:t>
            </a:r>
            <a:r>
              <a:rPr sz="2300" spc="-50">
                <a:latin typeface="宋体"/>
                <a:cs typeface="宋体"/>
              </a:rPr>
              <a:t>位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2159000" y="1069975"/>
            <a:ext cx="2181225" cy="504825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2946400" y="1114425"/>
            <a:ext cx="6064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55">
                <a:latin typeface="宋体"/>
                <a:cs typeface="宋体"/>
              </a:rPr>
              <a:t>业主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7" name="object 7"/>
          <p:cNvPicPr/>
          <p:nvPr/>
        </p:nvPicPr>
        <p:blipFill>
          <a:blip r:embed="rId5"/>
          <a:stretch>
            <a:fillRect/>
          </a:stretch>
        </p:blipFill>
        <p:spPr>
          <a:xfrm>
            <a:off x="7816850" y="6223000"/>
            <a:ext cx="76200" cy="7620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7366000" y="6048375"/>
            <a:ext cx="6064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u="heavy" spc="-5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返回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9" name="object 9"/>
          <p:cNvPicPr/>
          <p:nvPr/>
        </p:nvPicPr>
        <p:blipFill>
          <a:blip r:embed="rId6"/>
          <a:stretch>
            <a:fillRect/>
          </a:stretch>
        </p:blipFill>
        <p:spPr>
          <a:xfrm>
            <a:off x="3806825" y="4041775"/>
            <a:ext cx="95250" cy="1085850"/>
          </a:xfrm>
          <a:prstGeom prst="rect">
            <a:avLst/>
          </a:prstGeom>
        </p:spPr>
      </p:pic>
      <p:grpSp>
        <p:nvGrpSpPr>
          <p:cNvPr id="10" name="object 10"/>
          <p:cNvGrpSpPr/>
          <p:nvPr/>
        </p:nvGrpSpPr>
        <p:grpSpPr>
          <a:xfrm>
            <a:off x="2511425" y="774700"/>
            <a:ext cx="4657725" cy="3057525"/>
            <a:chOff x="2511425" y="774700"/>
            <a:chExt cx="4657725" cy="3057525"/>
          </a:xfrm>
        </p:grpSpPr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2520950" y="3736975"/>
              <a:ext cx="285750" cy="9525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845050" y="3660775"/>
              <a:ext cx="285750" cy="95250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 flipH="1">
              <a:off x="2520950" y="1574800"/>
              <a:ext cx="0" cy="2181225"/>
            </a:xfrm>
            <a:custGeom>
              <a:rect l="l" t="t" r="r" b="b"/>
              <a:pathLst>
                <a:path h="2181225">
                  <a:moveTo>
                    <a:pt x="0" y="2181225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5568950" y="774700"/>
              <a:ext cx="1600200" cy="1238250"/>
            </a:xfrm>
            <a:prstGeom prst="rect">
              <a:avLst/>
            </a:prstGeom>
          </p:spPr>
        </p:pic>
      </p:grpSp>
      <p:sp>
        <p:nvSpPr>
          <p:cNvPr id="15" name="object 15"/>
          <p:cNvSpPr txBox="1"/>
          <p:nvPr/>
        </p:nvSpPr>
        <p:spPr>
          <a:xfrm>
            <a:off x="5656262" y="1066800"/>
            <a:ext cx="1406525" cy="59690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36525" marR="5080" indent="-123825">
              <a:lnSpc>
                <a:spcPct val="101400"/>
              </a:lnSpc>
              <a:spcBef>
                <a:spcPts val="90"/>
              </a:spcBef>
            </a:pPr>
            <a:r>
              <a:rPr sz="1850" spc="-65">
                <a:latin typeface="宋体"/>
                <a:cs typeface="宋体"/>
              </a:rPr>
              <a:t>市政、公用</a:t>
            </a:r>
            <a:r>
              <a:rPr sz="1850" spc="-50">
                <a:latin typeface="宋体"/>
                <a:cs typeface="宋体"/>
              </a:rPr>
              <a:t>、</a:t>
            </a:r>
            <a:r>
              <a:rPr sz="1850" spc="-65">
                <a:latin typeface="宋体"/>
                <a:cs typeface="宋体"/>
              </a:rPr>
              <a:t>环保等部</a:t>
            </a:r>
            <a:r>
              <a:rPr sz="1850" spc="-50">
                <a:latin typeface="宋体"/>
                <a:cs typeface="宋体"/>
              </a:rPr>
              <a:t>门</a:t>
            </a:r>
            <a:endParaRPr sz="1850">
              <a:latin typeface="宋体"/>
              <a:cs typeface="宋体"/>
            </a:endParaRPr>
          </a:p>
        </p:txBody>
      </p:sp>
      <p:pic>
        <p:nvPicPr>
          <p:cNvPr id="16" name="object 16"/>
          <p:cNvPicPr/>
          <p:nvPr/>
        </p:nvPicPr>
        <p:blipFill>
          <a:blip r:embed="rId9"/>
          <a:stretch>
            <a:fillRect/>
          </a:stretch>
        </p:blipFill>
        <p:spPr>
          <a:xfrm>
            <a:off x="53975" y="50800"/>
            <a:ext cx="2543175" cy="657225"/>
          </a:xfrm>
          <a:prstGeom prst="rect">
            <a:avLst/>
          </a:prstGeom>
        </p:spPr>
      </p:pic>
      <p:sp>
        <p:nvSpPr>
          <p:cNvPr id="17" name="object 17"/>
          <p:cNvSpPr txBox="1">
            <a:spLocks noGrp="1"/>
          </p:cNvSpPr>
          <p:nvPr>
            <p:ph type="title"/>
          </p:nvPr>
        </p:nvSpPr>
        <p:spPr>
          <a:xfrm>
            <a:off x="279400" y="190500"/>
            <a:ext cx="20923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65">
                <a:solidFill>
                  <a:srgbClr val="000000"/>
                </a:solidFill>
              </a:rPr>
              <a:t>编制可行性研究报</a:t>
            </a:r>
            <a:r>
              <a:rPr sz="1850" spc="-50">
                <a:solidFill>
                  <a:srgbClr val="000000"/>
                </a:solidFill>
              </a:rPr>
              <a:t>告</a:t>
            </a:r>
            <a:endParaRPr sz="1850"/>
          </a:p>
        </p:txBody>
      </p:sp>
      <p:grpSp>
        <p:nvGrpSpPr>
          <p:cNvPr id="18" name="object 18"/>
          <p:cNvGrpSpPr/>
          <p:nvPr/>
        </p:nvGrpSpPr>
        <p:grpSpPr>
          <a:xfrm>
            <a:off x="3892550" y="1565275"/>
            <a:ext cx="4581525" cy="3343275"/>
            <a:chOff x="3892550" y="1565275"/>
            <a:chExt cx="4581525" cy="3343275"/>
          </a:xfrm>
        </p:grpSpPr>
        <p:sp>
          <p:nvSpPr>
            <p:cNvPr id="19" name="object 19"/>
            <p:cNvSpPr/>
            <p:nvPr/>
          </p:nvSpPr>
          <p:spPr>
            <a:xfrm>
              <a:off x="3902075" y="1574800"/>
              <a:ext cx="2466975" cy="2105025"/>
            </a:xfrm>
            <a:custGeom>
              <a:rect l="l" t="t" r="r" b="b"/>
              <a:pathLst>
                <a:path w="2466975" h="2105025">
                  <a:moveTo>
                    <a:pt x="0" y="1038225"/>
                  </a:moveTo>
                  <a:lnTo>
                    <a:pt x="2466975" y="1038225"/>
                  </a:lnTo>
                </a:path>
                <a:path w="2466975" h="2105025">
                  <a:moveTo>
                    <a:pt x="2466975" y="1019175"/>
                  </a:moveTo>
                  <a:lnTo>
                    <a:pt x="2466975" y="438150"/>
                  </a:lnTo>
                </a:path>
                <a:path w="2466975" h="2105025">
                  <a:moveTo>
                    <a:pt x="0" y="1019175"/>
                  </a:moveTo>
                  <a:lnTo>
                    <a:pt x="0" y="0"/>
                  </a:lnTo>
                </a:path>
                <a:path w="2466975" h="2105025">
                  <a:moveTo>
                    <a:pt x="1228725" y="2105025"/>
                  </a:moveTo>
                  <a:lnTo>
                    <a:pt x="1228725" y="1019175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864225" y="3098800"/>
              <a:ext cx="2609850" cy="1809750"/>
            </a:xfrm>
            <a:prstGeom prst="rect">
              <a:avLst/>
            </a:prstGeom>
          </p:spPr>
        </p:pic>
      </p:grpSp>
      <p:sp>
        <p:nvSpPr>
          <p:cNvPr id="21" name="object 21"/>
          <p:cNvSpPr txBox="1"/>
          <p:nvPr/>
        </p:nvSpPr>
        <p:spPr>
          <a:xfrm>
            <a:off x="5937250" y="3105150"/>
            <a:ext cx="2473325" cy="16541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689"/>
              </a:lnSpc>
              <a:spcBef>
                <a:spcPts val="100"/>
              </a:spcBef>
            </a:pPr>
            <a:r>
              <a:rPr sz="1500" spc="-65">
                <a:latin typeface="宋体"/>
                <a:cs typeface="宋体"/>
              </a:rPr>
              <a:t>注：</a:t>
            </a:r>
            <a:endParaRPr sz="1500">
              <a:latin typeface="宋体"/>
              <a:cs typeface="宋体"/>
            </a:endParaRPr>
          </a:p>
          <a:p>
            <a:pPr marL="508000" indent="-495300">
              <a:lnSpc>
                <a:spcPts val="1575"/>
              </a:lnSpc>
              <a:buAutoNum type="arabicPlain"/>
              <a:tabLst>
                <a:tab pos="508000"/>
              </a:tabLst>
            </a:pPr>
            <a:r>
              <a:rPr sz="1500" spc="-75">
                <a:latin typeface="宋体"/>
                <a:cs typeface="宋体"/>
              </a:rPr>
              <a:t>《项目建议书的批复》</a:t>
            </a:r>
            <a:endParaRPr sz="1500">
              <a:latin typeface="宋体"/>
              <a:cs typeface="宋体"/>
            </a:endParaRPr>
          </a:p>
          <a:p>
            <a:pPr marL="336550" marR="186055" indent="-323850">
              <a:lnSpc>
                <a:spcPts val="1580"/>
              </a:lnSpc>
              <a:spcBef>
                <a:spcPts val="120"/>
              </a:spcBef>
              <a:buAutoNum type="arabicPlain"/>
              <a:tabLst>
                <a:tab pos="470534"/>
              </a:tabLst>
            </a:pPr>
            <a:r>
              <a:rPr sz="1500" spc="-75">
                <a:latin typeface="宋体"/>
                <a:cs typeface="宋体"/>
              </a:rPr>
              <a:t>编制可行性研究报告资料索取与信息传递</a:t>
            </a:r>
            <a:endParaRPr sz="1500">
              <a:latin typeface="宋体"/>
              <a:cs typeface="宋体"/>
            </a:endParaRPr>
          </a:p>
          <a:p>
            <a:pPr marL="470534" indent="-457834">
              <a:lnSpc>
                <a:spcPts val="1440"/>
              </a:lnSpc>
              <a:buAutoNum type="arabicPlain"/>
              <a:tabLst>
                <a:tab pos="470534"/>
              </a:tabLst>
            </a:pPr>
            <a:r>
              <a:rPr sz="1500" spc="-75">
                <a:latin typeface="宋体"/>
                <a:cs typeface="宋体"/>
              </a:rPr>
              <a:t>《规划设计条件通知书》</a:t>
            </a:r>
            <a:endParaRPr sz="1500">
              <a:latin typeface="宋体"/>
              <a:cs typeface="宋体"/>
            </a:endParaRPr>
          </a:p>
          <a:p>
            <a:pPr marL="336550" marR="186055" indent="-323850">
              <a:lnSpc>
                <a:spcPts val="1580"/>
              </a:lnSpc>
              <a:spcBef>
                <a:spcPts val="125"/>
              </a:spcBef>
              <a:buAutoNum type="arabicPlain"/>
              <a:tabLst>
                <a:tab pos="470534"/>
              </a:tabLst>
            </a:pPr>
            <a:r>
              <a:rPr sz="1500" spc="-75">
                <a:latin typeface="宋体"/>
                <a:cs typeface="宋体"/>
              </a:rPr>
              <a:t>市政、公用、环保等主管部门的咨询意见或</a:t>
            </a:r>
            <a:r>
              <a:rPr sz="1500" spc="-25">
                <a:latin typeface="宋体"/>
                <a:cs typeface="宋体"/>
              </a:rPr>
              <a:t>方案</a:t>
            </a:r>
            <a:endParaRPr sz="1500">
              <a:latin typeface="宋体"/>
              <a:cs typeface="宋体"/>
            </a:endParaRPr>
          </a:p>
        </p:txBody>
      </p:sp>
      <p:grpSp>
        <p:nvGrpSpPr>
          <p:cNvPr id="22" name="object 22"/>
          <p:cNvGrpSpPr/>
          <p:nvPr/>
        </p:nvGrpSpPr>
        <p:grpSpPr>
          <a:xfrm>
            <a:off x="1863725" y="2012950"/>
            <a:ext cx="581025" cy="942975"/>
            <a:chOff x="1863725" y="2012950"/>
            <a:chExt cx="581025" cy="942975"/>
          </a:xfrm>
        </p:grpSpPr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1939925" y="2012950"/>
              <a:ext cx="438150" cy="285750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1863725" y="2374900"/>
              <a:ext cx="581025" cy="219075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1863725" y="2736850"/>
              <a:ext cx="581025" cy="219075"/>
            </a:xfrm>
            <a:prstGeom prst="rect">
              <a:avLst/>
            </a:prstGeom>
          </p:spPr>
        </p:pic>
      </p:grpSp>
      <p:sp>
        <p:nvSpPr>
          <p:cNvPr id="26" name="object 26"/>
          <p:cNvSpPr txBox="1"/>
          <p:nvPr/>
        </p:nvSpPr>
        <p:spPr>
          <a:xfrm>
            <a:off x="1841500" y="1943100"/>
            <a:ext cx="606425" cy="1035050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25"/>
              </a:spcBef>
            </a:pPr>
            <a:r>
              <a:rPr sz="1850" spc="-25">
                <a:latin typeface="宋体"/>
                <a:cs typeface="宋体"/>
              </a:rPr>
              <a:t>（1）</a:t>
            </a:r>
            <a:endParaRPr sz="18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330"/>
              </a:spcBef>
            </a:pPr>
            <a:r>
              <a:rPr sz="1850" spc="-25">
                <a:latin typeface="宋体"/>
                <a:cs typeface="宋体"/>
              </a:rPr>
              <a:t>（2）</a:t>
            </a:r>
            <a:endParaRPr sz="18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630"/>
              </a:spcBef>
            </a:pPr>
            <a:r>
              <a:rPr sz="1850" spc="-25">
                <a:latin typeface="宋体"/>
                <a:cs typeface="宋体"/>
              </a:rPr>
              <a:t>（3）</a:t>
            </a:r>
            <a:endParaRPr sz="1850">
              <a:latin typeface="宋体"/>
              <a:cs typeface="宋体"/>
            </a:endParaRPr>
          </a:p>
        </p:txBody>
      </p:sp>
      <p:pic>
        <p:nvPicPr>
          <p:cNvPr id="27" name="object 27"/>
          <p:cNvPicPr/>
          <p:nvPr/>
        </p:nvPicPr>
        <p:blipFill>
          <a:blip r:embed="rId12"/>
          <a:stretch>
            <a:fillRect/>
          </a:stretch>
        </p:blipFill>
        <p:spPr>
          <a:xfrm>
            <a:off x="4549775" y="2879725"/>
            <a:ext cx="581025" cy="219075"/>
          </a:xfrm>
          <a:prstGeom prst="rect">
            <a:avLst/>
          </a:prstGeom>
        </p:spPr>
      </p:pic>
      <p:sp>
        <p:nvSpPr>
          <p:cNvPr id="28" name="object 28"/>
          <p:cNvSpPr txBox="1"/>
          <p:nvPr/>
        </p:nvSpPr>
        <p:spPr>
          <a:xfrm>
            <a:off x="4527550" y="2809875"/>
            <a:ext cx="6064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25">
                <a:latin typeface="宋体"/>
                <a:cs typeface="宋体"/>
              </a:rPr>
              <a:t>（4）</a:t>
            </a:r>
            <a:endParaRPr sz="1850">
              <a:latin typeface="宋体"/>
              <a:cs typeface="宋体"/>
            </a:endParaRPr>
          </a:p>
        </p:txBody>
      </p:sp>
      <p:pic>
        <p:nvPicPr>
          <p:cNvPr id="29" name="object 29"/>
          <p:cNvPicPr/>
          <p:nvPr/>
        </p:nvPicPr>
        <p:blipFill>
          <a:blip r:embed="rId13"/>
          <a:stretch>
            <a:fillRect/>
          </a:stretch>
        </p:blipFill>
        <p:spPr>
          <a:xfrm>
            <a:off x="2454275" y="5203825"/>
            <a:ext cx="2543175" cy="361950"/>
          </a:xfrm>
          <a:prstGeom prst="rect">
            <a:avLst/>
          </a:prstGeom>
        </p:spPr>
      </p:pic>
      <p:sp>
        <p:nvSpPr>
          <p:cNvPr id="30" name="object 30"/>
          <p:cNvSpPr txBox="1"/>
          <p:nvPr/>
        </p:nvSpPr>
        <p:spPr>
          <a:xfrm>
            <a:off x="2703512" y="5210175"/>
            <a:ext cx="20351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可行性研究报</a:t>
            </a:r>
            <a:r>
              <a:rPr sz="2300" spc="-50">
                <a:latin typeface="宋体"/>
                <a:cs typeface="宋体"/>
              </a:rPr>
              <a:t>告</a:t>
            </a:r>
            <a:endParaRPr sz="23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092950" y="5927725"/>
            <a:ext cx="1666875" cy="65722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1577975" y="269875"/>
            <a:ext cx="6534150" cy="866775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651000" y="276225"/>
            <a:ext cx="4321175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spc="-75">
                <a:solidFill>
                  <a:srgbClr val="000000"/>
                </a:solidFill>
              </a:rPr>
              <a:t>项目建议书主要内容</a:t>
            </a:r>
            <a:endParaRPr sz="3800"/>
          </a:p>
        </p:txBody>
      </p:sp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1292225" y="1289050"/>
            <a:ext cx="6819900" cy="4286250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1365250" y="1240155"/>
            <a:ext cx="5826125" cy="4121150"/>
          </a:xfrm>
          <a:prstGeom prst="rect">
            <a:avLst/>
          </a:prstGeom>
        </p:spPr>
        <p:txBody>
          <a:bodyPr vert="horz" wrap="square" lIns="0" tIns="71120" rIns="0" bIns="0" rtlCol="0">
            <a:spAutoFit/>
          </a:bodyPr>
          <a:lstStyle/>
          <a:p>
            <a:pPr marL="374650" indent="-361950">
              <a:lnSpc>
                <a:spcPct val="100000"/>
              </a:lnSpc>
              <a:spcBef>
                <a:spcPts val="560"/>
              </a:spcBef>
              <a:buChar char="•"/>
              <a:tabLst>
                <a:tab pos="374650"/>
              </a:tabLst>
            </a:pPr>
            <a:r>
              <a:rPr sz="2300" spc="-60">
                <a:latin typeface="宋体"/>
                <a:cs typeface="宋体"/>
              </a:rPr>
              <a:t>项目概况</a:t>
            </a:r>
            <a:endParaRPr sz="2300">
              <a:latin typeface="宋体"/>
              <a:cs typeface="宋体"/>
            </a:endParaRPr>
          </a:p>
          <a:p>
            <a:pPr marL="374650" indent="-361950">
              <a:lnSpc>
                <a:spcPct val="100000"/>
              </a:lnSpc>
              <a:spcBef>
                <a:spcPts val="465"/>
              </a:spcBef>
              <a:buChar char="•"/>
              <a:tabLst>
                <a:tab pos="374650"/>
              </a:tabLst>
            </a:pPr>
            <a:r>
              <a:rPr sz="2300" spc="-60">
                <a:latin typeface="宋体"/>
                <a:cs typeface="宋体"/>
              </a:rPr>
              <a:t>房地产项目的市场分析及调研</a:t>
            </a:r>
            <a:endParaRPr sz="2300">
              <a:latin typeface="宋体"/>
              <a:cs typeface="宋体"/>
            </a:endParaRPr>
          </a:p>
          <a:p>
            <a:pPr marL="374650" indent="-361950">
              <a:lnSpc>
                <a:spcPct val="100000"/>
              </a:lnSpc>
              <a:spcBef>
                <a:spcPts val="465"/>
              </a:spcBef>
              <a:buChar char="•"/>
              <a:tabLst>
                <a:tab pos="374650"/>
              </a:tabLst>
            </a:pPr>
            <a:r>
              <a:rPr sz="2300" spc="-60">
                <a:latin typeface="宋体"/>
                <a:cs typeface="宋体"/>
              </a:rPr>
              <a:t>项目建设的初步选址方案</a:t>
            </a:r>
            <a:endParaRPr sz="2300">
              <a:latin typeface="宋体"/>
              <a:cs typeface="宋体"/>
            </a:endParaRPr>
          </a:p>
          <a:p>
            <a:pPr marL="374650" indent="-361950">
              <a:lnSpc>
                <a:spcPct val="100000"/>
              </a:lnSpc>
              <a:spcBef>
                <a:spcPts val="465"/>
              </a:spcBef>
              <a:buChar char="•"/>
              <a:tabLst>
                <a:tab pos="374650"/>
              </a:tabLst>
            </a:pPr>
            <a:r>
              <a:rPr sz="2300" spc="-60">
                <a:latin typeface="宋体"/>
                <a:cs typeface="宋体"/>
              </a:rPr>
              <a:t>项目各项建设条件</a:t>
            </a:r>
            <a:endParaRPr sz="2300">
              <a:latin typeface="宋体"/>
              <a:cs typeface="宋体"/>
            </a:endParaRPr>
          </a:p>
          <a:p>
            <a:pPr marL="374650" indent="-361950">
              <a:lnSpc>
                <a:spcPct val="100000"/>
              </a:lnSpc>
              <a:spcBef>
                <a:spcPts val="465"/>
              </a:spcBef>
              <a:buChar char="•"/>
              <a:tabLst>
                <a:tab pos="374650"/>
              </a:tabLst>
            </a:pPr>
            <a:r>
              <a:rPr sz="2300" spc="-60">
                <a:latin typeface="宋体"/>
                <a:cs typeface="宋体"/>
              </a:rPr>
              <a:t>项目的建设规模、规划方案及建设内容</a:t>
            </a:r>
            <a:endParaRPr sz="2300">
              <a:latin typeface="宋体"/>
              <a:cs typeface="宋体"/>
            </a:endParaRPr>
          </a:p>
          <a:p>
            <a:pPr marL="374650" indent="-361950">
              <a:lnSpc>
                <a:spcPct val="100000"/>
              </a:lnSpc>
              <a:spcBef>
                <a:spcPts val="465"/>
              </a:spcBef>
              <a:buChar char="•"/>
              <a:tabLst>
                <a:tab pos="374650"/>
              </a:tabLst>
            </a:pPr>
            <a:r>
              <a:rPr sz="2300" spc="-60">
                <a:latin typeface="宋体"/>
                <a:cs typeface="宋体"/>
              </a:rPr>
              <a:t>项目的环境影响及环境保护</a:t>
            </a:r>
            <a:endParaRPr sz="2300">
              <a:latin typeface="宋体"/>
              <a:cs typeface="宋体"/>
            </a:endParaRPr>
          </a:p>
          <a:p>
            <a:pPr marL="374650" indent="-361950">
              <a:lnSpc>
                <a:spcPct val="100000"/>
              </a:lnSpc>
              <a:spcBef>
                <a:spcPts val="465"/>
              </a:spcBef>
              <a:buChar char="•"/>
              <a:tabLst>
                <a:tab pos="374650"/>
              </a:tabLst>
            </a:pPr>
            <a:r>
              <a:rPr sz="2300" spc="-60">
                <a:latin typeface="宋体"/>
                <a:cs typeface="宋体"/>
              </a:rPr>
              <a:t>项目投资估算及资金筹措方式</a:t>
            </a:r>
            <a:endParaRPr sz="2300">
              <a:latin typeface="宋体"/>
              <a:cs typeface="宋体"/>
            </a:endParaRPr>
          </a:p>
          <a:p>
            <a:pPr marL="374650" indent="-361950">
              <a:lnSpc>
                <a:spcPct val="100000"/>
              </a:lnSpc>
              <a:spcBef>
                <a:spcPts val="465"/>
              </a:spcBef>
              <a:buChar char="•"/>
              <a:tabLst>
                <a:tab pos="374650"/>
              </a:tabLst>
            </a:pPr>
            <a:r>
              <a:rPr sz="2300" spc="-60">
                <a:latin typeface="宋体"/>
                <a:cs typeface="宋体"/>
              </a:rPr>
              <a:t>项目经济效益的初步估算及各项财务分析</a:t>
            </a:r>
            <a:endParaRPr sz="2300">
              <a:latin typeface="宋体"/>
              <a:cs typeface="宋体"/>
            </a:endParaRPr>
          </a:p>
          <a:p>
            <a:pPr marL="374650" indent="-361950">
              <a:lnSpc>
                <a:spcPct val="100000"/>
              </a:lnSpc>
              <a:spcBef>
                <a:spcPts val="465"/>
              </a:spcBef>
              <a:buChar char="•"/>
              <a:tabLst>
                <a:tab pos="374650"/>
              </a:tabLst>
            </a:pPr>
            <a:r>
              <a:rPr sz="2300" spc="-55">
                <a:latin typeface="宋体"/>
                <a:cs typeface="宋体"/>
              </a:rPr>
              <a:t>结论</a:t>
            </a:r>
            <a:endParaRPr sz="2300">
              <a:latin typeface="宋体"/>
              <a:cs typeface="宋体"/>
            </a:endParaRPr>
          </a:p>
          <a:p>
            <a:pPr marL="374650" indent="-361950">
              <a:lnSpc>
                <a:spcPct val="100000"/>
              </a:lnSpc>
              <a:spcBef>
                <a:spcPts val="465"/>
              </a:spcBef>
              <a:buChar char="•"/>
              <a:tabLst>
                <a:tab pos="374650"/>
              </a:tabLst>
            </a:pPr>
            <a:r>
              <a:rPr sz="2300" spc="-60">
                <a:latin typeface="宋体"/>
                <a:cs typeface="宋体"/>
              </a:rPr>
              <a:t>图纸、协议书、营业执照等各项建议书附件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7" name="object 7"/>
          <p:cNvPicPr/>
          <p:nvPr/>
        </p:nvPicPr>
        <p:blipFill>
          <a:blip r:embed="rId5"/>
          <a:stretch>
            <a:fillRect/>
          </a:stretch>
        </p:blipFill>
        <p:spPr>
          <a:xfrm>
            <a:off x="7750175" y="6146800"/>
            <a:ext cx="285750" cy="219075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7594600" y="6048375"/>
            <a:ext cx="6064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u="heavy" spc="-5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返回</a:t>
            </a:r>
            <a:endParaRPr sz="23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092950" y="5927725"/>
            <a:ext cx="1666875" cy="65722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996950" y="1069975"/>
            <a:ext cx="1743075" cy="8001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508125" y="1285875"/>
            <a:ext cx="7207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65">
                <a:latin typeface="宋体"/>
                <a:cs typeface="宋体"/>
              </a:rPr>
              <a:t>开发</a:t>
            </a:r>
            <a:r>
              <a:rPr sz="1850" spc="-50">
                <a:latin typeface="宋体"/>
                <a:cs typeface="宋体"/>
              </a:rPr>
              <a:t>部</a:t>
            </a:r>
            <a:endParaRPr sz="1850">
              <a:latin typeface="宋体"/>
              <a:cs typeface="宋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6292850" y="336550"/>
            <a:ext cx="1524000" cy="657225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6694487" y="476250"/>
            <a:ext cx="7207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65">
                <a:latin typeface="宋体"/>
                <a:cs typeface="宋体"/>
              </a:rPr>
              <a:t>环保</a:t>
            </a:r>
            <a:r>
              <a:rPr sz="1850" spc="-50">
                <a:latin typeface="宋体"/>
                <a:cs typeface="宋体"/>
              </a:rPr>
              <a:t>局</a:t>
            </a:r>
            <a:endParaRPr sz="1850">
              <a:latin typeface="宋体"/>
              <a:cs typeface="宋体"/>
            </a:endParaRPr>
          </a:p>
        </p:txBody>
      </p:sp>
      <p:pic>
        <p:nvPicPr>
          <p:cNvPr id="7" name="object 7"/>
          <p:cNvPicPr/>
          <p:nvPr/>
        </p:nvPicPr>
        <p:blipFill>
          <a:blip r:embed="rId5"/>
          <a:stretch>
            <a:fillRect/>
          </a:stretch>
        </p:blipFill>
        <p:spPr>
          <a:xfrm>
            <a:off x="6292850" y="1860550"/>
            <a:ext cx="1600200" cy="1019175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6503987" y="2324100"/>
            <a:ext cx="11779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65">
                <a:latin typeface="宋体"/>
                <a:cs typeface="宋体"/>
              </a:rPr>
              <a:t>公用、电</a:t>
            </a:r>
            <a:r>
              <a:rPr sz="1850" spc="-50">
                <a:latin typeface="宋体"/>
                <a:cs typeface="宋体"/>
              </a:rPr>
              <a:t>信</a:t>
            </a:r>
            <a:endParaRPr sz="1850">
              <a:latin typeface="宋体"/>
              <a:cs typeface="宋体"/>
            </a:endParaRPr>
          </a:p>
        </p:txBody>
      </p:sp>
      <p:pic>
        <p:nvPicPr>
          <p:cNvPr id="9" name="object 9"/>
          <p:cNvPicPr/>
          <p:nvPr/>
        </p:nvPicPr>
        <p:blipFill>
          <a:blip r:embed="rId6"/>
          <a:stretch>
            <a:fillRect/>
          </a:stretch>
        </p:blipFill>
        <p:spPr>
          <a:xfrm>
            <a:off x="7673975" y="6223000"/>
            <a:ext cx="504825" cy="142875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7670800" y="6115050"/>
            <a:ext cx="4921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u="heavy" spc="-6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返回</a:t>
            </a:r>
            <a:endParaRPr sz="1850">
              <a:latin typeface="宋体"/>
              <a:cs typeface="宋体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568325" y="1860550"/>
            <a:ext cx="2676525" cy="2038350"/>
            <a:chOff x="568325" y="1860550"/>
            <a:chExt cx="2676525" cy="2038350"/>
          </a:xfrm>
        </p:grpSpPr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1844675" y="1860550"/>
              <a:ext cx="95250" cy="1238250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568325" y="3098800"/>
              <a:ext cx="2676525" cy="800100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1460500" y="3314700"/>
            <a:ext cx="9493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65">
                <a:latin typeface="宋体"/>
                <a:cs typeface="宋体"/>
              </a:rPr>
              <a:t>计委部</a:t>
            </a:r>
            <a:r>
              <a:rPr sz="1850" spc="-50">
                <a:latin typeface="宋体"/>
                <a:cs typeface="宋体"/>
              </a:rPr>
              <a:t>门</a:t>
            </a:r>
            <a:endParaRPr sz="1850">
              <a:latin typeface="宋体"/>
              <a:cs typeface="宋体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1139825" y="622300"/>
            <a:ext cx="7343775" cy="4514850"/>
            <a:chOff x="1139825" y="622300"/>
            <a:chExt cx="7343775" cy="4514850"/>
          </a:xfrm>
        </p:grpSpPr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1844675" y="3898900"/>
              <a:ext cx="95250" cy="1238250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1139825" y="2155825"/>
              <a:ext cx="438150" cy="800100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007100" y="688975"/>
              <a:ext cx="285750" cy="95250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7816850" y="631825"/>
              <a:ext cx="657225" cy="2324100"/>
            </a:xfrm>
            <a:custGeom>
              <a:rect l="l" t="t" r="r" b="b"/>
              <a:pathLst>
                <a:path w="657225" h="2324100">
                  <a:moveTo>
                    <a:pt x="657225" y="2324100"/>
                  </a:moveTo>
                  <a:lnTo>
                    <a:pt x="657225" y="0"/>
                  </a:lnTo>
                </a:path>
                <a:path w="657225" h="2324100">
                  <a:moveTo>
                    <a:pt x="0" y="19050"/>
                  </a:moveTo>
                  <a:lnTo>
                    <a:pt x="657225" y="19050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007100" y="2355850"/>
              <a:ext cx="285750" cy="95250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4987925" y="1651000"/>
              <a:ext cx="3267075" cy="1685925"/>
            </a:xfrm>
            <a:custGeom>
              <a:rect l="l" t="t" r="r" b="b"/>
              <a:pathLst>
                <a:path w="3267075" h="1685925">
                  <a:moveTo>
                    <a:pt x="3048000" y="1304925"/>
                  </a:moveTo>
                  <a:lnTo>
                    <a:pt x="3048000" y="723900"/>
                  </a:lnTo>
                </a:path>
                <a:path w="3267075" h="1685925">
                  <a:moveTo>
                    <a:pt x="2905125" y="742950"/>
                  </a:moveTo>
                  <a:lnTo>
                    <a:pt x="3048000" y="742950"/>
                  </a:lnTo>
                </a:path>
                <a:path w="3267075" h="1685925">
                  <a:moveTo>
                    <a:pt x="0" y="1685925"/>
                  </a:moveTo>
                  <a:lnTo>
                    <a:pt x="3267075" y="1685925"/>
                  </a:lnTo>
                </a:path>
                <a:path w="3267075" h="1685925">
                  <a:moveTo>
                    <a:pt x="0" y="1666875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2" name="object 22"/>
          <p:cNvSpPr txBox="1"/>
          <p:nvPr/>
        </p:nvSpPr>
        <p:spPr>
          <a:xfrm>
            <a:off x="1041400" y="2085975"/>
            <a:ext cx="606425" cy="8826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25">
                <a:latin typeface="宋体"/>
                <a:cs typeface="宋体"/>
              </a:rPr>
              <a:t>（1）</a:t>
            </a:r>
            <a:endParaRPr sz="18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z="1850" spc="-25">
                <a:latin typeface="宋体"/>
                <a:cs typeface="宋体"/>
              </a:rPr>
              <a:t>（2）</a:t>
            </a:r>
            <a:endParaRPr sz="18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z="1850" spc="-25">
                <a:latin typeface="宋体"/>
                <a:cs typeface="宋体"/>
              </a:rPr>
              <a:t>（3）</a:t>
            </a:r>
            <a:endParaRPr sz="1850">
              <a:latin typeface="宋体"/>
              <a:cs typeface="宋体"/>
            </a:endParaRPr>
          </a:p>
        </p:txBody>
      </p:sp>
      <p:pic>
        <p:nvPicPr>
          <p:cNvPr id="23" name="object 23"/>
          <p:cNvPicPr/>
          <p:nvPr/>
        </p:nvPicPr>
        <p:blipFill>
          <a:blip r:embed="rId11"/>
          <a:stretch>
            <a:fillRect/>
          </a:stretch>
        </p:blipFill>
        <p:spPr>
          <a:xfrm>
            <a:off x="8035925" y="2079625"/>
            <a:ext cx="219075" cy="142875"/>
          </a:xfrm>
          <a:prstGeom prst="rect">
            <a:avLst/>
          </a:prstGeom>
        </p:spPr>
      </p:pic>
      <p:sp>
        <p:nvSpPr>
          <p:cNvPr id="24" name="object 24"/>
          <p:cNvSpPr txBox="1"/>
          <p:nvPr/>
        </p:nvSpPr>
        <p:spPr>
          <a:xfrm>
            <a:off x="6354762" y="2038350"/>
            <a:ext cx="2100580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5"/>
              </a:spcBef>
            </a:pPr>
            <a:r>
              <a:rPr sz="1850" spc="-65">
                <a:latin typeface="宋体"/>
                <a:cs typeface="宋体"/>
              </a:rPr>
              <a:t>市政、供电</a:t>
            </a:r>
            <a:r>
              <a:rPr sz="1850" spc="-190">
                <a:latin typeface="宋体"/>
                <a:cs typeface="宋体"/>
              </a:rPr>
              <a:t>、 </a:t>
            </a:r>
            <a:r>
              <a:rPr sz="2775" spc="-37" baseline="15015">
                <a:latin typeface="宋体"/>
                <a:cs typeface="宋体"/>
              </a:rPr>
              <a:t>（1）</a:t>
            </a:r>
            <a:endParaRPr sz="2775" baseline="15015">
              <a:latin typeface="宋体"/>
              <a:cs typeface="宋体"/>
            </a:endParaRPr>
          </a:p>
        </p:txBody>
      </p:sp>
      <p:grpSp>
        <p:nvGrpSpPr>
          <p:cNvPr id="25" name="object 25"/>
          <p:cNvGrpSpPr/>
          <p:nvPr/>
        </p:nvGrpSpPr>
        <p:grpSpPr>
          <a:xfrm>
            <a:off x="2730500" y="698500"/>
            <a:ext cx="3286125" cy="1685925"/>
            <a:chOff x="2730500" y="698500"/>
            <a:chExt cx="3286125" cy="1685925"/>
          </a:xfrm>
        </p:grpSpPr>
        <p:sp>
          <p:nvSpPr>
            <p:cNvPr id="26" name="object 26"/>
            <p:cNvSpPr/>
            <p:nvPr/>
          </p:nvSpPr>
          <p:spPr>
            <a:xfrm>
              <a:off x="2740025" y="708025"/>
              <a:ext cx="3267075" cy="1666875"/>
            </a:xfrm>
            <a:custGeom>
              <a:rect l="l" t="t" r="r" b="b"/>
              <a:pathLst>
                <a:path w="3267075" h="1666875">
                  <a:moveTo>
                    <a:pt x="3267075" y="1666875"/>
                  </a:moveTo>
                  <a:lnTo>
                    <a:pt x="3267075" y="0"/>
                  </a:lnTo>
                </a:path>
                <a:path w="3267075" h="1666875">
                  <a:moveTo>
                    <a:pt x="0" y="666750"/>
                  </a:moveTo>
                  <a:lnTo>
                    <a:pt x="3267075" y="666750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7" name="object 27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502275" y="1431925"/>
              <a:ext cx="285750" cy="219075"/>
            </a:xfrm>
            <a:prstGeom prst="rect">
              <a:avLst/>
            </a:prstGeom>
          </p:spPr>
        </p:pic>
      </p:grpSp>
      <p:sp>
        <p:nvSpPr>
          <p:cNvPr id="28" name="object 28"/>
          <p:cNvSpPr txBox="1"/>
          <p:nvPr/>
        </p:nvSpPr>
        <p:spPr>
          <a:xfrm>
            <a:off x="5327650" y="1362075"/>
            <a:ext cx="6064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25">
                <a:latin typeface="宋体"/>
                <a:cs typeface="宋体"/>
              </a:rPr>
              <a:t>（4）</a:t>
            </a:r>
            <a:endParaRPr sz="1850">
              <a:latin typeface="宋体"/>
              <a:cs typeface="宋体"/>
            </a:endParaRPr>
          </a:p>
        </p:txBody>
      </p:sp>
      <p:pic>
        <p:nvPicPr>
          <p:cNvPr id="29" name="object 29"/>
          <p:cNvPicPr/>
          <p:nvPr/>
        </p:nvPicPr>
        <p:blipFill>
          <a:blip r:embed="rId13"/>
          <a:stretch>
            <a:fillRect/>
          </a:stretch>
        </p:blipFill>
        <p:spPr>
          <a:xfrm>
            <a:off x="53975" y="50800"/>
            <a:ext cx="2543175" cy="657225"/>
          </a:xfrm>
          <a:prstGeom prst="rect">
            <a:avLst/>
          </a:prstGeom>
        </p:spPr>
      </p:pic>
      <p:sp>
        <p:nvSpPr>
          <p:cNvPr id="30" name="object 30"/>
          <p:cNvSpPr txBox="1">
            <a:spLocks noGrp="1"/>
          </p:cNvSpPr>
          <p:nvPr>
            <p:ph type="title"/>
          </p:nvPr>
        </p:nvSpPr>
        <p:spPr>
          <a:xfrm>
            <a:off x="279400" y="190500"/>
            <a:ext cx="20923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65">
                <a:solidFill>
                  <a:srgbClr val="000000"/>
                </a:solidFill>
              </a:rPr>
              <a:t>送审可行性研究报</a:t>
            </a:r>
            <a:r>
              <a:rPr sz="1850" spc="-50">
                <a:solidFill>
                  <a:srgbClr val="000000"/>
                </a:solidFill>
              </a:rPr>
              <a:t>告</a:t>
            </a:r>
            <a:endParaRPr sz="1850"/>
          </a:p>
        </p:txBody>
      </p:sp>
      <p:grpSp>
        <p:nvGrpSpPr>
          <p:cNvPr id="31" name="object 31"/>
          <p:cNvGrpSpPr/>
          <p:nvPr/>
        </p:nvGrpSpPr>
        <p:grpSpPr>
          <a:xfrm>
            <a:off x="4483100" y="2946400"/>
            <a:ext cx="4000500" cy="2190750"/>
            <a:chOff x="4483100" y="2946400"/>
            <a:chExt cx="4000500" cy="2190750"/>
          </a:xfrm>
        </p:grpSpPr>
        <p:sp>
          <p:nvSpPr>
            <p:cNvPr id="32" name="object 32"/>
            <p:cNvSpPr/>
            <p:nvPr/>
          </p:nvSpPr>
          <p:spPr>
            <a:xfrm>
              <a:off x="8035925" y="2955925"/>
              <a:ext cx="438150" cy="361950"/>
            </a:xfrm>
            <a:custGeom>
              <a:rect l="l" t="t" r="r" b="b"/>
              <a:pathLst>
                <a:path w="438150" h="361950">
                  <a:moveTo>
                    <a:pt x="0" y="19050"/>
                  </a:moveTo>
                  <a:lnTo>
                    <a:pt x="438150" y="19050"/>
                  </a:lnTo>
                </a:path>
                <a:path w="438150" h="361950">
                  <a:moveTo>
                    <a:pt x="219075" y="361950"/>
                  </a:moveTo>
                  <a:lnTo>
                    <a:pt x="219075" y="0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33" name="object 33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4483100" y="3898900"/>
              <a:ext cx="3629025" cy="1238250"/>
            </a:xfrm>
            <a:prstGeom prst="rect">
              <a:avLst/>
            </a:prstGeom>
          </p:spPr>
        </p:pic>
      </p:grpSp>
      <p:sp>
        <p:nvSpPr>
          <p:cNvPr id="34" name="object 34"/>
          <p:cNvSpPr txBox="1"/>
          <p:nvPr/>
        </p:nvSpPr>
        <p:spPr>
          <a:xfrm>
            <a:off x="4556125" y="3905250"/>
            <a:ext cx="324485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689"/>
              </a:lnSpc>
              <a:spcBef>
                <a:spcPts val="100"/>
              </a:spcBef>
            </a:pPr>
            <a:r>
              <a:rPr sz="1500" spc="-65">
                <a:latin typeface="宋体"/>
                <a:cs typeface="宋体"/>
              </a:rPr>
              <a:t>注：</a:t>
            </a:r>
            <a:endParaRPr sz="1500">
              <a:latin typeface="宋体"/>
              <a:cs typeface="宋体"/>
            </a:endParaRPr>
          </a:p>
          <a:p>
            <a:pPr marL="508000" indent="-495300">
              <a:lnSpc>
                <a:spcPts val="1575"/>
              </a:lnSpc>
              <a:buAutoNum type="arabicPlain"/>
              <a:tabLst>
                <a:tab pos="508000"/>
              </a:tabLst>
            </a:pPr>
            <a:r>
              <a:rPr sz="1500" spc="-75">
                <a:latin typeface="宋体"/>
                <a:cs typeface="宋体"/>
              </a:rPr>
              <a:t>“四源”可行性规划方案审批意见</a:t>
            </a:r>
            <a:endParaRPr sz="1500">
              <a:latin typeface="宋体"/>
              <a:cs typeface="宋体"/>
            </a:endParaRPr>
          </a:p>
          <a:p>
            <a:pPr marL="470534" indent="-457834">
              <a:lnSpc>
                <a:spcPts val="1575"/>
              </a:lnSpc>
              <a:buAutoNum type="arabicPlain"/>
              <a:tabLst>
                <a:tab pos="470534"/>
              </a:tabLst>
            </a:pPr>
            <a:r>
              <a:rPr sz="1500" spc="-75">
                <a:latin typeface="宋体"/>
                <a:cs typeface="宋体"/>
              </a:rPr>
              <a:t>《环境影响评估报告》</a:t>
            </a:r>
            <a:endParaRPr sz="1500">
              <a:latin typeface="宋体"/>
              <a:cs typeface="宋体"/>
            </a:endParaRPr>
          </a:p>
          <a:p>
            <a:pPr marL="470534" indent="-457834">
              <a:lnSpc>
                <a:spcPts val="1575"/>
              </a:lnSpc>
              <a:buAutoNum type="arabicPlain"/>
              <a:tabLst>
                <a:tab pos="470534"/>
              </a:tabLst>
            </a:pPr>
            <a:r>
              <a:rPr sz="1500" spc="-75">
                <a:latin typeface="宋体"/>
                <a:cs typeface="宋体"/>
              </a:rPr>
              <a:t>《项目建议书的批复》</a:t>
            </a:r>
            <a:endParaRPr sz="1500">
              <a:latin typeface="宋体"/>
              <a:cs typeface="宋体"/>
            </a:endParaRPr>
          </a:p>
          <a:p>
            <a:pPr marL="508000" indent="-495300">
              <a:lnSpc>
                <a:spcPts val="1689"/>
              </a:lnSpc>
              <a:buAutoNum type="arabicPlain"/>
              <a:tabLst>
                <a:tab pos="508000"/>
              </a:tabLst>
            </a:pPr>
            <a:r>
              <a:rPr sz="1500" spc="-75">
                <a:latin typeface="宋体"/>
                <a:cs typeface="宋体"/>
              </a:rPr>
              <a:t>“四源”可行性规划方案</a:t>
            </a:r>
            <a:endParaRPr sz="1500">
              <a:latin typeface="宋体"/>
              <a:cs typeface="宋体"/>
            </a:endParaRPr>
          </a:p>
        </p:txBody>
      </p:sp>
      <p:pic>
        <p:nvPicPr>
          <p:cNvPr id="35" name="object 35"/>
          <p:cNvPicPr/>
          <p:nvPr/>
        </p:nvPicPr>
        <p:blipFill>
          <a:blip r:embed="rId11"/>
          <a:stretch>
            <a:fillRect/>
          </a:stretch>
        </p:blipFill>
        <p:spPr>
          <a:xfrm>
            <a:off x="7969250" y="774700"/>
            <a:ext cx="219075" cy="142875"/>
          </a:xfrm>
          <a:prstGeom prst="rect">
            <a:avLst/>
          </a:prstGeom>
        </p:spPr>
      </p:pic>
      <p:sp>
        <p:nvSpPr>
          <p:cNvPr id="36" name="object 36"/>
          <p:cNvSpPr txBox="1"/>
          <p:nvPr/>
        </p:nvSpPr>
        <p:spPr>
          <a:xfrm>
            <a:off x="7756525" y="666750"/>
            <a:ext cx="6064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25">
                <a:latin typeface="宋体"/>
                <a:cs typeface="宋体"/>
              </a:rPr>
              <a:t>（2）</a:t>
            </a:r>
            <a:endParaRPr sz="1850">
              <a:latin typeface="宋体"/>
              <a:cs typeface="宋体"/>
            </a:endParaRPr>
          </a:p>
        </p:txBody>
      </p:sp>
      <p:grpSp>
        <p:nvGrpSpPr>
          <p:cNvPr id="37" name="object 37"/>
          <p:cNvGrpSpPr/>
          <p:nvPr/>
        </p:nvGrpSpPr>
        <p:grpSpPr>
          <a:xfrm>
            <a:off x="406400" y="1422400"/>
            <a:ext cx="1323975" cy="3495675"/>
            <a:chOff x="406400" y="1422400"/>
            <a:chExt cx="1323975" cy="3495675"/>
          </a:xfrm>
        </p:grpSpPr>
        <p:sp>
          <p:nvSpPr>
            <p:cNvPr id="38" name="object 38"/>
            <p:cNvSpPr/>
            <p:nvPr/>
          </p:nvSpPr>
          <p:spPr>
            <a:xfrm flipH="1">
              <a:off x="415925" y="1431925"/>
              <a:ext cx="0" cy="1381125"/>
            </a:xfrm>
            <a:custGeom>
              <a:rect l="l" t="t" r="r" b="b"/>
              <a:pathLst>
                <a:path h="1381125">
                  <a:moveTo>
                    <a:pt x="0" y="1381125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39" name="object 39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415925" y="2794000"/>
              <a:ext cx="657225" cy="95250"/>
            </a:xfrm>
            <a:prstGeom prst="rect">
              <a:avLst/>
            </a:prstGeom>
          </p:spPr>
        </p:pic>
        <p:sp>
          <p:nvSpPr>
            <p:cNvPr id="40" name="object 40"/>
            <p:cNvSpPr/>
            <p:nvPr/>
          </p:nvSpPr>
          <p:spPr>
            <a:xfrm>
              <a:off x="415925" y="1450975"/>
              <a:ext cx="581025" cy="0"/>
            </a:xfrm>
            <a:custGeom>
              <a:rect l="l" t="t" r="r" b="b"/>
              <a:pathLst>
                <a:path w="581025">
                  <a:moveTo>
                    <a:pt x="0" y="0"/>
                  </a:moveTo>
                  <a:lnTo>
                    <a:pt x="581025" y="0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41" name="object 4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1292225" y="4117975"/>
              <a:ext cx="438150" cy="800100"/>
            </a:xfrm>
            <a:prstGeom prst="rect">
              <a:avLst/>
            </a:prstGeom>
          </p:spPr>
        </p:pic>
      </p:grpSp>
      <p:sp>
        <p:nvSpPr>
          <p:cNvPr id="42" name="object 42"/>
          <p:cNvSpPr txBox="1"/>
          <p:nvPr/>
        </p:nvSpPr>
        <p:spPr>
          <a:xfrm>
            <a:off x="1193800" y="4048125"/>
            <a:ext cx="606425" cy="8826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25">
                <a:latin typeface="宋体"/>
                <a:cs typeface="宋体"/>
              </a:rPr>
              <a:t>（1）</a:t>
            </a:r>
            <a:endParaRPr sz="18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z="1850" spc="-25">
                <a:latin typeface="宋体"/>
                <a:cs typeface="宋体"/>
              </a:rPr>
              <a:t>（2）</a:t>
            </a:r>
            <a:endParaRPr sz="18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z="1850" spc="-25">
                <a:latin typeface="宋体"/>
                <a:cs typeface="宋体"/>
              </a:rPr>
              <a:t>（3）</a:t>
            </a:r>
            <a:endParaRPr sz="1850">
              <a:latin typeface="宋体"/>
              <a:cs typeface="宋体"/>
            </a:endParaRPr>
          </a:p>
        </p:txBody>
      </p:sp>
      <p:grpSp>
        <p:nvGrpSpPr>
          <p:cNvPr id="43" name="object 43"/>
          <p:cNvGrpSpPr/>
          <p:nvPr/>
        </p:nvGrpSpPr>
        <p:grpSpPr>
          <a:xfrm>
            <a:off x="415925" y="1631950"/>
            <a:ext cx="4572000" cy="4219575"/>
            <a:chOff x="415925" y="1631950"/>
            <a:chExt cx="4572000" cy="4219575"/>
          </a:xfrm>
        </p:grpSpPr>
        <p:pic>
          <p:nvPicPr>
            <p:cNvPr id="44" name="object 44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2740025" y="1631950"/>
              <a:ext cx="2247900" cy="95250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415925" y="5127625"/>
              <a:ext cx="3486150" cy="723900"/>
            </a:xfrm>
            <a:prstGeom prst="rect">
              <a:avLst/>
            </a:prstGeom>
          </p:spPr>
        </p:pic>
      </p:grpSp>
      <p:sp>
        <p:nvSpPr>
          <p:cNvPr id="46" name="object 46"/>
          <p:cNvSpPr txBox="1"/>
          <p:nvPr/>
        </p:nvSpPr>
        <p:spPr>
          <a:xfrm>
            <a:off x="884237" y="5353050"/>
            <a:ext cx="25495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65">
                <a:latin typeface="宋体"/>
                <a:cs typeface="宋体"/>
              </a:rPr>
              <a:t>可行性研究报告批准文</a:t>
            </a:r>
            <a:r>
              <a:rPr sz="1850" spc="-50">
                <a:latin typeface="宋体"/>
                <a:cs typeface="宋体"/>
              </a:rPr>
              <a:t>件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092950" y="5927725"/>
            <a:ext cx="1666875" cy="65722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2378075" y="850900"/>
            <a:ext cx="2828925" cy="7239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489200" y="1000125"/>
            <a:ext cx="26066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u="heavy" spc="-6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建设用地规划许可</a:t>
            </a:r>
            <a:r>
              <a:rPr sz="2300" u="heavy" spc="-5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证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2597150" y="2593975"/>
            <a:ext cx="2609850" cy="657225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2889250" y="2705100"/>
            <a:ext cx="20351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u="heavy" spc="-6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领取土地使用</a:t>
            </a:r>
            <a:r>
              <a:rPr sz="2300" u="heavy" spc="-5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证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7" name="object 7"/>
          <p:cNvPicPr/>
          <p:nvPr/>
        </p:nvPicPr>
        <p:blipFill>
          <a:blip r:embed="rId5"/>
          <a:stretch>
            <a:fillRect/>
          </a:stretch>
        </p:blipFill>
        <p:spPr>
          <a:xfrm>
            <a:off x="2378075" y="4337050"/>
            <a:ext cx="3124200" cy="581025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2922587" y="4410075"/>
            <a:ext cx="20351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u="heavy" spc="-6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领取拆迁许可</a:t>
            </a:r>
            <a:r>
              <a:rPr sz="2300" u="heavy" spc="-5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证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9" name="object 9"/>
          <p:cNvPicPr/>
          <p:nvPr/>
        </p:nvPicPr>
        <p:blipFill>
          <a:blip r:embed="rId6"/>
          <a:stretch>
            <a:fillRect/>
          </a:stretch>
        </p:blipFill>
        <p:spPr>
          <a:xfrm>
            <a:off x="53975" y="50800"/>
            <a:ext cx="2971800" cy="581025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527050" y="123825"/>
            <a:ext cx="20351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土地征用与拆</a:t>
            </a:r>
            <a:r>
              <a:rPr sz="2300" spc="-50">
                <a:latin typeface="宋体"/>
                <a:cs typeface="宋体"/>
              </a:rPr>
              <a:t>迁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11" name="object 11"/>
          <p:cNvPicPr/>
          <p:nvPr/>
        </p:nvPicPr>
        <p:blipFill>
          <a:blip r:embed="rId7"/>
          <a:stretch>
            <a:fillRect/>
          </a:stretch>
        </p:blipFill>
        <p:spPr>
          <a:xfrm>
            <a:off x="7597775" y="6146800"/>
            <a:ext cx="723900" cy="142875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7651750" y="6010275"/>
            <a:ext cx="6064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u="heavy" spc="-5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返回</a:t>
            </a:r>
            <a:endParaRPr sz="2300">
              <a:latin typeface="宋体"/>
              <a:cs typeface="宋体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3740150" y="1574800"/>
            <a:ext cx="95250" cy="2752725"/>
            <a:chOff x="3740150" y="1574800"/>
            <a:chExt cx="95250" cy="2752725"/>
          </a:xfrm>
        </p:grpSpPr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3740150" y="1574800"/>
              <a:ext cx="95250" cy="101917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3740150" y="3241675"/>
              <a:ext cx="95250" cy="1085850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235825" y="5861050"/>
            <a:ext cx="1524000" cy="7239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4625975" y="1717675"/>
            <a:ext cx="1962150" cy="7239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5132387" y="1895475"/>
            <a:ext cx="9493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65">
                <a:latin typeface="宋体"/>
                <a:cs typeface="宋体"/>
              </a:rPr>
              <a:t>设计单</a:t>
            </a:r>
            <a:r>
              <a:rPr sz="1850" spc="-50">
                <a:latin typeface="宋体"/>
                <a:cs typeface="宋体"/>
              </a:rPr>
              <a:t>位</a:t>
            </a:r>
            <a:endParaRPr sz="1850">
              <a:latin typeface="宋体"/>
              <a:cs typeface="宋体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92125" y="1212850"/>
            <a:ext cx="4133850" cy="2619375"/>
            <a:chOff x="492125" y="1212850"/>
            <a:chExt cx="4133850" cy="2619375"/>
          </a:xfrm>
        </p:grpSpPr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663825" y="1917700"/>
              <a:ext cx="1962150" cy="9525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1635125" y="2451100"/>
              <a:ext cx="95250" cy="138112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92125" y="1212850"/>
              <a:ext cx="2181225" cy="260985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1073150" y="1793875"/>
              <a:ext cx="1085850" cy="657225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1260475" y="1933575"/>
            <a:ext cx="7207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65">
                <a:latin typeface="宋体"/>
                <a:cs typeface="宋体"/>
              </a:rPr>
              <a:t>开发</a:t>
            </a:r>
            <a:r>
              <a:rPr sz="1850" spc="-50">
                <a:latin typeface="宋体"/>
                <a:cs typeface="宋体"/>
              </a:rPr>
              <a:t>部</a:t>
            </a:r>
            <a:endParaRPr sz="1850">
              <a:latin typeface="宋体"/>
              <a:cs typeface="宋体"/>
            </a:endParaRPr>
          </a:p>
        </p:txBody>
      </p:sp>
      <p:pic>
        <p:nvPicPr>
          <p:cNvPr id="11" name="object 11"/>
          <p:cNvPicPr/>
          <p:nvPr/>
        </p:nvPicPr>
        <p:blipFill>
          <a:blip r:embed="rId8"/>
          <a:stretch>
            <a:fillRect/>
          </a:stretch>
        </p:blipFill>
        <p:spPr>
          <a:xfrm>
            <a:off x="1216025" y="2879725"/>
            <a:ext cx="800100" cy="504825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755650" y="2952750"/>
            <a:ext cx="16351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65">
                <a:latin typeface="宋体"/>
                <a:cs typeface="宋体"/>
              </a:rPr>
              <a:t>总承包管理单</a:t>
            </a:r>
            <a:r>
              <a:rPr sz="1850" spc="-50">
                <a:latin typeface="宋体"/>
                <a:cs typeface="宋体"/>
              </a:rPr>
              <a:t>位</a:t>
            </a:r>
            <a:endParaRPr sz="1850">
              <a:latin typeface="宋体"/>
              <a:cs typeface="宋体"/>
            </a:endParaRPr>
          </a:p>
        </p:txBody>
      </p:sp>
      <p:pic>
        <p:nvPicPr>
          <p:cNvPr id="13" name="object 13"/>
          <p:cNvPicPr/>
          <p:nvPr/>
        </p:nvPicPr>
        <p:blipFill>
          <a:blip r:embed="rId9"/>
          <a:stretch>
            <a:fillRect/>
          </a:stretch>
        </p:blipFill>
        <p:spPr>
          <a:xfrm>
            <a:off x="4987925" y="3022600"/>
            <a:ext cx="3771900" cy="1962150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5060950" y="3390900"/>
            <a:ext cx="3463925" cy="11684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65">
                <a:latin typeface="宋体"/>
                <a:cs typeface="宋体"/>
              </a:rPr>
              <a:t>注：初步方案内</a:t>
            </a:r>
            <a:r>
              <a:rPr sz="1850" spc="-50">
                <a:latin typeface="宋体"/>
                <a:cs typeface="宋体"/>
              </a:rPr>
              <a:t>容</a:t>
            </a:r>
            <a:endParaRPr sz="1850">
              <a:latin typeface="宋体"/>
              <a:cs typeface="宋体"/>
            </a:endParaRPr>
          </a:p>
          <a:p>
            <a:pPr marL="69850">
              <a:lnSpc>
                <a:spcPct val="100000"/>
              </a:lnSpc>
              <a:spcBef>
                <a:spcPts val="30"/>
              </a:spcBef>
            </a:pPr>
            <a:r>
              <a:rPr sz="1850">
                <a:latin typeface="宋体"/>
                <a:cs typeface="宋体"/>
              </a:rPr>
              <a:t>A</a:t>
            </a:r>
            <a:r>
              <a:rPr sz="1850" spc="-245">
                <a:latin typeface="宋体"/>
                <a:cs typeface="宋体"/>
              </a:rPr>
              <a:t> 技</a:t>
            </a:r>
            <a:r>
              <a:rPr sz="1850" spc="-65">
                <a:latin typeface="宋体"/>
                <a:cs typeface="宋体"/>
              </a:rPr>
              <a:t>术经济指标的初步确</a:t>
            </a:r>
            <a:r>
              <a:rPr sz="1850" spc="-50">
                <a:latin typeface="宋体"/>
                <a:cs typeface="宋体"/>
              </a:rPr>
              <a:t>定</a:t>
            </a:r>
            <a:endParaRPr sz="1850">
              <a:latin typeface="宋体"/>
              <a:cs typeface="宋体"/>
            </a:endParaRPr>
          </a:p>
          <a:p>
            <a:pPr marL="298450" marR="5080" indent="-228600">
              <a:lnSpc>
                <a:spcPts val="2250"/>
              </a:lnSpc>
              <a:spcBef>
                <a:spcPts val="80"/>
              </a:spcBef>
            </a:pPr>
            <a:r>
              <a:rPr sz="1850">
                <a:latin typeface="宋体"/>
                <a:cs typeface="宋体"/>
              </a:rPr>
              <a:t>B</a:t>
            </a:r>
            <a:r>
              <a:rPr sz="1850" spc="-245">
                <a:latin typeface="宋体"/>
                <a:cs typeface="宋体"/>
              </a:rPr>
              <a:t> 包</a:t>
            </a:r>
            <a:r>
              <a:rPr sz="1850" spc="-65">
                <a:latin typeface="宋体"/>
                <a:cs typeface="宋体"/>
              </a:rPr>
              <a:t>括平面图、立面图、剖面图</a:t>
            </a:r>
            <a:r>
              <a:rPr sz="1850" spc="-60">
                <a:latin typeface="宋体"/>
                <a:cs typeface="宋体"/>
              </a:rPr>
              <a:t>、</a:t>
            </a:r>
            <a:r>
              <a:rPr sz="1850" spc="-65">
                <a:latin typeface="宋体"/>
                <a:cs typeface="宋体"/>
              </a:rPr>
              <a:t>分层平面图的规划草</a:t>
            </a:r>
            <a:r>
              <a:rPr sz="1850" spc="-50">
                <a:latin typeface="宋体"/>
                <a:cs typeface="宋体"/>
              </a:rPr>
              <a:t>案</a:t>
            </a:r>
            <a:endParaRPr sz="1850">
              <a:latin typeface="宋体"/>
              <a:cs typeface="宋体"/>
            </a:endParaRPr>
          </a:p>
        </p:txBody>
      </p:sp>
      <p:pic>
        <p:nvPicPr>
          <p:cNvPr id="15" name="object 15"/>
          <p:cNvPicPr/>
          <p:nvPr/>
        </p:nvPicPr>
        <p:blipFill>
          <a:blip r:embed="rId10"/>
          <a:stretch>
            <a:fillRect/>
          </a:stretch>
        </p:blipFill>
        <p:spPr>
          <a:xfrm>
            <a:off x="3025775" y="1651000"/>
            <a:ext cx="942975" cy="219075"/>
          </a:xfrm>
          <a:prstGeom prst="rect">
            <a:avLst/>
          </a:prstGeom>
        </p:spPr>
      </p:pic>
      <p:sp>
        <p:nvSpPr>
          <p:cNvPr id="16" name="object 16"/>
          <p:cNvSpPr txBox="1"/>
          <p:nvPr/>
        </p:nvSpPr>
        <p:spPr>
          <a:xfrm>
            <a:off x="3251200" y="1581150"/>
            <a:ext cx="4921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60">
                <a:latin typeface="宋体"/>
                <a:cs typeface="宋体"/>
              </a:rPr>
              <a:t>委托</a:t>
            </a:r>
            <a:endParaRPr sz="1850">
              <a:latin typeface="宋体"/>
              <a:cs typeface="宋体"/>
            </a:endParaRPr>
          </a:p>
        </p:txBody>
      </p:sp>
      <p:pic>
        <p:nvPicPr>
          <p:cNvPr id="17" name="object 17"/>
          <p:cNvPicPr/>
          <p:nvPr/>
        </p:nvPicPr>
        <p:blipFill>
          <a:blip r:embed="rId11"/>
          <a:stretch>
            <a:fillRect/>
          </a:stretch>
        </p:blipFill>
        <p:spPr>
          <a:xfrm>
            <a:off x="7750175" y="6146800"/>
            <a:ext cx="504825" cy="142875"/>
          </a:xfrm>
          <a:prstGeom prst="rect">
            <a:avLst/>
          </a:prstGeom>
        </p:spPr>
      </p:pic>
      <p:sp>
        <p:nvSpPr>
          <p:cNvPr id="18" name="object 18"/>
          <p:cNvSpPr txBox="1"/>
          <p:nvPr/>
        </p:nvSpPr>
        <p:spPr>
          <a:xfrm>
            <a:off x="7747000" y="6038850"/>
            <a:ext cx="4921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u="heavy" spc="-6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返回</a:t>
            </a:r>
            <a:endParaRPr sz="1850">
              <a:latin typeface="宋体"/>
              <a:cs typeface="宋体"/>
            </a:endParaRPr>
          </a:p>
        </p:txBody>
      </p:sp>
      <p:pic>
        <p:nvPicPr>
          <p:cNvPr id="19" name="object 19"/>
          <p:cNvPicPr/>
          <p:nvPr/>
        </p:nvPicPr>
        <p:blipFill>
          <a:blip r:embed="rId12"/>
          <a:stretch>
            <a:fillRect/>
          </a:stretch>
        </p:blipFill>
        <p:spPr>
          <a:xfrm>
            <a:off x="53975" y="50800"/>
            <a:ext cx="2905125" cy="657225"/>
          </a:xfrm>
          <a:prstGeom prst="rect">
            <a:avLst/>
          </a:prstGeom>
        </p:spPr>
      </p:pic>
      <p:sp>
        <p:nvSpPr>
          <p:cNvPr id="20" name="object 20"/>
          <p:cNvSpPr txBox="1"/>
          <p:nvPr/>
        </p:nvSpPr>
        <p:spPr>
          <a:xfrm>
            <a:off x="574675" y="190500"/>
            <a:ext cx="18637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65">
                <a:latin typeface="宋体"/>
                <a:cs typeface="宋体"/>
              </a:rPr>
              <a:t>初步确定开发方</a:t>
            </a:r>
            <a:r>
              <a:rPr sz="1850" spc="-50">
                <a:latin typeface="宋体"/>
                <a:cs typeface="宋体"/>
              </a:rPr>
              <a:t>案</a:t>
            </a:r>
            <a:endParaRPr sz="1850">
              <a:latin typeface="宋体"/>
              <a:cs typeface="宋体"/>
            </a:endParaRPr>
          </a:p>
        </p:txBody>
      </p:sp>
      <p:pic>
        <p:nvPicPr>
          <p:cNvPr id="21" name="object 21"/>
          <p:cNvPicPr/>
          <p:nvPr/>
        </p:nvPicPr>
        <p:blipFill>
          <a:blip r:embed="rId13"/>
          <a:stretch>
            <a:fillRect/>
          </a:stretch>
        </p:blipFill>
        <p:spPr>
          <a:xfrm>
            <a:off x="2959100" y="2879725"/>
            <a:ext cx="2028825" cy="581025"/>
          </a:xfrm>
          <a:prstGeom prst="rect">
            <a:avLst/>
          </a:prstGeom>
        </p:spPr>
      </p:pic>
      <p:sp>
        <p:nvSpPr>
          <p:cNvPr id="22" name="object 22"/>
          <p:cNvSpPr txBox="1"/>
          <p:nvPr/>
        </p:nvSpPr>
        <p:spPr>
          <a:xfrm>
            <a:off x="3503612" y="3028950"/>
            <a:ext cx="9493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65">
                <a:latin typeface="宋体"/>
                <a:cs typeface="宋体"/>
              </a:rPr>
              <a:t>初步方</a:t>
            </a:r>
            <a:r>
              <a:rPr sz="1850" spc="-50">
                <a:latin typeface="宋体"/>
                <a:cs typeface="宋体"/>
              </a:rPr>
              <a:t>案</a:t>
            </a:r>
            <a:endParaRPr sz="1850">
              <a:latin typeface="宋体"/>
              <a:cs typeface="宋体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2520950" y="2498725"/>
            <a:ext cx="3133725" cy="752475"/>
            <a:chOff x="2520950" y="2498725"/>
            <a:chExt cx="3133725" cy="752475"/>
          </a:xfrm>
        </p:grpSpPr>
        <p:pic>
          <p:nvPicPr>
            <p:cNvPr id="24" name="object 24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4930775" y="2498725"/>
              <a:ext cx="723900" cy="619125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2520950" y="3155950"/>
              <a:ext cx="438150" cy="95250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235825" y="5861050"/>
            <a:ext cx="1524000" cy="7239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273050" y="1860550"/>
            <a:ext cx="581025" cy="14478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12725" y="2438400"/>
            <a:ext cx="682625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70">
                <a:latin typeface="宋体"/>
                <a:cs typeface="宋体"/>
              </a:rPr>
              <a:t>文件返送</a:t>
            </a:r>
            <a:endParaRPr sz="1350">
              <a:latin typeface="宋体"/>
              <a:cs typeface="宋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53975" y="50800"/>
            <a:ext cx="2905125" cy="581025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231775" y="152400"/>
            <a:ext cx="25495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65">
                <a:solidFill>
                  <a:srgbClr val="000000"/>
                </a:solidFill>
              </a:rPr>
              <a:t>办理建设用地规划许可</a:t>
            </a:r>
            <a:r>
              <a:rPr sz="1850" spc="-50">
                <a:solidFill>
                  <a:srgbClr val="000000"/>
                </a:solidFill>
              </a:rPr>
              <a:t>证</a:t>
            </a:r>
            <a:endParaRPr sz="1850"/>
          </a:p>
        </p:txBody>
      </p:sp>
      <p:pic>
        <p:nvPicPr>
          <p:cNvPr id="7" name="object 7"/>
          <p:cNvPicPr/>
          <p:nvPr/>
        </p:nvPicPr>
        <p:blipFill>
          <a:blip r:embed="rId5"/>
          <a:stretch>
            <a:fillRect/>
          </a:stretch>
        </p:blipFill>
        <p:spPr>
          <a:xfrm>
            <a:off x="1216025" y="1212850"/>
            <a:ext cx="1304925" cy="504825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508125" y="1285875"/>
            <a:ext cx="7207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65">
                <a:latin typeface="宋体"/>
                <a:cs typeface="宋体"/>
              </a:rPr>
              <a:t>开发</a:t>
            </a:r>
            <a:r>
              <a:rPr sz="1850" spc="-50">
                <a:latin typeface="宋体"/>
                <a:cs typeface="宋体"/>
              </a:rPr>
              <a:t>部</a:t>
            </a:r>
            <a:endParaRPr sz="1850">
              <a:latin typeface="宋体"/>
              <a:cs typeface="宋体"/>
            </a:endParaRPr>
          </a:p>
        </p:txBody>
      </p:sp>
      <p:pic>
        <p:nvPicPr>
          <p:cNvPr id="9" name="object 9"/>
          <p:cNvPicPr/>
          <p:nvPr/>
        </p:nvPicPr>
        <p:blipFill>
          <a:blip r:embed="rId5"/>
          <a:stretch>
            <a:fillRect/>
          </a:stretch>
        </p:blipFill>
        <p:spPr>
          <a:xfrm>
            <a:off x="4702175" y="1136650"/>
            <a:ext cx="1304925" cy="504825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4879975" y="1209675"/>
            <a:ext cx="9493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65">
                <a:latin typeface="宋体"/>
                <a:cs typeface="宋体"/>
              </a:rPr>
              <a:t>计划部</a:t>
            </a:r>
            <a:r>
              <a:rPr sz="1850" spc="-50">
                <a:latin typeface="宋体"/>
                <a:cs typeface="宋体"/>
              </a:rPr>
              <a:t>门</a:t>
            </a:r>
            <a:endParaRPr sz="1850">
              <a:latin typeface="宋体"/>
              <a:cs typeface="宋体"/>
            </a:endParaRPr>
          </a:p>
        </p:txBody>
      </p:sp>
      <p:pic>
        <p:nvPicPr>
          <p:cNvPr id="11" name="object 11"/>
          <p:cNvPicPr/>
          <p:nvPr/>
        </p:nvPicPr>
        <p:blipFill>
          <a:blip r:embed="rId6"/>
          <a:stretch>
            <a:fillRect/>
          </a:stretch>
        </p:blipFill>
        <p:spPr>
          <a:xfrm>
            <a:off x="920750" y="2879725"/>
            <a:ext cx="3409950" cy="723900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2151062" y="3057525"/>
            <a:ext cx="9493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65">
                <a:latin typeface="宋体"/>
                <a:cs typeface="宋体"/>
              </a:rPr>
              <a:t>规划部</a:t>
            </a:r>
            <a:r>
              <a:rPr sz="1850" spc="-50">
                <a:latin typeface="宋体"/>
                <a:cs typeface="宋体"/>
              </a:rPr>
              <a:t>门</a:t>
            </a:r>
            <a:endParaRPr sz="1850">
              <a:latin typeface="宋体"/>
              <a:cs typeface="宋体"/>
            </a:endParaRPr>
          </a:p>
        </p:txBody>
      </p:sp>
      <p:pic>
        <p:nvPicPr>
          <p:cNvPr id="13" name="object 13"/>
          <p:cNvPicPr/>
          <p:nvPr/>
        </p:nvPicPr>
        <p:blipFill>
          <a:blip r:embed="rId7"/>
          <a:stretch>
            <a:fillRect/>
          </a:stretch>
        </p:blipFill>
        <p:spPr>
          <a:xfrm>
            <a:off x="1292225" y="4479925"/>
            <a:ext cx="2905125" cy="361950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1693862" y="4514850"/>
            <a:ext cx="20923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65">
                <a:latin typeface="宋体"/>
                <a:cs typeface="宋体"/>
              </a:rPr>
              <a:t>建设用地规划许可</a:t>
            </a:r>
            <a:r>
              <a:rPr sz="1850" spc="-50">
                <a:latin typeface="宋体"/>
                <a:cs typeface="宋体"/>
              </a:rPr>
              <a:t>证</a:t>
            </a:r>
            <a:endParaRPr sz="1850">
              <a:latin typeface="宋体"/>
              <a:cs typeface="宋体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1292225" y="1793875"/>
            <a:ext cx="2543175" cy="2676525"/>
            <a:chOff x="1292225" y="1793875"/>
            <a:chExt cx="2543175" cy="2676525"/>
          </a:xfrm>
        </p:grpSpPr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2501900" y="3603625"/>
              <a:ext cx="95250" cy="866775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3740150" y="1793875"/>
              <a:ext cx="95250" cy="1085850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1292225" y="2155825"/>
              <a:ext cx="285750" cy="285750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3244850" y="2232025"/>
              <a:ext cx="438150" cy="219075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1939925" y="2232025"/>
              <a:ext cx="361950" cy="219075"/>
            </a:xfrm>
            <a:prstGeom prst="rect">
              <a:avLst/>
            </a:prstGeom>
          </p:spPr>
        </p:pic>
      </p:grpSp>
      <p:sp>
        <p:nvSpPr>
          <p:cNvPr id="21" name="object 21"/>
          <p:cNvSpPr txBox="1"/>
          <p:nvPr/>
        </p:nvSpPr>
        <p:spPr>
          <a:xfrm>
            <a:off x="1092200" y="2124075"/>
            <a:ext cx="13430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5"/>
              </a:spcBef>
            </a:pPr>
            <a:r>
              <a:rPr sz="1850">
                <a:latin typeface="宋体"/>
                <a:cs typeface="宋体"/>
              </a:rPr>
              <a:t>（1）</a:t>
            </a:r>
            <a:r>
              <a:rPr sz="1850" spc="-170">
                <a:latin typeface="宋体"/>
                <a:cs typeface="宋体"/>
              </a:rPr>
              <a:t> </a:t>
            </a:r>
            <a:r>
              <a:rPr sz="2775" spc="-37" baseline="-9009">
                <a:latin typeface="宋体"/>
                <a:cs typeface="宋体"/>
              </a:rPr>
              <a:t>（2）</a:t>
            </a:r>
            <a:endParaRPr sz="2775" baseline="-9009">
              <a:latin typeface="宋体"/>
              <a:cs typeface="宋体"/>
            </a:endParaRPr>
          </a:p>
        </p:txBody>
      </p:sp>
      <p:pic>
        <p:nvPicPr>
          <p:cNvPr id="22" name="object 22"/>
          <p:cNvPicPr/>
          <p:nvPr/>
        </p:nvPicPr>
        <p:blipFill>
          <a:blip r:embed="rId13"/>
          <a:stretch>
            <a:fillRect/>
          </a:stretch>
        </p:blipFill>
        <p:spPr>
          <a:xfrm>
            <a:off x="4768850" y="2955925"/>
            <a:ext cx="504825" cy="219075"/>
          </a:xfrm>
          <a:prstGeom prst="rect">
            <a:avLst/>
          </a:prstGeom>
        </p:spPr>
      </p:pic>
      <p:sp>
        <p:nvSpPr>
          <p:cNvPr id="23" name="object 23"/>
          <p:cNvSpPr txBox="1"/>
          <p:nvPr/>
        </p:nvSpPr>
        <p:spPr>
          <a:xfrm>
            <a:off x="4708525" y="2886075"/>
            <a:ext cx="6064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25">
                <a:latin typeface="宋体"/>
                <a:cs typeface="宋体"/>
              </a:rPr>
              <a:t>（5）</a:t>
            </a:r>
            <a:endParaRPr sz="1850">
              <a:latin typeface="宋体"/>
              <a:cs typeface="宋体"/>
            </a:endParaRPr>
          </a:p>
        </p:txBody>
      </p:sp>
      <p:pic>
        <p:nvPicPr>
          <p:cNvPr id="24" name="object 24"/>
          <p:cNvPicPr/>
          <p:nvPr/>
        </p:nvPicPr>
        <p:blipFill>
          <a:blip r:embed="rId14"/>
          <a:stretch>
            <a:fillRect/>
          </a:stretch>
        </p:blipFill>
        <p:spPr>
          <a:xfrm>
            <a:off x="5502275" y="2879725"/>
            <a:ext cx="3048000" cy="1743075"/>
          </a:xfrm>
          <a:prstGeom prst="rect">
            <a:avLst/>
          </a:prstGeom>
        </p:spPr>
      </p:pic>
      <p:sp>
        <p:nvSpPr>
          <p:cNvPr id="25" name="object 25"/>
          <p:cNvSpPr txBox="1"/>
          <p:nvPr/>
        </p:nvSpPr>
        <p:spPr>
          <a:xfrm>
            <a:off x="5575300" y="2914650"/>
            <a:ext cx="2863850" cy="14827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36550" marR="5080" indent="-266700">
              <a:lnSpc>
                <a:spcPct val="100000"/>
              </a:lnSpc>
              <a:spcBef>
                <a:spcPts val="100"/>
              </a:spcBef>
            </a:pPr>
            <a:r>
              <a:rPr sz="1500" spc="-75">
                <a:latin typeface="宋体"/>
                <a:cs typeface="宋体"/>
              </a:rPr>
              <a:t>（1）可研报告批复；1：2000或</a:t>
            </a:r>
            <a:r>
              <a:rPr sz="1500" spc="-65">
                <a:latin typeface="宋体"/>
                <a:cs typeface="宋体"/>
              </a:rPr>
              <a:t>1： </a:t>
            </a:r>
            <a:r>
              <a:rPr sz="1500" spc="-75">
                <a:latin typeface="宋体"/>
                <a:cs typeface="宋体"/>
              </a:rPr>
              <a:t>500的地形图和〈申请文件〉</a:t>
            </a:r>
            <a:endParaRPr sz="1500">
              <a:latin typeface="宋体"/>
              <a:cs typeface="宋体"/>
            </a:endParaRPr>
          </a:p>
          <a:p>
            <a:pPr marL="12700">
              <a:lnSpc>
                <a:spcPts val="1465"/>
              </a:lnSpc>
            </a:pPr>
            <a:r>
              <a:rPr sz="1500" spc="-50">
                <a:latin typeface="宋体"/>
                <a:cs typeface="宋体"/>
              </a:rPr>
              <a:t>（2）</a:t>
            </a:r>
            <a:r>
              <a:rPr sz="1500" spc="-450">
                <a:latin typeface="宋体"/>
                <a:cs typeface="宋体"/>
              </a:rPr>
              <a:t> </a:t>
            </a:r>
            <a:r>
              <a:rPr sz="1500" spc="-75">
                <a:latin typeface="宋体"/>
                <a:cs typeface="宋体"/>
              </a:rPr>
              <a:t>1：2000或1：500</a:t>
            </a:r>
            <a:r>
              <a:rPr sz="1500" spc="-70">
                <a:latin typeface="宋体"/>
                <a:cs typeface="宋体"/>
              </a:rPr>
              <a:t>的地形图</a:t>
            </a:r>
            <a:endParaRPr sz="1500">
              <a:latin typeface="宋体"/>
              <a:cs typeface="宋体"/>
            </a:endParaRPr>
          </a:p>
          <a:p>
            <a:pPr marL="470534" indent="-457834">
              <a:lnSpc>
                <a:spcPts val="1575"/>
              </a:lnSpc>
              <a:buSzPct val="93333"/>
              <a:buAutoNum type="arabicPlain" startAt="3"/>
              <a:tabLst>
                <a:tab pos="470534"/>
              </a:tabLst>
            </a:pPr>
            <a:r>
              <a:rPr sz="1500" spc="-75">
                <a:latin typeface="宋体"/>
                <a:cs typeface="宋体"/>
              </a:rPr>
              <a:t>〈规划设计方案审定通知书〉</a:t>
            </a:r>
            <a:endParaRPr sz="1500">
              <a:latin typeface="宋体"/>
              <a:cs typeface="宋体"/>
            </a:endParaRPr>
          </a:p>
          <a:p>
            <a:pPr marL="470534" indent="-457834">
              <a:lnSpc>
                <a:spcPts val="1575"/>
              </a:lnSpc>
              <a:buSzPct val="93333"/>
              <a:buAutoNum type="arabicPlain" startAt="3"/>
              <a:tabLst>
                <a:tab pos="470534"/>
              </a:tabLst>
            </a:pPr>
            <a:r>
              <a:rPr sz="1500" spc="-75">
                <a:latin typeface="宋体"/>
                <a:cs typeface="宋体"/>
              </a:rPr>
              <a:t>〈选址规划意见通知书〉</a:t>
            </a:r>
            <a:endParaRPr sz="1500">
              <a:latin typeface="宋体"/>
              <a:cs typeface="宋体"/>
            </a:endParaRPr>
          </a:p>
          <a:p>
            <a:pPr marL="336550" marR="214629" indent="-323850">
              <a:lnSpc>
                <a:spcPts val="1580"/>
              </a:lnSpc>
              <a:spcBef>
                <a:spcPts val="120"/>
              </a:spcBef>
              <a:buSzPct val="93333"/>
              <a:buAutoNum type="arabicPlain" startAt="3"/>
              <a:tabLst>
                <a:tab pos="470534"/>
              </a:tabLst>
            </a:pPr>
            <a:r>
              <a:rPr sz="1500" spc="-75">
                <a:latin typeface="宋体"/>
                <a:cs typeface="宋体"/>
              </a:rPr>
              <a:t>计划部门批准征用土地的</a:t>
            </a:r>
            <a:r>
              <a:rPr sz="1500" spc="-55">
                <a:latin typeface="宋体"/>
                <a:cs typeface="宋体"/>
              </a:rPr>
              <a:t>任务计划</a:t>
            </a:r>
            <a:endParaRPr sz="1500">
              <a:latin typeface="宋体"/>
              <a:cs typeface="宋体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1778000" y="1717675"/>
            <a:ext cx="3829050" cy="1200150"/>
            <a:chOff x="1778000" y="1717675"/>
            <a:chExt cx="3829050" cy="1200150"/>
          </a:xfrm>
        </p:grpSpPr>
        <p:pic>
          <p:nvPicPr>
            <p:cNvPr id="27" name="object 27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4006850" y="1974850"/>
              <a:ext cx="1600200" cy="942975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1778000" y="1717675"/>
              <a:ext cx="95250" cy="1162050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3902075" y="2232025"/>
              <a:ext cx="438150" cy="219075"/>
            </a:xfrm>
            <a:prstGeom prst="rect">
              <a:avLst/>
            </a:prstGeom>
          </p:spPr>
        </p:pic>
      </p:grpSp>
      <p:sp>
        <p:nvSpPr>
          <p:cNvPr id="30" name="object 30"/>
          <p:cNvSpPr txBox="1"/>
          <p:nvPr/>
        </p:nvSpPr>
        <p:spPr>
          <a:xfrm>
            <a:off x="3146425" y="2162175"/>
            <a:ext cx="1263650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30">
                <a:latin typeface="宋体"/>
                <a:cs typeface="宋体"/>
              </a:rPr>
              <a:t>（3）</a:t>
            </a:r>
            <a:r>
              <a:rPr sz="1850" spc="-305">
                <a:latin typeface="宋体"/>
                <a:cs typeface="宋体"/>
              </a:rPr>
              <a:t> </a:t>
            </a:r>
            <a:r>
              <a:rPr sz="1850" spc="-25">
                <a:latin typeface="宋体"/>
                <a:cs typeface="宋体"/>
              </a:rPr>
              <a:t>（4）</a:t>
            </a:r>
            <a:endParaRPr sz="1850">
              <a:latin typeface="宋体"/>
              <a:cs typeface="宋体"/>
            </a:endParaRPr>
          </a:p>
        </p:txBody>
      </p:sp>
      <p:pic>
        <p:nvPicPr>
          <p:cNvPr id="31" name="object 31"/>
          <p:cNvPicPr/>
          <p:nvPr/>
        </p:nvPicPr>
        <p:blipFill>
          <a:blip r:embed="rId17"/>
          <a:stretch>
            <a:fillRect/>
          </a:stretch>
        </p:blipFill>
        <p:spPr>
          <a:xfrm>
            <a:off x="2663825" y="1136650"/>
            <a:ext cx="1885950" cy="581025"/>
          </a:xfrm>
          <a:prstGeom prst="rect">
            <a:avLst/>
          </a:prstGeom>
        </p:spPr>
      </p:pic>
      <p:sp>
        <p:nvSpPr>
          <p:cNvPr id="32" name="object 32"/>
          <p:cNvSpPr txBox="1"/>
          <p:nvPr/>
        </p:nvSpPr>
        <p:spPr>
          <a:xfrm>
            <a:off x="3127375" y="1504950"/>
            <a:ext cx="9493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65">
                <a:latin typeface="宋体"/>
                <a:cs typeface="宋体"/>
              </a:rPr>
              <a:t>设计环</a:t>
            </a:r>
            <a:r>
              <a:rPr sz="1850" spc="-50">
                <a:latin typeface="宋体"/>
                <a:cs typeface="宋体"/>
              </a:rPr>
              <a:t>节</a:t>
            </a:r>
            <a:endParaRPr sz="1850">
              <a:latin typeface="宋体"/>
              <a:cs typeface="宋体"/>
            </a:endParaRPr>
          </a:p>
        </p:txBody>
      </p:sp>
      <p:pic>
        <p:nvPicPr>
          <p:cNvPr id="33" name="object 33"/>
          <p:cNvPicPr/>
          <p:nvPr/>
        </p:nvPicPr>
        <p:blipFill>
          <a:blip r:embed="rId18"/>
          <a:stretch>
            <a:fillRect/>
          </a:stretch>
        </p:blipFill>
        <p:spPr>
          <a:xfrm>
            <a:off x="7816850" y="6070600"/>
            <a:ext cx="285750" cy="285750"/>
          </a:xfrm>
          <a:prstGeom prst="rect">
            <a:avLst/>
          </a:prstGeom>
        </p:spPr>
      </p:pic>
      <p:pic>
        <p:nvPicPr>
          <p:cNvPr id="34" name="object 34"/>
          <p:cNvPicPr/>
          <p:nvPr/>
        </p:nvPicPr>
        <p:blipFill>
          <a:blip r:embed="rId19"/>
          <a:stretch>
            <a:fillRect/>
          </a:stretch>
        </p:blipFill>
        <p:spPr>
          <a:xfrm>
            <a:off x="1216025" y="3975100"/>
            <a:ext cx="504825" cy="76200"/>
          </a:xfrm>
          <a:prstGeom prst="rect">
            <a:avLst/>
          </a:prstGeom>
        </p:spPr>
      </p:pic>
      <p:sp>
        <p:nvSpPr>
          <p:cNvPr id="35" name="object 35"/>
          <p:cNvSpPr txBox="1"/>
          <p:nvPr/>
        </p:nvSpPr>
        <p:spPr>
          <a:xfrm>
            <a:off x="774700" y="3771900"/>
            <a:ext cx="1330325" cy="431165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2700" marR="5080" indent="171450">
              <a:lnSpc>
                <a:spcPts val="1580"/>
              </a:lnSpc>
              <a:spcBef>
                <a:spcPts val="185"/>
              </a:spcBef>
            </a:pPr>
            <a:r>
              <a:rPr sz="1350" spc="-75">
                <a:latin typeface="宋体"/>
                <a:cs typeface="宋体"/>
              </a:rPr>
              <a:t>房地局对相关国有土地拆迁意见</a:t>
            </a:r>
            <a:endParaRPr sz="1350">
              <a:latin typeface="宋体"/>
              <a:cs typeface="宋体"/>
            </a:endParaRPr>
          </a:p>
        </p:txBody>
      </p:sp>
      <p:grpSp>
        <p:nvGrpSpPr>
          <p:cNvPr id="36" name="object 36"/>
          <p:cNvGrpSpPr/>
          <p:nvPr/>
        </p:nvGrpSpPr>
        <p:grpSpPr>
          <a:xfrm>
            <a:off x="1863725" y="3603625"/>
            <a:ext cx="1962150" cy="514350"/>
            <a:chOff x="1863725" y="3603625"/>
            <a:chExt cx="1962150" cy="514350"/>
          </a:xfrm>
        </p:grpSpPr>
        <p:pic>
          <p:nvPicPr>
            <p:cNvPr id="37" name="object 37"/>
            <p:cNvPicPr/>
            <p:nvPr/>
          </p:nvPicPr>
          <p:blipFill>
            <a:blip r:embed="rId20"/>
            <a:stretch>
              <a:fillRect/>
            </a:stretch>
          </p:blipFill>
          <p:spPr>
            <a:xfrm>
              <a:off x="1863725" y="3603625"/>
              <a:ext cx="314325" cy="247650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21"/>
            <a:stretch>
              <a:fillRect/>
            </a:stretch>
          </p:blipFill>
          <p:spPr>
            <a:xfrm>
              <a:off x="3244850" y="3975100"/>
              <a:ext cx="581025" cy="142875"/>
            </a:xfrm>
            <a:prstGeom prst="rect">
              <a:avLst/>
            </a:prstGeom>
          </p:spPr>
        </p:pic>
      </p:grpSp>
      <p:sp>
        <p:nvSpPr>
          <p:cNvPr id="39" name="object 39"/>
          <p:cNvSpPr txBox="1"/>
          <p:nvPr/>
        </p:nvSpPr>
        <p:spPr>
          <a:xfrm>
            <a:off x="2841625" y="3810000"/>
            <a:ext cx="1330325" cy="431165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2700" marR="5080" indent="257175">
              <a:lnSpc>
                <a:spcPts val="1580"/>
              </a:lnSpc>
              <a:spcBef>
                <a:spcPts val="185"/>
              </a:spcBef>
            </a:pPr>
            <a:r>
              <a:rPr sz="1350" spc="-70">
                <a:latin typeface="宋体"/>
                <a:cs typeface="宋体"/>
              </a:rPr>
              <a:t>政府部门对</a:t>
            </a:r>
            <a:r>
              <a:rPr sz="1350" spc="500">
                <a:latin typeface="宋体"/>
                <a:cs typeface="宋体"/>
              </a:rPr>
              <a:t> </a:t>
            </a:r>
            <a:r>
              <a:rPr sz="1350" spc="-75">
                <a:latin typeface="宋体"/>
                <a:cs typeface="宋体"/>
              </a:rPr>
              <a:t>征用集体土地批复</a:t>
            </a:r>
            <a:endParaRPr sz="1350">
              <a:latin typeface="宋体"/>
              <a:cs typeface="宋体"/>
            </a:endParaRPr>
          </a:p>
        </p:txBody>
      </p:sp>
      <p:pic>
        <p:nvPicPr>
          <p:cNvPr id="40" name="object 40"/>
          <p:cNvPicPr/>
          <p:nvPr/>
        </p:nvPicPr>
        <p:blipFill>
          <a:blip r:embed="rId20"/>
          <a:stretch>
            <a:fillRect/>
          </a:stretch>
        </p:blipFill>
        <p:spPr>
          <a:xfrm>
            <a:off x="2816225" y="3603625"/>
            <a:ext cx="314325" cy="247650"/>
          </a:xfrm>
          <a:prstGeom prst="rect">
            <a:avLst/>
          </a:prstGeom>
        </p:spPr>
      </p:pic>
      <p:sp>
        <p:nvSpPr>
          <p:cNvPr id="41" name="object 41"/>
          <p:cNvSpPr txBox="1"/>
          <p:nvPr/>
        </p:nvSpPr>
        <p:spPr>
          <a:xfrm>
            <a:off x="7546975" y="6089898"/>
            <a:ext cx="606425" cy="320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525"/>
              </a:lnSpc>
            </a:pPr>
            <a:r>
              <a:rPr sz="2300" u="heavy" spc="-5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返回</a:t>
            </a:r>
            <a:endParaRPr sz="23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026275" y="6003925"/>
            <a:ext cx="1733550" cy="58102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2520950" y="269875"/>
            <a:ext cx="3267075" cy="5943600"/>
            <a:chOff x="2520950" y="269875"/>
            <a:chExt cx="3267075" cy="594360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025775" y="269875"/>
              <a:ext cx="2466975" cy="50482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025775" y="1136650"/>
              <a:ext cx="2466975" cy="504825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959100" y="2232025"/>
              <a:ext cx="2466975" cy="50482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025775" y="3384550"/>
              <a:ext cx="2466975" cy="50482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3025775" y="4403725"/>
              <a:ext cx="2324100" cy="80010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2520950" y="5708650"/>
              <a:ext cx="3267075" cy="504825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2559050" y="6099175"/>
              <a:ext cx="3143250" cy="19050"/>
            </a:xfrm>
            <a:custGeom>
              <a:rect l="l" t="t" r="r" b="b"/>
              <a:pathLst>
                <a:path w="3143250" h="19050">
                  <a:moveTo>
                    <a:pt x="3143250" y="19050"/>
                  </a:moveTo>
                  <a:lnTo>
                    <a:pt x="0" y="19050"/>
                  </a:lnTo>
                  <a:lnTo>
                    <a:pt x="0" y="0"/>
                  </a:lnTo>
                  <a:lnTo>
                    <a:pt x="3143250" y="0"/>
                  </a:lnTo>
                  <a:lnTo>
                    <a:pt x="3143250" y="19050"/>
                  </a:lnTo>
                  <a:close/>
                </a:path>
              </a:pathLst>
            </a:custGeom>
            <a:solidFill>
              <a:srgbClr val="CCCC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2546350" y="314325"/>
            <a:ext cx="3178175" cy="58185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47650" algn="ctr">
              <a:lnSpc>
                <a:spcPct val="100000"/>
              </a:lnSpc>
              <a:spcBef>
                <a:spcPts val="125"/>
              </a:spcBef>
            </a:pPr>
            <a:r>
              <a:rPr sz="2300" u="heavy" spc="-6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申请项目选</a:t>
            </a:r>
            <a:r>
              <a:rPr sz="2300" u="heavy" spc="-5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址</a:t>
            </a:r>
            <a:endParaRPr sz="23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3150">
              <a:latin typeface="宋体"/>
              <a:cs typeface="宋体"/>
            </a:endParaRPr>
          </a:p>
          <a:p>
            <a:pPr marL="228600" algn="ctr">
              <a:lnSpc>
                <a:spcPct val="100000"/>
              </a:lnSpc>
              <a:spcBef>
                <a:spcPts val="5"/>
              </a:spcBef>
            </a:pPr>
            <a:r>
              <a:rPr sz="2300" u="heavy" spc="-6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申请规划设计条</a:t>
            </a:r>
            <a:r>
              <a:rPr sz="2300" u="heavy" spc="-5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件</a:t>
            </a:r>
            <a:endParaRPr sz="23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23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2250">
              <a:latin typeface="宋体"/>
              <a:cs typeface="宋体"/>
            </a:endParaRPr>
          </a:p>
          <a:p>
            <a:pPr marL="128270" algn="ctr">
              <a:lnSpc>
                <a:spcPct val="100000"/>
              </a:lnSpc>
              <a:spcBef>
                <a:spcPts val="5"/>
              </a:spcBef>
            </a:pPr>
            <a:r>
              <a:rPr sz="2300" u="heavy" spc="-6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审定规划方</a:t>
            </a:r>
            <a:r>
              <a:rPr sz="2300" u="heavy" spc="-5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案</a:t>
            </a:r>
            <a:endParaRPr sz="23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23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2600">
              <a:latin typeface="宋体"/>
              <a:cs typeface="宋体"/>
            </a:endParaRPr>
          </a:p>
          <a:p>
            <a:pPr marL="76200" algn="ctr">
              <a:lnSpc>
                <a:spcPct val="100000"/>
              </a:lnSpc>
            </a:pPr>
            <a:r>
              <a:rPr sz="2300" u="heavy" spc="-6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确定设计方</a:t>
            </a:r>
            <a:r>
              <a:rPr sz="2300" u="heavy" spc="-5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案</a:t>
            </a:r>
            <a:endParaRPr sz="23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23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700">
              <a:latin typeface="宋体"/>
              <a:cs typeface="宋体"/>
            </a:endParaRPr>
          </a:p>
          <a:p>
            <a:pPr marL="922019" marR="809625" algn="ctr">
              <a:lnSpc>
                <a:spcPts val="2700"/>
              </a:lnSpc>
            </a:pPr>
            <a:r>
              <a:rPr sz="2300" u="heavy" spc="-6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初步设计</a:t>
            </a:r>
            <a:r>
              <a:rPr sz="2300" u="heavy" spc="-5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及</a:t>
            </a:r>
            <a:r>
              <a:rPr sz="2300" u="heavy" spc="-6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施工图设</a:t>
            </a:r>
            <a:r>
              <a:rPr sz="2300" u="heavy" spc="-5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计</a:t>
            </a:r>
            <a:endParaRPr sz="23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23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2015"/>
              </a:spcBef>
            </a:pPr>
            <a:r>
              <a:rPr sz="2300" spc="-60">
                <a:solidFill>
                  <a:srgbClr val="CCCCFF"/>
                </a:solidFill>
                <a:latin typeface="宋体"/>
                <a:cs typeface="宋体"/>
              </a:rPr>
              <a:t>领取建设工程规划许可</a:t>
            </a:r>
            <a:r>
              <a:rPr sz="2300" spc="-50">
                <a:solidFill>
                  <a:srgbClr val="CCCCFF"/>
                </a:solidFill>
                <a:latin typeface="宋体"/>
                <a:cs typeface="宋体"/>
              </a:rPr>
              <a:t>证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12" name="object 12"/>
          <p:cNvPicPr/>
          <p:nvPr/>
        </p:nvPicPr>
        <p:blipFill>
          <a:blip r:embed="rId6"/>
          <a:stretch>
            <a:fillRect/>
          </a:stretch>
        </p:blipFill>
        <p:spPr>
          <a:xfrm>
            <a:off x="7673975" y="6146800"/>
            <a:ext cx="361950" cy="219075"/>
          </a:xfrm>
          <a:prstGeom prst="rect">
            <a:avLst/>
          </a:prstGeom>
        </p:spPr>
      </p:pic>
      <p:grpSp>
        <p:nvGrpSpPr>
          <p:cNvPr id="13" name="object 13"/>
          <p:cNvGrpSpPr/>
          <p:nvPr/>
        </p:nvGrpSpPr>
        <p:grpSpPr>
          <a:xfrm>
            <a:off x="4168775" y="774700"/>
            <a:ext cx="171450" cy="4933950"/>
            <a:chOff x="4168775" y="774700"/>
            <a:chExt cx="171450" cy="4933950"/>
          </a:xfrm>
        </p:grpSpPr>
        <p:pic>
          <p:nvPicPr>
            <p:cNvPr id="14" name="object 1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168775" y="774700"/>
              <a:ext cx="95250" cy="361950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168775" y="1651000"/>
              <a:ext cx="95250" cy="581025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168775" y="2689225"/>
              <a:ext cx="95250" cy="657225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168775" y="5203825"/>
              <a:ext cx="95250" cy="504825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244975" y="3898900"/>
              <a:ext cx="95250" cy="581025"/>
            </a:xfrm>
            <a:prstGeom prst="rect">
              <a:avLst/>
            </a:prstGeom>
          </p:spPr>
        </p:pic>
      </p:grpSp>
      <p:sp>
        <p:nvSpPr>
          <p:cNvPr id="19" name="object 19"/>
          <p:cNvSpPr txBox="1"/>
          <p:nvPr/>
        </p:nvSpPr>
        <p:spPr>
          <a:xfrm>
            <a:off x="7546975" y="6089898"/>
            <a:ext cx="606425" cy="320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525"/>
              </a:lnSpc>
            </a:pPr>
            <a:r>
              <a:rPr sz="2300" u="heavy" spc="-5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返回</a:t>
            </a:r>
            <a:endParaRPr sz="23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235825" y="5861050"/>
            <a:ext cx="1524000" cy="7239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1292225" y="2374900"/>
            <a:ext cx="581025" cy="14478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231900" y="2952750"/>
            <a:ext cx="682625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70">
                <a:latin typeface="宋体"/>
                <a:cs typeface="宋体"/>
              </a:rPr>
              <a:t>文件返送</a:t>
            </a:r>
            <a:endParaRPr sz="1350">
              <a:latin typeface="宋体"/>
              <a:cs typeface="宋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53975" y="50800"/>
            <a:ext cx="2762250" cy="504825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560387" y="95250"/>
            <a:ext cx="17494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solidFill>
                  <a:srgbClr val="000000"/>
                </a:solidFill>
              </a:rPr>
              <a:t>申报项目选</a:t>
            </a:r>
            <a:r>
              <a:rPr sz="2300" spc="-50">
                <a:solidFill>
                  <a:srgbClr val="000000"/>
                </a:solidFill>
              </a:rPr>
              <a:t>址</a:t>
            </a:r>
            <a:endParaRPr sz="2300"/>
          </a:p>
        </p:txBody>
      </p:sp>
      <p:pic>
        <p:nvPicPr>
          <p:cNvPr id="7" name="object 7"/>
          <p:cNvPicPr/>
          <p:nvPr/>
        </p:nvPicPr>
        <p:blipFill>
          <a:blip r:embed="rId5"/>
          <a:stretch>
            <a:fillRect/>
          </a:stretch>
        </p:blipFill>
        <p:spPr>
          <a:xfrm>
            <a:off x="339725" y="774700"/>
            <a:ext cx="1447800" cy="80010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479425" y="962025"/>
            <a:ext cx="11779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设计单</a:t>
            </a:r>
            <a:r>
              <a:rPr sz="2300" spc="-50">
                <a:latin typeface="宋体"/>
                <a:cs typeface="宋体"/>
              </a:rPr>
              <a:t>位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9" name="object 9"/>
          <p:cNvPicPr/>
          <p:nvPr/>
        </p:nvPicPr>
        <p:blipFill>
          <a:blip r:embed="rId6"/>
          <a:stretch>
            <a:fillRect/>
          </a:stretch>
        </p:blipFill>
        <p:spPr>
          <a:xfrm>
            <a:off x="2301875" y="774700"/>
            <a:ext cx="1447800" cy="581025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2584450" y="847725"/>
            <a:ext cx="8921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开发</a:t>
            </a:r>
            <a:r>
              <a:rPr sz="2300" spc="-50">
                <a:latin typeface="宋体"/>
                <a:cs typeface="宋体"/>
              </a:rPr>
              <a:t>部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11" name="object 11"/>
          <p:cNvPicPr/>
          <p:nvPr/>
        </p:nvPicPr>
        <p:blipFill>
          <a:blip r:embed="rId7"/>
          <a:stretch>
            <a:fillRect/>
          </a:stretch>
        </p:blipFill>
        <p:spPr>
          <a:xfrm>
            <a:off x="4549775" y="1651000"/>
            <a:ext cx="1304925" cy="581025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4603750" y="1724025"/>
            <a:ext cx="11779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计划部</a:t>
            </a:r>
            <a:r>
              <a:rPr sz="2300" spc="-50">
                <a:latin typeface="宋体"/>
                <a:cs typeface="宋体"/>
              </a:rPr>
              <a:t>门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13" name="object 13"/>
          <p:cNvPicPr/>
          <p:nvPr/>
        </p:nvPicPr>
        <p:blipFill>
          <a:blip r:embed="rId8"/>
          <a:stretch>
            <a:fillRect/>
          </a:stretch>
        </p:blipFill>
        <p:spPr>
          <a:xfrm>
            <a:off x="2159000" y="3022600"/>
            <a:ext cx="1809750" cy="581025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2479675" y="3095625"/>
            <a:ext cx="11779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规划部</a:t>
            </a:r>
            <a:r>
              <a:rPr sz="2300" spc="-50">
                <a:latin typeface="宋体"/>
                <a:cs typeface="宋体"/>
              </a:rPr>
              <a:t>门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15" name="object 15"/>
          <p:cNvPicPr/>
          <p:nvPr/>
        </p:nvPicPr>
        <p:blipFill>
          <a:blip r:embed="rId9"/>
          <a:stretch>
            <a:fillRect/>
          </a:stretch>
        </p:blipFill>
        <p:spPr>
          <a:xfrm>
            <a:off x="1863725" y="4184650"/>
            <a:ext cx="2247900" cy="361950"/>
          </a:xfrm>
          <a:prstGeom prst="rect">
            <a:avLst/>
          </a:prstGeom>
        </p:spPr>
      </p:pic>
      <p:grpSp>
        <p:nvGrpSpPr>
          <p:cNvPr id="16" name="object 16"/>
          <p:cNvGrpSpPr/>
          <p:nvPr/>
        </p:nvGrpSpPr>
        <p:grpSpPr>
          <a:xfrm>
            <a:off x="1063625" y="1069975"/>
            <a:ext cx="4229100" cy="3038475"/>
            <a:chOff x="1063625" y="1069975"/>
            <a:chExt cx="4229100" cy="3038475"/>
          </a:xfrm>
        </p:grpSpPr>
        <p:sp>
          <p:nvSpPr>
            <p:cNvPr id="17" name="object 17"/>
            <p:cNvSpPr/>
            <p:nvPr/>
          </p:nvSpPr>
          <p:spPr>
            <a:xfrm>
              <a:off x="1073150" y="1089025"/>
              <a:ext cx="4133850" cy="1647825"/>
            </a:xfrm>
            <a:custGeom>
              <a:rect l="l" t="t" r="r" b="b"/>
              <a:pathLst>
                <a:path w="4133850" h="1647825">
                  <a:moveTo>
                    <a:pt x="0" y="1647825"/>
                  </a:moveTo>
                  <a:lnTo>
                    <a:pt x="0" y="485775"/>
                  </a:lnTo>
                </a:path>
                <a:path w="4133850" h="1647825">
                  <a:moveTo>
                    <a:pt x="2686050" y="0"/>
                  </a:moveTo>
                  <a:lnTo>
                    <a:pt x="4133850" y="0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187950" y="1069975"/>
              <a:ext cx="95250" cy="581025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2911475" y="2717800"/>
              <a:ext cx="2324100" cy="95250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 flipH="1">
              <a:off x="5283200" y="2232025"/>
              <a:ext cx="0" cy="504825"/>
            </a:xfrm>
            <a:custGeom>
              <a:rect l="l" t="t" r="r" b="b"/>
              <a:pathLst>
                <a:path h="504825">
                  <a:moveTo>
                    <a:pt x="0" y="504825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1" name="object 21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2940050" y="1355725"/>
              <a:ext cx="95250" cy="1666875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2940050" y="3603625"/>
              <a:ext cx="95250" cy="504825"/>
            </a:xfrm>
            <a:prstGeom prst="rect">
              <a:avLst/>
            </a:prstGeom>
          </p:spPr>
        </p:pic>
      </p:grpSp>
      <p:sp>
        <p:nvSpPr>
          <p:cNvPr id="23" name="object 23"/>
          <p:cNvSpPr txBox="1"/>
          <p:nvPr/>
        </p:nvSpPr>
        <p:spPr>
          <a:xfrm>
            <a:off x="1955800" y="4191000"/>
            <a:ext cx="20351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选址规划通知</a:t>
            </a:r>
            <a:r>
              <a:rPr sz="2300" spc="-50">
                <a:latin typeface="宋体"/>
                <a:cs typeface="宋体"/>
              </a:rPr>
              <a:t>书</a:t>
            </a:r>
            <a:endParaRPr sz="2300">
              <a:latin typeface="宋体"/>
              <a:cs typeface="宋体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12750" y="1724025"/>
            <a:ext cx="482600" cy="7302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40">
                <a:latin typeface="宋体"/>
                <a:cs typeface="宋体"/>
              </a:rPr>
              <a:t>（4）</a:t>
            </a:r>
            <a:endParaRPr sz="15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75"/>
              </a:spcBef>
            </a:pPr>
            <a:r>
              <a:rPr sz="1500" spc="-40">
                <a:latin typeface="宋体"/>
                <a:cs typeface="宋体"/>
              </a:rPr>
              <a:t>（5）</a:t>
            </a:r>
            <a:endParaRPr sz="15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75"/>
              </a:spcBef>
            </a:pPr>
            <a:r>
              <a:rPr sz="1500" spc="-40">
                <a:latin typeface="宋体"/>
                <a:cs typeface="宋体"/>
              </a:rPr>
              <a:t>（8）</a:t>
            </a:r>
            <a:endParaRPr sz="1500">
              <a:latin typeface="宋体"/>
              <a:cs typeface="宋体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2308225" y="1438275"/>
            <a:ext cx="482600" cy="12065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40">
                <a:latin typeface="宋体"/>
                <a:cs typeface="宋体"/>
              </a:rPr>
              <a:t>（1）</a:t>
            </a:r>
            <a:endParaRPr sz="15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75"/>
              </a:spcBef>
            </a:pPr>
            <a:r>
              <a:rPr sz="1500" spc="-40">
                <a:latin typeface="宋体"/>
                <a:cs typeface="宋体"/>
              </a:rPr>
              <a:t>（2）</a:t>
            </a:r>
            <a:endParaRPr sz="15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75"/>
              </a:spcBef>
            </a:pPr>
            <a:r>
              <a:rPr sz="1500" spc="-40">
                <a:latin typeface="宋体"/>
                <a:cs typeface="宋体"/>
              </a:rPr>
              <a:t>（3）</a:t>
            </a:r>
            <a:endParaRPr sz="15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75"/>
              </a:spcBef>
            </a:pPr>
            <a:r>
              <a:rPr sz="1500" spc="-40">
                <a:latin typeface="宋体"/>
                <a:cs typeface="宋体"/>
              </a:rPr>
              <a:t>（6）</a:t>
            </a:r>
            <a:endParaRPr sz="15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75"/>
              </a:spcBef>
            </a:pPr>
            <a:r>
              <a:rPr sz="1500" spc="-40">
                <a:latin typeface="宋体"/>
                <a:cs typeface="宋体"/>
              </a:rPr>
              <a:t>（7）</a:t>
            </a:r>
            <a:endParaRPr sz="1500">
              <a:latin typeface="宋体"/>
              <a:cs typeface="宋体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4699000" y="2819400"/>
            <a:ext cx="3197225" cy="2120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70534" indent="-457834">
              <a:lnSpc>
                <a:spcPct val="100000"/>
              </a:lnSpc>
              <a:spcBef>
                <a:spcPts val="100"/>
              </a:spcBef>
              <a:buSzPct val="93333"/>
              <a:buAutoNum type="arabicPlain"/>
              <a:tabLst>
                <a:tab pos="470534"/>
              </a:tabLst>
            </a:pPr>
            <a:r>
              <a:rPr sz="1500" spc="-75">
                <a:latin typeface="宋体"/>
                <a:cs typeface="宋体"/>
              </a:rPr>
              <a:t>〈项目建议书的批复〉</a:t>
            </a:r>
            <a:endParaRPr sz="1500">
              <a:latin typeface="宋体"/>
              <a:cs typeface="宋体"/>
            </a:endParaRPr>
          </a:p>
          <a:p>
            <a:pPr marL="336550" marR="5080" indent="-323850">
              <a:lnSpc>
                <a:spcPts val="1580"/>
              </a:lnSpc>
              <a:spcBef>
                <a:spcPts val="310"/>
              </a:spcBef>
              <a:buSzPct val="93333"/>
              <a:buAutoNum type="arabicPlain"/>
              <a:tabLst>
                <a:tab pos="470534"/>
              </a:tabLst>
            </a:pPr>
            <a:r>
              <a:rPr sz="1500" spc="-75">
                <a:latin typeface="宋体"/>
                <a:cs typeface="宋体"/>
              </a:rPr>
              <a:t>建设单位或其上级主管部门申请</a:t>
            </a:r>
            <a:r>
              <a:rPr sz="1500" spc="-60">
                <a:latin typeface="宋体"/>
                <a:cs typeface="宋体"/>
              </a:rPr>
              <a:t>用地的函件</a:t>
            </a:r>
            <a:endParaRPr sz="1500">
              <a:latin typeface="宋体"/>
              <a:cs typeface="宋体"/>
            </a:endParaRPr>
          </a:p>
          <a:p>
            <a:pPr marL="470534" indent="-457834">
              <a:lnSpc>
                <a:spcPct val="100000"/>
              </a:lnSpc>
              <a:spcBef>
                <a:spcPts val="55"/>
              </a:spcBef>
              <a:buSzPct val="93333"/>
              <a:buAutoNum type="arabicPlain"/>
              <a:tabLst>
                <a:tab pos="470534"/>
              </a:tabLst>
            </a:pPr>
            <a:r>
              <a:rPr sz="1500" spc="-75">
                <a:latin typeface="宋体"/>
                <a:cs typeface="宋体"/>
              </a:rPr>
              <a:t>建设地址申请书</a:t>
            </a:r>
            <a:endParaRPr sz="1500">
              <a:latin typeface="宋体"/>
              <a:cs typeface="宋体"/>
            </a:endParaRPr>
          </a:p>
          <a:p>
            <a:pPr marL="470534" indent="-457834">
              <a:lnSpc>
                <a:spcPct val="100000"/>
              </a:lnSpc>
              <a:spcBef>
                <a:spcPts val="75"/>
              </a:spcBef>
              <a:buSzPct val="93333"/>
              <a:buAutoNum type="arabicPlain"/>
              <a:tabLst>
                <a:tab pos="470534"/>
              </a:tabLst>
            </a:pPr>
            <a:r>
              <a:rPr sz="1500" spc="-75">
                <a:latin typeface="宋体"/>
                <a:cs typeface="宋体"/>
              </a:rPr>
              <a:t>建设工程选址研究报告</a:t>
            </a:r>
            <a:endParaRPr sz="1500">
              <a:latin typeface="宋体"/>
              <a:cs typeface="宋体"/>
            </a:endParaRPr>
          </a:p>
          <a:p>
            <a:pPr marL="470534" indent="-457834">
              <a:lnSpc>
                <a:spcPct val="100000"/>
              </a:lnSpc>
              <a:spcBef>
                <a:spcPts val="75"/>
              </a:spcBef>
              <a:buSzPct val="93333"/>
              <a:buAutoNum type="arabicPlain"/>
              <a:tabLst>
                <a:tab pos="470534"/>
              </a:tabLst>
            </a:pPr>
            <a:r>
              <a:rPr sz="1500" spc="-75">
                <a:latin typeface="宋体"/>
                <a:cs typeface="宋体"/>
              </a:rPr>
              <a:t>建设工程规划方案</a:t>
            </a:r>
            <a:endParaRPr sz="1500">
              <a:latin typeface="宋体"/>
              <a:cs typeface="宋体"/>
            </a:endParaRPr>
          </a:p>
          <a:p>
            <a:pPr marL="470534" indent="-457834">
              <a:lnSpc>
                <a:spcPct val="100000"/>
              </a:lnSpc>
              <a:spcBef>
                <a:spcPts val="75"/>
              </a:spcBef>
              <a:buSzPct val="93333"/>
              <a:buAutoNum type="arabicPlain"/>
              <a:tabLst>
                <a:tab pos="470534"/>
              </a:tabLst>
            </a:pPr>
            <a:r>
              <a:rPr sz="1500" spc="-75">
                <a:latin typeface="宋体"/>
                <a:cs typeface="宋体"/>
              </a:rPr>
              <a:t>工程情况的主要说明和选址要求</a:t>
            </a:r>
            <a:endParaRPr sz="1500">
              <a:latin typeface="宋体"/>
              <a:cs typeface="宋体"/>
            </a:endParaRPr>
          </a:p>
          <a:p>
            <a:pPr marL="470534" indent="-457834">
              <a:lnSpc>
                <a:spcPct val="100000"/>
              </a:lnSpc>
              <a:spcBef>
                <a:spcPts val="75"/>
              </a:spcBef>
              <a:buSzPct val="93333"/>
              <a:buAutoNum type="arabicPlain"/>
              <a:tabLst>
                <a:tab pos="470534"/>
              </a:tabLst>
            </a:pPr>
            <a:r>
              <a:rPr sz="1500" spc="-70">
                <a:latin typeface="宋体"/>
                <a:cs typeface="宋体"/>
              </a:rPr>
              <a:t>拟建方案</a:t>
            </a:r>
            <a:endParaRPr sz="1500">
              <a:latin typeface="宋体"/>
              <a:cs typeface="宋体"/>
            </a:endParaRPr>
          </a:p>
          <a:p>
            <a:pPr marL="470534" indent="-457834">
              <a:lnSpc>
                <a:spcPct val="100000"/>
              </a:lnSpc>
              <a:spcBef>
                <a:spcPts val="75"/>
              </a:spcBef>
              <a:buSzPct val="93333"/>
              <a:buAutoNum type="arabicPlain"/>
              <a:tabLst>
                <a:tab pos="470534"/>
              </a:tabLst>
            </a:pPr>
            <a:r>
              <a:rPr sz="1500" spc="-35">
                <a:latin typeface="宋体"/>
                <a:cs typeface="宋体"/>
              </a:rPr>
              <a:t>意向位置的地形图</a:t>
            </a:r>
            <a:endParaRPr sz="1500">
              <a:latin typeface="宋体"/>
              <a:cs typeface="宋体"/>
            </a:endParaRPr>
          </a:p>
        </p:txBody>
      </p:sp>
      <p:pic>
        <p:nvPicPr>
          <p:cNvPr id="27" name="object 27"/>
          <p:cNvPicPr/>
          <p:nvPr/>
        </p:nvPicPr>
        <p:blipFill>
          <a:blip r:embed="rId14"/>
          <a:stretch>
            <a:fillRect/>
          </a:stretch>
        </p:blipFill>
        <p:spPr>
          <a:xfrm>
            <a:off x="7750175" y="6223000"/>
            <a:ext cx="581025" cy="76200"/>
          </a:xfrm>
          <a:prstGeom prst="rect">
            <a:avLst/>
          </a:prstGeom>
        </p:spPr>
      </p:pic>
      <p:grpSp>
        <p:nvGrpSpPr>
          <p:cNvPr id="28" name="object 28"/>
          <p:cNvGrpSpPr/>
          <p:nvPr/>
        </p:nvGrpSpPr>
        <p:grpSpPr>
          <a:xfrm>
            <a:off x="1073150" y="2374900"/>
            <a:ext cx="4057650" cy="438150"/>
            <a:chOff x="1073150" y="2374900"/>
            <a:chExt cx="4057650" cy="438150"/>
          </a:xfrm>
        </p:grpSpPr>
        <p:pic>
          <p:nvPicPr>
            <p:cNvPr id="29" name="object 29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1073150" y="2717800"/>
              <a:ext cx="1885950" cy="95250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3025775" y="2374900"/>
              <a:ext cx="2105025" cy="285750"/>
            </a:xfrm>
            <a:prstGeom prst="rect">
              <a:avLst/>
            </a:prstGeom>
          </p:spPr>
        </p:pic>
      </p:grpSp>
      <p:sp>
        <p:nvSpPr>
          <p:cNvPr id="31" name="object 31"/>
          <p:cNvSpPr txBox="1"/>
          <p:nvPr/>
        </p:nvSpPr>
        <p:spPr>
          <a:xfrm>
            <a:off x="3213100" y="2390775"/>
            <a:ext cx="1654175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75">
                <a:latin typeface="宋体"/>
                <a:cs typeface="宋体"/>
              </a:rPr>
              <a:t>建设地点征求意见文件</a:t>
            </a:r>
            <a:endParaRPr sz="1350">
              <a:latin typeface="宋体"/>
              <a:cs typeface="宋体"/>
            </a:endParaRPr>
          </a:p>
        </p:txBody>
      </p:sp>
      <p:pic>
        <p:nvPicPr>
          <p:cNvPr id="32" name="object 32"/>
          <p:cNvPicPr/>
          <p:nvPr/>
        </p:nvPicPr>
        <p:blipFill>
          <a:blip r:embed="rId17"/>
          <a:stretch>
            <a:fillRect/>
          </a:stretch>
        </p:blipFill>
        <p:spPr>
          <a:xfrm>
            <a:off x="3978275" y="2660650"/>
            <a:ext cx="295275" cy="85725"/>
          </a:xfrm>
          <a:prstGeom prst="rect">
            <a:avLst/>
          </a:prstGeom>
        </p:spPr>
      </p:pic>
      <p:sp>
        <p:nvSpPr>
          <p:cNvPr id="33" name="object 33"/>
          <p:cNvSpPr txBox="1"/>
          <p:nvPr/>
        </p:nvSpPr>
        <p:spPr>
          <a:xfrm>
            <a:off x="7546975" y="6089898"/>
            <a:ext cx="606425" cy="320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525"/>
              </a:lnSpc>
            </a:pPr>
            <a:r>
              <a:rPr sz="2300" u="heavy" spc="-5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返回</a:t>
            </a:r>
            <a:endParaRPr sz="23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235825" y="5861050"/>
            <a:ext cx="1524000" cy="7239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1358900" y="774700"/>
            <a:ext cx="1304925" cy="43815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412875" y="781050"/>
            <a:ext cx="11779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土地环</a:t>
            </a:r>
            <a:r>
              <a:rPr sz="2300" spc="-50">
                <a:latin typeface="宋体"/>
                <a:cs typeface="宋体"/>
              </a:rPr>
              <a:t>节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3025775" y="2232025"/>
            <a:ext cx="1809750" cy="438150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3489325" y="2238375"/>
            <a:ext cx="8921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开发</a:t>
            </a:r>
            <a:r>
              <a:rPr sz="2300" spc="-50">
                <a:latin typeface="宋体"/>
                <a:cs typeface="宋体"/>
              </a:rPr>
              <a:t>部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7" name="object 7"/>
          <p:cNvPicPr/>
          <p:nvPr/>
        </p:nvPicPr>
        <p:blipFill>
          <a:blip r:embed="rId4"/>
          <a:stretch>
            <a:fillRect/>
          </a:stretch>
        </p:blipFill>
        <p:spPr>
          <a:xfrm>
            <a:off x="5130800" y="774700"/>
            <a:ext cx="1809750" cy="43815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5451475" y="781050"/>
            <a:ext cx="11779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设计单</a:t>
            </a:r>
            <a:r>
              <a:rPr sz="2300" spc="-50">
                <a:latin typeface="宋体"/>
                <a:cs typeface="宋体"/>
              </a:rPr>
              <a:t>位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9" name="object 9"/>
          <p:cNvPicPr/>
          <p:nvPr/>
        </p:nvPicPr>
        <p:blipFill>
          <a:blip r:embed="rId5"/>
          <a:stretch>
            <a:fillRect/>
          </a:stretch>
        </p:blipFill>
        <p:spPr>
          <a:xfrm>
            <a:off x="2663825" y="3317875"/>
            <a:ext cx="2400300" cy="504825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3275012" y="3362325"/>
            <a:ext cx="11779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规划部</a:t>
            </a:r>
            <a:r>
              <a:rPr sz="2300" spc="-50">
                <a:latin typeface="宋体"/>
                <a:cs typeface="宋体"/>
              </a:rPr>
              <a:t>门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11" name="object 11"/>
          <p:cNvPicPr/>
          <p:nvPr/>
        </p:nvPicPr>
        <p:blipFill>
          <a:blip r:embed="rId6"/>
          <a:stretch>
            <a:fillRect/>
          </a:stretch>
        </p:blipFill>
        <p:spPr>
          <a:xfrm>
            <a:off x="2454275" y="4765675"/>
            <a:ext cx="2762250" cy="438150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2508250" y="4810125"/>
            <a:ext cx="26066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规划设计条件通知</a:t>
            </a:r>
            <a:r>
              <a:rPr sz="2300" spc="-50">
                <a:latin typeface="宋体"/>
                <a:cs typeface="宋体"/>
              </a:rPr>
              <a:t>书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13" name="object 13"/>
          <p:cNvPicPr/>
          <p:nvPr/>
        </p:nvPicPr>
        <p:blipFill>
          <a:blip r:embed="rId7"/>
          <a:stretch>
            <a:fillRect/>
          </a:stretch>
        </p:blipFill>
        <p:spPr>
          <a:xfrm>
            <a:off x="53975" y="50800"/>
            <a:ext cx="2466975" cy="581025"/>
          </a:xfrm>
          <a:prstGeom prst="rect">
            <a:avLst/>
          </a:prstGeom>
        </p:spPr>
      </p:pic>
      <p:grpSp>
        <p:nvGrpSpPr>
          <p:cNvPr id="14" name="object 14"/>
          <p:cNvGrpSpPr/>
          <p:nvPr/>
        </p:nvGrpSpPr>
        <p:grpSpPr>
          <a:xfrm>
            <a:off x="2006600" y="1203325"/>
            <a:ext cx="4076700" cy="3638550"/>
            <a:chOff x="2006600" y="1203325"/>
            <a:chExt cx="4076700" cy="3638550"/>
          </a:xfrm>
        </p:grpSpPr>
        <p:sp>
          <p:nvSpPr>
            <p:cNvPr id="15" name="object 15"/>
            <p:cNvSpPr/>
            <p:nvPr/>
          </p:nvSpPr>
          <p:spPr>
            <a:xfrm flipH="1">
              <a:off x="2016125" y="1212850"/>
              <a:ext cx="0" cy="1162050"/>
            </a:xfrm>
            <a:custGeom>
              <a:rect l="l" t="t" r="r" b="b"/>
              <a:pathLst>
                <a:path h="1162050">
                  <a:moveTo>
                    <a:pt x="0" y="1162050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3806825" y="2660650"/>
              <a:ext cx="95250" cy="657225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 flipH="1">
              <a:off x="6073775" y="1212850"/>
              <a:ext cx="0" cy="1238250"/>
            </a:xfrm>
            <a:custGeom>
              <a:rect l="l" t="t" r="r" b="b"/>
              <a:pathLst>
                <a:path h="1238250">
                  <a:moveTo>
                    <a:pt x="0" y="1238250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845050" y="2432050"/>
              <a:ext cx="1238250" cy="95250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2016125" y="2355850"/>
              <a:ext cx="1019175" cy="95250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3740150" y="3822700"/>
              <a:ext cx="95250" cy="1019175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3101975" y="2813050"/>
              <a:ext cx="581025" cy="361950"/>
            </a:xfrm>
            <a:prstGeom prst="rect">
              <a:avLst/>
            </a:prstGeom>
          </p:spPr>
        </p:pic>
      </p:grpSp>
      <p:sp>
        <p:nvSpPr>
          <p:cNvPr id="22" name="object 22"/>
          <p:cNvSpPr txBox="1">
            <a:spLocks noGrp="1"/>
          </p:cNvSpPr>
          <p:nvPr>
            <p:ph type="title"/>
          </p:nvPr>
        </p:nvSpPr>
        <p:spPr>
          <a:xfrm>
            <a:off x="117475" y="123825"/>
            <a:ext cx="23209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solidFill>
                  <a:srgbClr val="000000"/>
                </a:solidFill>
              </a:rPr>
              <a:t>申请规划设计条</a:t>
            </a:r>
            <a:r>
              <a:rPr sz="2300" spc="-50">
                <a:solidFill>
                  <a:srgbClr val="000000"/>
                </a:solidFill>
              </a:rPr>
              <a:t>件</a:t>
            </a:r>
            <a:endParaRPr sz="2300"/>
          </a:p>
        </p:txBody>
      </p:sp>
      <p:pic>
        <p:nvPicPr>
          <p:cNvPr id="23" name="object 23"/>
          <p:cNvPicPr/>
          <p:nvPr/>
        </p:nvPicPr>
        <p:blipFill>
          <a:blip r:embed="rId13"/>
          <a:stretch>
            <a:fillRect/>
          </a:stretch>
        </p:blipFill>
        <p:spPr>
          <a:xfrm>
            <a:off x="7893050" y="6146800"/>
            <a:ext cx="361950" cy="219075"/>
          </a:xfrm>
          <a:prstGeom prst="rect">
            <a:avLst/>
          </a:prstGeom>
        </p:spPr>
      </p:pic>
      <p:sp>
        <p:nvSpPr>
          <p:cNvPr id="24" name="object 24"/>
          <p:cNvSpPr txBox="1"/>
          <p:nvPr/>
        </p:nvSpPr>
        <p:spPr>
          <a:xfrm>
            <a:off x="2955925" y="2762250"/>
            <a:ext cx="835025" cy="4311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595"/>
              </a:lnSpc>
              <a:spcBef>
                <a:spcPts val="100"/>
              </a:spcBef>
            </a:pPr>
            <a:r>
              <a:rPr sz="1350" spc="-60">
                <a:latin typeface="宋体"/>
                <a:cs typeface="宋体"/>
              </a:rPr>
              <a:t>（1）（2）</a:t>
            </a:r>
            <a:endParaRPr sz="1350">
              <a:latin typeface="宋体"/>
              <a:cs typeface="宋体"/>
            </a:endParaRPr>
          </a:p>
          <a:p>
            <a:pPr marL="12700">
              <a:lnSpc>
                <a:spcPts val="1600"/>
              </a:lnSpc>
            </a:pPr>
            <a:r>
              <a:rPr sz="1350" spc="-60">
                <a:latin typeface="宋体"/>
                <a:cs typeface="宋体"/>
              </a:rPr>
              <a:t>（3）（4）</a:t>
            </a:r>
            <a:endParaRPr sz="1350">
              <a:latin typeface="宋体"/>
              <a:cs typeface="宋体"/>
            </a:endParaRPr>
          </a:p>
        </p:txBody>
      </p:sp>
      <p:pic>
        <p:nvPicPr>
          <p:cNvPr id="25" name="object 25"/>
          <p:cNvPicPr/>
          <p:nvPr/>
        </p:nvPicPr>
        <p:blipFill>
          <a:blip r:embed="rId14"/>
          <a:stretch>
            <a:fillRect/>
          </a:stretch>
        </p:blipFill>
        <p:spPr>
          <a:xfrm>
            <a:off x="4044950" y="2879725"/>
            <a:ext cx="581025" cy="142875"/>
          </a:xfrm>
          <a:prstGeom prst="rect">
            <a:avLst/>
          </a:prstGeom>
        </p:spPr>
      </p:pic>
      <p:sp>
        <p:nvSpPr>
          <p:cNvPr id="26" name="object 26"/>
          <p:cNvSpPr txBox="1"/>
          <p:nvPr/>
        </p:nvSpPr>
        <p:spPr>
          <a:xfrm>
            <a:off x="3898900" y="2819400"/>
            <a:ext cx="835025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60">
                <a:latin typeface="宋体"/>
                <a:cs typeface="宋体"/>
              </a:rPr>
              <a:t>（5）（6）</a:t>
            </a:r>
            <a:endParaRPr sz="1350">
              <a:latin typeface="宋体"/>
              <a:cs typeface="宋体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5937250" y="3248025"/>
            <a:ext cx="2473325" cy="16446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70534" indent="-457834">
              <a:lnSpc>
                <a:spcPct val="100000"/>
              </a:lnSpc>
              <a:spcBef>
                <a:spcPts val="100"/>
              </a:spcBef>
              <a:buSzPct val="93333"/>
              <a:buAutoNum type="arabicPlain"/>
              <a:tabLst>
                <a:tab pos="470534"/>
              </a:tabLst>
            </a:pPr>
            <a:r>
              <a:rPr sz="1500" spc="-75">
                <a:latin typeface="宋体"/>
                <a:cs typeface="宋体"/>
              </a:rPr>
              <a:t>〈项目建议书的批复〉</a:t>
            </a:r>
            <a:endParaRPr sz="1500">
              <a:latin typeface="宋体"/>
              <a:cs typeface="宋体"/>
            </a:endParaRPr>
          </a:p>
          <a:p>
            <a:pPr marL="470534" indent="-457834">
              <a:lnSpc>
                <a:spcPct val="100000"/>
              </a:lnSpc>
              <a:spcBef>
                <a:spcPts val="75"/>
              </a:spcBef>
              <a:buSzPct val="93333"/>
              <a:buAutoNum type="arabicPlain"/>
              <a:tabLst>
                <a:tab pos="470534"/>
              </a:tabLst>
            </a:pPr>
            <a:r>
              <a:rPr sz="1500" spc="-75">
                <a:latin typeface="宋体"/>
                <a:cs typeface="宋体"/>
              </a:rPr>
              <a:t>〈选址规划意见通知书〉</a:t>
            </a:r>
            <a:endParaRPr sz="1500">
              <a:latin typeface="宋体"/>
              <a:cs typeface="宋体"/>
            </a:endParaRPr>
          </a:p>
          <a:p>
            <a:pPr marL="470534" indent="-457834">
              <a:lnSpc>
                <a:spcPct val="100000"/>
              </a:lnSpc>
              <a:spcBef>
                <a:spcPts val="75"/>
              </a:spcBef>
              <a:buSzPct val="93333"/>
              <a:buAutoNum type="arabicPlain"/>
              <a:tabLst>
                <a:tab pos="470534"/>
              </a:tabLst>
            </a:pPr>
            <a:r>
              <a:rPr sz="1500" spc="-75">
                <a:latin typeface="宋体"/>
                <a:cs typeface="宋体"/>
              </a:rPr>
              <a:t>建设用地规划许可证</a:t>
            </a:r>
            <a:endParaRPr sz="1500">
              <a:latin typeface="宋体"/>
              <a:cs typeface="宋体"/>
            </a:endParaRPr>
          </a:p>
          <a:p>
            <a:pPr marL="336550" marR="5080" indent="-323850">
              <a:lnSpc>
                <a:spcPts val="1580"/>
              </a:lnSpc>
              <a:spcBef>
                <a:spcPts val="310"/>
              </a:spcBef>
              <a:buSzPct val="93333"/>
              <a:buAutoNum type="arabicPlain"/>
              <a:tabLst>
                <a:tab pos="470534"/>
              </a:tabLst>
            </a:pPr>
            <a:r>
              <a:rPr sz="1500" spc="-75">
                <a:latin typeface="宋体"/>
                <a:cs typeface="宋体"/>
              </a:rPr>
              <a:t>建设单位对拟建项目的</a:t>
            </a:r>
            <a:r>
              <a:rPr sz="1500" spc="-25">
                <a:latin typeface="宋体"/>
                <a:cs typeface="宋体"/>
              </a:rPr>
              <a:t>说明</a:t>
            </a:r>
            <a:endParaRPr sz="1500">
              <a:latin typeface="宋体"/>
              <a:cs typeface="宋体"/>
            </a:endParaRPr>
          </a:p>
          <a:p>
            <a:pPr marL="508000" indent="-495300">
              <a:lnSpc>
                <a:spcPct val="100000"/>
              </a:lnSpc>
              <a:spcBef>
                <a:spcPts val="55"/>
              </a:spcBef>
              <a:buSzPct val="93333"/>
              <a:buAutoNum type="arabicPlain"/>
              <a:tabLst>
                <a:tab pos="508000"/>
              </a:tabLst>
            </a:pPr>
            <a:r>
              <a:rPr sz="1500" spc="-75">
                <a:latin typeface="宋体"/>
                <a:cs typeface="宋体"/>
              </a:rPr>
              <a:t>拟建方案示意图</a:t>
            </a:r>
            <a:endParaRPr sz="1500">
              <a:latin typeface="宋体"/>
              <a:cs typeface="宋体"/>
            </a:endParaRPr>
          </a:p>
          <a:p>
            <a:pPr marL="470534" indent="-457834">
              <a:lnSpc>
                <a:spcPct val="100000"/>
              </a:lnSpc>
              <a:spcBef>
                <a:spcPts val="75"/>
              </a:spcBef>
              <a:buSzPct val="93333"/>
              <a:buAutoNum type="arabicPlain"/>
              <a:tabLst>
                <a:tab pos="470534"/>
              </a:tabLst>
            </a:pPr>
            <a:r>
              <a:rPr sz="1500" spc="-70">
                <a:latin typeface="宋体"/>
                <a:cs typeface="宋体"/>
              </a:rPr>
              <a:t>地形图</a:t>
            </a:r>
            <a:endParaRPr sz="1500">
              <a:latin typeface="宋体"/>
              <a:cs typeface="宋体"/>
            </a:endParaRPr>
          </a:p>
        </p:txBody>
      </p:sp>
      <p:pic>
        <p:nvPicPr>
          <p:cNvPr id="28" name="object 28"/>
          <p:cNvPicPr/>
          <p:nvPr/>
        </p:nvPicPr>
        <p:blipFill>
          <a:blip r:embed="rId12"/>
          <a:stretch>
            <a:fillRect/>
          </a:stretch>
        </p:blipFill>
        <p:spPr>
          <a:xfrm>
            <a:off x="2235200" y="1936750"/>
            <a:ext cx="581025" cy="361950"/>
          </a:xfrm>
          <a:prstGeom prst="rect">
            <a:avLst/>
          </a:prstGeom>
        </p:spPr>
      </p:pic>
      <p:sp>
        <p:nvSpPr>
          <p:cNvPr id="29" name="object 29"/>
          <p:cNvSpPr txBox="1"/>
          <p:nvPr/>
        </p:nvSpPr>
        <p:spPr>
          <a:xfrm>
            <a:off x="2303462" y="2143125"/>
            <a:ext cx="434975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40">
                <a:latin typeface="宋体"/>
                <a:cs typeface="宋体"/>
              </a:rPr>
              <a:t>（3）</a:t>
            </a:r>
            <a:endParaRPr sz="1350">
              <a:latin typeface="宋体"/>
              <a:cs typeface="宋体"/>
            </a:endParaRPr>
          </a:p>
        </p:txBody>
      </p:sp>
      <p:pic>
        <p:nvPicPr>
          <p:cNvPr id="30" name="object 30"/>
          <p:cNvPicPr/>
          <p:nvPr/>
        </p:nvPicPr>
        <p:blipFill>
          <a:blip r:embed="rId14"/>
          <a:stretch>
            <a:fillRect/>
          </a:stretch>
        </p:blipFill>
        <p:spPr>
          <a:xfrm>
            <a:off x="5064125" y="2079625"/>
            <a:ext cx="581025" cy="142875"/>
          </a:xfrm>
          <a:prstGeom prst="rect">
            <a:avLst/>
          </a:prstGeom>
        </p:spPr>
      </p:pic>
      <p:sp>
        <p:nvSpPr>
          <p:cNvPr id="31" name="object 31"/>
          <p:cNvSpPr txBox="1"/>
          <p:nvPr/>
        </p:nvSpPr>
        <p:spPr>
          <a:xfrm>
            <a:off x="4918075" y="2019300"/>
            <a:ext cx="835025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60">
                <a:latin typeface="宋体"/>
                <a:cs typeface="宋体"/>
              </a:rPr>
              <a:t>（5）（6）</a:t>
            </a:r>
            <a:endParaRPr sz="1350">
              <a:latin typeface="宋体"/>
              <a:cs typeface="宋体"/>
            </a:endParaRPr>
          </a:p>
        </p:txBody>
      </p:sp>
      <p:pic>
        <p:nvPicPr>
          <p:cNvPr id="32" name="object 32"/>
          <p:cNvPicPr/>
          <p:nvPr/>
        </p:nvPicPr>
        <p:blipFill>
          <a:blip r:embed="rId15"/>
          <a:stretch>
            <a:fillRect/>
          </a:stretch>
        </p:blipFill>
        <p:spPr>
          <a:xfrm>
            <a:off x="1292225" y="2955925"/>
            <a:ext cx="581025" cy="1447800"/>
          </a:xfrm>
          <a:prstGeom prst="rect">
            <a:avLst/>
          </a:prstGeom>
        </p:spPr>
      </p:pic>
      <p:sp>
        <p:nvSpPr>
          <p:cNvPr id="33" name="object 33"/>
          <p:cNvSpPr txBox="1"/>
          <p:nvPr/>
        </p:nvSpPr>
        <p:spPr>
          <a:xfrm>
            <a:off x="1231900" y="3533775"/>
            <a:ext cx="682625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70">
                <a:latin typeface="宋体"/>
                <a:cs typeface="宋体"/>
              </a:rPr>
              <a:t>文件返还</a:t>
            </a:r>
            <a:endParaRPr sz="1350">
              <a:latin typeface="宋体"/>
              <a:cs typeface="宋体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7546975" y="6089898"/>
            <a:ext cx="606425" cy="320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525"/>
              </a:lnSpc>
            </a:pPr>
            <a:r>
              <a:rPr sz="2300" u="heavy" spc="-5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返回</a:t>
            </a:r>
            <a:endParaRPr sz="23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235825" y="5861050"/>
            <a:ext cx="1524000" cy="7239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1863725" y="917575"/>
            <a:ext cx="1447800" cy="504825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146300" y="962025"/>
            <a:ext cx="8921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开发</a:t>
            </a:r>
            <a:r>
              <a:rPr sz="2300" spc="-50">
                <a:latin typeface="宋体"/>
                <a:cs typeface="宋体"/>
              </a:rPr>
              <a:t>部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4845050" y="917575"/>
            <a:ext cx="1600200" cy="504825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5341937" y="962025"/>
            <a:ext cx="6064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55">
                <a:latin typeface="宋体"/>
                <a:cs typeface="宋体"/>
              </a:rPr>
              <a:t>业主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7" name="object 7"/>
          <p:cNvPicPr/>
          <p:nvPr/>
        </p:nvPicPr>
        <p:blipFill>
          <a:blip r:embed="rId5"/>
          <a:stretch>
            <a:fillRect/>
          </a:stretch>
        </p:blipFill>
        <p:spPr>
          <a:xfrm>
            <a:off x="3101975" y="2232025"/>
            <a:ext cx="2247900" cy="72390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3636962" y="2381250"/>
            <a:ext cx="11779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设计单</a:t>
            </a:r>
            <a:r>
              <a:rPr sz="2300" spc="-50">
                <a:latin typeface="宋体"/>
                <a:cs typeface="宋体"/>
              </a:rPr>
              <a:t>位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9" name="object 9"/>
          <p:cNvPicPr/>
          <p:nvPr/>
        </p:nvPicPr>
        <p:blipFill>
          <a:blip r:embed="rId6"/>
          <a:stretch>
            <a:fillRect/>
          </a:stretch>
        </p:blipFill>
        <p:spPr>
          <a:xfrm>
            <a:off x="3321050" y="3603625"/>
            <a:ext cx="1809750" cy="581025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3641725" y="3676650"/>
            <a:ext cx="11779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规划部</a:t>
            </a:r>
            <a:r>
              <a:rPr sz="2300" spc="-50">
                <a:latin typeface="宋体"/>
                <a:cs typeface="宋体"/>
              </a:rPr>
              <a:t>门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11" name="object 11"/>
          <p:cNvPicPr/>
          <p:nvPr/>
        </p:nvPicPr>
        <p:blipFill>
          <a:blip r:embed="rId7"/>
          <a:stretch>
            <a:fillRect/>
          </a:stretch>
        </p:blipFill>
        <p:spPr>
          <a:xfrm>
            <a:off x="3244850" y="4765675"/>
            <a:ext cx="2028825" cy="657225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3675062" y="4876800"/>
            <a:ext cx="11779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审批文</a:t>
            </a:r>
            <a:r>
              <a:rPr sz="2300" spc="-50">
                <a:latin typeface="宋体"/>
                <a:cs typeface="宋体"/>
              </a:rPr>
              <a:t>件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13" name="object 13"/>
          <p:cNvPicPr/>
          <p:nvPr/>
        </p:nvPicPr>
        <p:blipFill>
          <a:blip r:embed="rId8"/>
          <a:stretch>
            <a:fillRect/>
          </a:stretch>
        </p:blipFill>
        <p:spPr>
          <a:xfrm>
            <a:off x="53975" y="50800"/>
            <a:ext cx="2609850" cy="800100"/>
          </a:xfrm>
          <a:prstGeom prst="rect">
            <a:avLst/>
          </a:prstGeom>
        </p:spPr>
      </p:pic>
      <p:sp>
        <p:nvSpPr>
          <p:cNvPr id="14" name="object 14"/>
          <p:cNvSpPr txBox="1">
            <a:spLocks noGrp="1"/>
          </p:cNvSpPr>
          <p:nvPr>
            <p:ph type="title"/>
          </p:nvPr>
        </p:nvSpPr>
        <p:spPr>
          <a:xfrm>
            <a:off x="203200" y="238125"/>
            <a:ext cx="23209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solidFill>
                  <a:srgbClr val="000000"/>
                </a:solidFill>
              </a:rPr>
              <a:t>委托规划设计方</a:t>
            </a:r>
            <a:r>
              <a:rPr sz="2300" spc="-50">
                <a:solidFill>
                  <a:srgbClr val="000000"/>
                </a:solidFill>
              </a:rPr>
              <a:t>案</a:t>
            </a:r>
            <a:endParaRPr sz="2300"/>
          </a:p>
        </p:txBody>
      </p:sp>
      <p:pic>
        <p:nvPicPr>
          <p:cNvPr id="15" name="object 15"/>
          <p:cNvPicPr/>
          <p:nvPr/>
        </p:nvPicPr>
        <p:blipFill>
          <a:blip r:embed="rId9"/>
          <a:stretch>
            <a:fillRect/>
          </a:stretch>
        </p:blipFill>
        <p:spPr>
          <a:xfrm>
            <a:off x="7750175" y="6070600"/>
            <a:ext cx="504825" cy="219075"/>
          </a:xfrm>
          <a:prstGeom prst="rect">
            <a:avLst/>
          </a:prstGeom>
        </p:spPr>
      </p:pic>
      <p:grpSp>
        <p:nvGrpSpPr>
          <p:cNvPr id="16" name="object 16"/>
          <p:cNvGrpSpPr/>
          <p:nvPr/>
        </p:nvGrpSpPr>
        <p:grpSpPr>
          <a:xfrm>
            <a:off x="3159125" y="1431925"/>
            <a:ext cx="2781300" cy="3333750"/>
            <a:chOff x="3159125" y="1431925"/>
            <a:chExt cx="2781300" cy="3333750"/>
          </a:xfrm>
        </p:grpSpPr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3159125" y="1431925"/>
              <a:ext cx="95250" cy="800100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3902075" y="1955800"/>
              <a:ext cx="1962150" cy="0"/>
            </a:xfrm>
            <a:custGeom>
              <a:rect l="l" t="t" r="r" b="b"/>
              <a:pathLst>
                <a:path w="1962150">
                  <a:moveTo>
                    <a:pt x="0" y="0"/>
                  </a:moveTo>
                  <a:lnTo>
                    <a:pt x="1962150" y="0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9" name="object 1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3883025" y="1936750"/>
              <a:ext cx="95250" cy="285750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845175" y="1431925"/>
              <a:ext cx="95250" cy="504825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4025900" y="2955925"/>
              <a:ext cx="95250" cy="657225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4025900" y="4184650"/>
              <a:ext cx="95250" cy="581025"/>
            </a:xfrm>
            <a:prstGeom prst="rect">
              <a:avLst/>
            </a:prstGeom>
          </p:spPr>
        </p:pic>
      </p:grpSp>
      <p:sp>
        <p:nvSpPr>
          <p:cNvPr id="23" name="object 23"/>
          <p:cNvSpPr txBox="1"/>
          <p:nvPr/>
        </p:nvSpPr>
        <p:spPr>
          <a:xfrm>
            <a:off x="1651000" y="1581150"/>
            <a:ext cx="1492250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75">
                <a:latin typeface="宋体"/>
                <a:cs typeface="宋体"/>
              </a:rPr>
              <a:t>〈设计条件通知书〉</a:t>
            </a:r>
            <a:endParaRPr sz="1350">
              <a:latin typeface="宋体"/>
              <a:cs typeface="宋体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260850" y="1657350"/>
            <a:ext cx="1168400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75">
                <a:latin typeface="宋体"/>
                <a:cs typeface="宋体"/>
              </a:rPr>
              <a:t>签订设计委托书</a:t>
            </a:r>
            <a:endParaRPr sz="1350">
              <a:latin typeface="宋体"/>
              <a:cs typeface="宋体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4260850" y="3181350"/>
            <a:ext cx="1330325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75">
                <a:latin typeface="宋体"/>
                <a:cs typeface="宋体"/>
              </a:rPr>
              <a:t>规划设计方案草案</a:t>
            </a:r>
            <a:endParaRPr sz="1350">
              <a:latin typeface="宋体"/>
              <a:cs typeface="宋体"/>
            </a:endParaRPr>
          </a:p>
        </p:txBody>
      </p:sp>
      <p:pic>
        <p:nvPicPr>
          <p:cNvPr id="26" name="object 26"/>
          <p:cNvPicPr/>
          <p:nvPr/>
        </p:nvPicPr>
        <p:blipFill>
          <a:blip r:embed="rId15"/>
          <a:stretch>
            <a:fillRect/>
          </a:stretch>
        </p:blipFill>
        <p:spPr>
          <a:xfrm>
            <a:off x="6369050" y="2955925"/>
            <a:ext cx="2105025" cy="1447800"/>
          </a:xfrm>
          <a:prstGeom prst="rect">
            <a:avLst/>
          </a:prstGeom>
        </p:spPr>
      </p:pic>
      <p:sp>
        <p:nvSpPr>
          <p:cNvPr id="27" name="object 27"/>
          <p:cNvSpPr txBox="1"/>
          <p:nvPr/>
        </p:nvSpPr>
        <p:spPr>
          <a:xfrm>
            <a:off x="6442075" y="3238500"/>
            <a:ext cx="2139950" cy="8312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595"/>
              </a:lnSpc>
              <a:spcBef>
                <a:spcPts val="100"/>
              </a:spcBef>
            </a:pPr>
            <a:r>
              <a:rPr sz="1350" spc="-75">
                <a:latin typeface="宋体"/>
                <a:cs typeface="宋体"/>
              </a:rPr>
              <a:t>规划设计方案草案包括：</a:t>
            </a:r>
            <a:endParaRPr sz="1350">
              <a:latin typeface="宋体"/>
              <a:cs typeface="宋体"/>
            </a:endParaRPr>
          </a:p>
          <a:p>
            <a:pPr marL="12700" marR="5080">
              <a:lnSpc>
                <a:spcPts val="1580"/>
              </a:lnSpc>
              <a:spcBef>
                <a:spcPts val="60"/>
              </a:spcBef>
            </a:pPr>
            <a:r>
              <a:rPr sz="1350" spc="-75">
                <a:latin typeface="宋体"/>
                <a:cs typeface="宋体"/>
              </a:rPr>
              <a:t>总平面图、立面图、剖面图、分层平面图及技术经济指标</a:t>
            </a:r>
            <a:r>
              <a:rPr sz="1350" spc="-50">
                <a:latin typeface="宋体"/>
                <a:cs typeface="宋体"/>
              </a:rPr>
              <a:t> </a:t>
            </a:r>
            <a:r>
              <a:rPr sz="1350" spc="-70">
                <a:latin typeface="宋体"/>
                <a:cs typeface="宋体"/>
              </a:rPr>
              <a:t>和设计说明</a:t>
            </a:r>
            <a:endParaRPr sz="1350">
              <a:latin typeface="宋体"/>
              <a:cs typeface="宋体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546975" y="6089898"/>
            <a:ext cx="606425" cy="320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525"/>
              </a:lnSpc>
            </a:pPr>
            <a:r>
              <a:rPr sz="2300" u="heavy" spc="-5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返回</a:t>
            </a:r>
            <a:endParaRPr sz="23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235825" y="5861050"/>
            <a:ext cx="1524000" cy="7239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2016125" y="850900"/>
            <a:ext cx="1885950" cy="43815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513012" y="857250"/>
            <a:ext cx="8921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开发</a:t>
            </a:r>
            <a:r>
              <a:rPr sz="2300" spc="-50">
                <a:latin typeface="宋体"/>
                <a:cs typeface="宋体"/>
              </a:rPr>
              <a:t>部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5864225" y="850900"/>
            <a:ext cx="2181225" cy="438150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6365875" y="857250"/>
            <a:ext cx="11779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设计单</a:t>
            </a:r>
            <a:r>
              <a:rPr sz="2300" spc="-50">
                <a:latin typeface="宋体"/>
                <a:cs typeface="宋体"/>
              </a:rPr>
              <a:t>位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7" name="object 7"/>
          <p:cNvPicPr/>
          <p:nvPr/>
        </p:nvPicPr>
        <p:blipFill>
          <a:blip r:embed="rId5"/>
          <a:stretch>
            <a:fillRect/>
          </a:stretch>
        </p:blipFill>
        <p:spPr>
          <a:xfrm>
            <a:off x="2816225" y="3317875"/>
            <a:ext cx="2324100" cy="581025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3389312" y="3390900"/>
            <a:ext cx="11779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规划部</a:t>
            </a:r>
            <a:r>
              <a:rPr sz="2300" spc="-50">
                <a:latin typeface="宋体"/>
                <a:cs typeface="宋体"/>
              </a:rPr>
              <a:t>门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9" name="object 9"/>
          <p:cNvPicPr/>
          <p:nvPr/>
        </p:nvPicPr>
        <p:blipFill>
          <a:blip r:embed="rId6"/>
          <a:stretch>
            <a:fillRect/>
          </a:stretch>
        </p:blipFill>
        <p:spPr>
          <a:xfrm>
            <a:off x="2235200" y="5127625"/>
            <a:ext cx="3190875" cy="581025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2532062" y="5248275"/>
            <a:ext cx="26066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审定设计方案通知</a:t>
            </a:r>
            <a:r>
              <a:rPr sz="2300" spc="-50">
                <a:latin typeface="宋体"/>
                <a:cs typeface="宋体"/>
              </a:rPr>
              <a:t>书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11" name="object 11"/>
          <p:cNvPicPr/>
          <p:nvPr/>
        </p:nvPicPr>
        <p:blipFill>
          <a:blip r:embed="rId7"/>
          <a:stretch>
            <a:fillRect/>
          </a:stretch>
        </p:blipFill>
        <p:spPr>
          <a:xfrm>
            <a:off x="53975" y="50800"/>
            <a:ext cx="3048000" cy="723900"/>
          </a:xfrm>
          <a:prstGeom prst="rect">
            <a:avLst/>
          </a:prstGeom>
        </p:spPr>
      </p:pic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417512" y="200025"/>
            <a:ext cx="23209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solidFill>
                  <a:srgbClr val="000000"/>
                </a:solidFill>
              </a:rPr>
              <a:t>审定规划设计方</a:t>
            </a:r>
            <a:r>
              <a:rPr sz="2300" spc="-50">
                <a:solidFill>
                  <a:srgbClr val="000000"/>
                </a:solidFill>
              </a:rPr>
              <a:t>案</a:t>
            </a:r>
            <a:endParaRPr sz="2300"/>
          </a:p>
        </p:txBody>
      </p:sp>
      <p:pic>
        <p:nvPicPr>
          <p:cNvPr id="13" name="object 13"/>
          <p:cNvPicPr/>
          <p:nvPr/>
        </p:nvPicPr>
        <p:blipFill>
          <a:blip r:embed="rId8"/>
          <a:stretch>
            <a:fillRect/>
          </a:stretch>
        </p:blipFill>
        <p:spPr>
          <a:xfrm>
            <a:off x="7893050" y="6146800"/>
            <a:ext cx="219075" cy="219075"/>
          </a:xfrm>
          <a:prstGeom prst="rect">
            <a:avLst/>
          </a:prstGeom>
        </p:spPr>
      </p:pic>
      <p:grpSp>
        <p:nvGrpSpPr>
          <p:cNvPr id="14" name="object 14"/>
          <p:cNvGrpSpPr/>
          <p:nvPr/>
        </p:nvGrpSpPr>
        <p:grpSpPr>
          <a:xfrm>
            <a:off x="3225800" y="850900"/>
            <a:ext cx="4171950" cy="4286250"/>
            <a:chOff x="3225800" y="850900"/>
            <a:chExt cx="4171950" cy="4286250"/>
          </a:xfrm>
        </p:grpSpPr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3902075" y="1050925"/>
              <a:ext cx="1962150" cy="95250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3225800" y="1289050"/>
              <a:ext cx="95250" cy="2028825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 flipH="1">
              <a:off x="7388225" y="1289050"/>
              <a:ext cx="0" cy="1085850"/>
            </a:xfrm>
            <a:custGeom>
              <a:rect l="l" t="t" r="r" b="b"/>
              <a:pathLst>
                <a:path h="1085850">
                  <a:moveTo>
                    <a:pt x="0" y="1085850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3244850" y="2355850"/>
              <a:ext cx="4133850" cy="95250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3883025" y="3898900"/>
              <a:ext cx="95250" cy="1238250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4044950" y="850900"/>
              <a:ext cx="1524000" cy="142875"/>
            </a:xfrm>
            <a:prstGeom prst="rect">
              <a:avLst/>
            </a:prstGeom>
          </p:spPr>
        </p:pic>
      </p:grpSp>
      <p:sp>
        <p:nvSpPr>
          <p:cNvPr id="21" name="object 21"/>
          <p:cNvSpPr txBox="1"/>
          <p:nvPr/>
        </p:nvSpPr>
        <p:spPr>
          <a:xfrm>
            <a:off x="4032250" y="790575"/>
            <a:ext cx="1492250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75">
                <a:latin typeface="宋体"/>
                <a:cs typeface="宋体"/>
              </a:rPr>
              <a:t>规划设计条件通知书</a:t>
            </a:r>
            <a:endParaRPr sz="1350">
              <a:latin typeface="宋体"/>
              <a:cs typeface="宋体"/>
            </a:endParaRPr>
          </a:p>
        </p:txBody>
      </p:sp>
      <p:pic>
        <p:nvPicPr>
          <p:cNvPr id="22" name="object 22"/>
          <p:cNvPicPr/>
          <p:nvPr/>
        </p:nvPicPr>
        <p:blipFill>
          <a:blip r:embed="rId14"/>
          <a:stretch>
            <a:fillRect/>
          </a:stretch>
        </p:blipFill>
        <p:spPr>
          <a:xfrm>
            <a:off x="4187825" y="2079625"/>
            <a:ext cx="2181225" cy="219075"/>
          </a:xfrm>
          <a:prstGeom prst="rect">
            <a:avLst/>
          </a:prstGeom>
        </p:spPr>
      </p:pic>
      <p:sp>
        <p:nvSpPr>
          <p:cNvPr id="23" name="object 23"/>
          <p:cNvSpPr txBox="1"/>
          <p:nvPr/>
        </p:nvSpPr>
        <p:spPr>
          <a:xfrm>
            <a:off x="4775200" y="2057400"/>
            <a:ext cx="1006475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75">
                <a:latin typeface="宋体"/>
                <a:cs typeface="宋体"/>
              </a:rPr>
              <a:t>项目方案设计</a:t>
            </a:r>
            <a:endParaRPr sz="1350">
              <a:latin typeface="宋体"/>
              <a:cs typeface="宋体"/>
            </a:endParaRPr>
          </a:p>
        </p:txBody>
      </p:sp>
      <p:pic>
        <p:nvPicPr>
          <p:cNvPr id="24" name="object 24"/>
          <p:cNvPicPr/>
          <p:nvPr/>
        </p:nvPicPr>
        <p:blipFill>
          <a:blip r:embed="rId15"/>
          <a:stretch>
            <a:fillRect/>
          </a:stretch>
        </p:blipFill>
        <p:spPr>
          <a:xfrm>
            <a:off x="5864225" y="2593975"/>
            <a:ext cx="2181225" cy="2028825"/>
          </a:xfrm>
          <a:prstGeom prst="rect">
            <a:avLst/>
          </a:prstGeom>
        </p:spPr>
      </p:pic>
      <p:sp>
        <p:nvSpPr>
          <p:cNvPr id="25" name="object 25"/>
          <p:cNvSpPr txBox="1"/>
          <p:nvPr/>
        </p:nvSpPr>
        <p:spPr>
          <a:xfrm>
            <a:off x="5937250" y="3267075"/>
            <a:ext cx="1978025" cy="6311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595"/>
              </a:lnSpc>
              <a:spcBef>
                <a:spcPts val="100"/>
              </a:spcBef>
            </a:pPr>
            <a:r>
              <a:rPr sz="1350" spc="-75">
                <a:latin typeface="宋体"/>
                <a:cs typeface="宋体"/>
              </a:rPr>
              <a:t>项目方案设计包括：</a:t>
            </a:r>
            <a:endParaRPr sz="1350">
              <a:latin typeface="宋体"/>
              <a:cs typeface="宋体"/>
            </a:endParaRPr>
          </a:p>
          <a:p>
            <a:pPr marL="12700" marR="5080">
              <a:lnSpc>
                <a:spcPts val="1580"/>
              </a:lnSpc>
              <a:spcBef>
                <a:spcPts val="60"/>
              </a:spcBef>
            </a:pPr>
            <a:r>
              <a:rPr sz="1350" spc="-75">
                <a:latin typeface="宋体"/>
                <a:cs typeface="宋体"/>
              </a:rPr>
              <a:t>总平面图、各层平面图、立面图、剖面图和方案说明书</a:t>
            </a:r>
            <a:endParaRPr sz="1350">
              <a:latin typeface="宋体"/>
              <a:cs typeface="宋体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7546975" y="6089898"/>
            <a:ext cx="606425" cy="320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525"/>
              </a:lnSpc>
            </a:pPr>
            <a:r>
              <a:rPr sz="2300" u="heavy" spc="-5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返回</a:t>
            </a:r>
            <a:endParaRPr sz="23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235825" y="5861050"/>
            <a:ext cx="1524000" cy="7239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777875" y="1069975"/>
            <a:ext cx="1885950" cy="43815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098550" y="1076325"/>
            <a:ext cx="11779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设计单</a:t>
            </a:r>
            <a:r>
              <a:rPr sz="2300" spc="-50">
                <a:latin typeface="宋体"/>
                <a:cs typeface="宋体"/>
              </a:rPr>
              <a:t>位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3321050" y="1069975"/>
            <a:ext cx="1743075" cy="438150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3889375" y="1076325"/>
            <a:ext cx="6064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55">
                <a:latin typeface="宋体"/>
                <a:cs typeface="宋体"/>
              </a:rPr>
              <a:t>业主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7" name="object 7"/>
          <p:cNvPicPr/>
          <p:nvPr/>
        </p:nvPicPr>
        <p:blipFill>
          <a:blip r:embed="rId5"/>
          <a:stretch>
            <a:fillRect/>
          </a:stretch>
        </p:blipFill>
        <p:spPr>
          <a:xfrm>
            <a:off x="5711825" y="1069975"/>
            <a:ext cx="2543175" cy="43815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6394450" y="1076325"/>
            <a:ext cx="11779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勘察单</a:t>
            </a:r>
            <a:r>
              <a:rPr sz="2300" spc="-50">
                <a:latin typeface="宋体"/>
                <a:cs typeface="宋体"/>
              </a:rPr>
              <a:t>位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9" name="object 9"/>
          <p:cNvPicPr/>
          <p:nvPr/>
        </p:nvPicPr>
        <p:blipFill>
          <a:blip r:embed="rId6"/>
          <a:stretch>
            <a:fillRect/>
          </a:stretch>
        </p:blipFill>
        <p:spPr>
          <a:xfrm>
            <a:off x="2816225" y="5060950"/>
            <a:ext cx="2686050" cy="438150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2994025" y="5105400"/>
            <a:ext cx="23209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确定送审设计方</a:t>
            </a:r>
            <a:r>
              <a:rPr sz="2300" spc="-50">
                <a:latin typeface="宋体"/>
                <a:cs typeface="宋体"/>
              </a:rPr>
              <a:t>案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11" name="object 11"/>
          <p:cNvPicPr/>
          <p:nvPr/>
        </p:nvPicPr>
        <p:blipFill>
          <a:blip r:embed="rId7"/>
          <a:stretch>
            <a:fillRect/>
          </a:stretch>
        </p:blipFill>
        <p:spPr>
          <a:xfrm>
            <a:off x="53975" y="50800"/>
            <a:ext cx="3048000" cy="581025"/>
          </a:xfrm>
          <a:prstGeom prst="rect">
            <a:avLst/>
          </a:prstGeom>
        </p:spPr>
      </p:pic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703262" y="123825"/>
            <a:ext cx="17494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solidFill>
                  <a:srgbClr val="000000"/>
                </a:solidFill>
              </a:rPr>
              <a:t>确定设计方</a:t>
            </a:r>
            <a:r>
              <a:rPr sz="2300" spc="-50">
                <a:solidFill>
                  <a:srgbClr val="000000"/>
                </a:solidFill>
              </a:rPr>
              <a:t>案</a:t>
            </a:r>
            <a:endParaRPr sz="2300"/>
          </a:p>
        </p:txBody>
      </p:sp>
      <p:pic>
        <p:nvPicPr>
          <p:cNvPr id="13" name="object 13"/>
          <p:cNvPicPr/>
          <p:nvPr/>
        </p:nvPicPr>
        <p:blipFill>
          <a:blip r:embed="rId8"/>
          <a:stretch>
            <a:fillRect/>
          </a:stretch>
        </p:blipFill>
        <p:spPr>
          <a:xfrm>
            <a:off x="7816850" y="6146800"/>
            <a:ext cx="438150" cy="142875"/>
          </a:xfrm>
          <a:prstGeom prst="rect">
            <a:avLst/>
          </a:prstGeom>
        </p:spPr>
      </p:pic>
      <p:grpSp>
        <p:nvGrpSpPr>
          <p:cNvPr id="14" name="object 14"/>
          <p:cNvGrpSpPr/>
          <p:nvPr/>
        </p:nvGrpSpPr>
        <p:grpSpPr>
          <a:xfrm>
            <a:off x="1711325" y="1069975"/>
            <a:ext cx="5610225" cy="2457450"/>
            <a:chOff x="1711325" y="1069975"/>
            <a:chExt cx="5610225" cy="2457450"/>
          </a:xfrm>
        </p:grpSpPr>
        <p:sp>
          <p:nvSpPr>
            <p:cNvPr id="15" name="object 15"/>
            <p:cNvSpPr/>
            <p:nvPr/>
          </p:nvSpPr>
          <p:spPr>
            <a:xfrm flipH="1">
              <a:off x="1720850" y="1498600"/>
              <a:ext cx="0" cy="1162050"/>
            </a:xfrm>
            <a:custGeom>
              <a:rect l="l" t="t" r="r" b="b"/>
              <a:pathLst>
                <a:path h="1162050">
                  <a:moveTo>
                    <a:pt x="0" y="1162050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6" name="object 1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102100" y="1498600"/>
              <a:ext cx="95250" cy="2028825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1720850" y="2641600"/>
              <a:ext cx="2400300" cy="95250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064125" y="1270000"/>
              <a:ext cx="657225" cy="95250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 flipH="1">
              <a:off x="7312025" y="1498600"/>
              <a:ext cx="0" cy="1238250"/>
            </a:xfrm>
            <a:custGeom>
              <a:rect l="l" t="t" r="r" b="b"/>
              <a:pathLst>
                <a:path h="1238250">
                  <a:moveTo>
                    <a:pt x="0" y="1238250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0" name="object 2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4121150" y="2717800"/>
              <a:ext cx="3190875" cy="95250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130800" y="1069975"/>
              <a:ext cx="438150" cy="142875"/>
            </a:xfrm>
            <a:prstGeom prst="rect">
              <a:avLst/>
            </a:prstGeom>
          </p:spPr>
        </p:pic>
      </p:grpSp>
      <p:sp>
        <p:nvSpPr>
          <p:cNvPr id="22" name="object 22"/>
          <p:cNvSpPr txBox="1"/>
          <p:nvPr/>
        </p:nvSpPr>
        <p:spPr>
          <a:xfrm>
            <a:off x="5165725" y="1009650"/>
            <a:ext cx="358775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65">
                <a:latin typeface="宋体"/>
                <a:cs typeface="宋体"/>
              </a:rPr>
              <a:t>委托</a:t>
            </a:r>
            <a:endParaRPr sz="1350">
              <a:latin typeface="宋体"/>
              <a:cs typeface="宋体"/>
            </a:endParaRPr>
          </a:p>
        </p:txBody>
      </p:sp>
      <p:pic>
        <p:nvPicPr>
          <p:cNvPr id="23" name="object 23"/>
          <p:cNvPicPr/>
          <p:nvPr/>
        </p:nvPicPr>
        <p:blipFill>
          <a:blip r:embed="rId14"/>
          <a:stretch>
            <a:fillRect/>
          </a:stretch>
        </p:blipFill>
        <p:spPr>
          <a:xfrm>
            <a:off x="2082800" y="2155825"/>
            <a:ext cx="1085850" cy="285750"/>
          </a:xfrm>
          <a:prstGeom prst="rect">
            <a:avLst/>
          </a:prstGeom>
        </p:spPr>
      </p:pic>
      <p:sp>
        <p:nvSpPr>
          <p:cNvPr id="24" name="object 24"/>
          <p:cNvSpPr txBox="1"/>
          <p:nvPr/>
        </p:nvSpPr>
        <p:spPr>
          <a:xfrm>
            <a:off x="2289175" y="2162175"/>
            <a:ext cx="682625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70">
                <a:latin typeface="宋体"/>
                <a:cs typeface="宋体"/>
              </a:rPr>
              <a:t>设计方案</a:t>
            </a:r>
            <a:endParaRPr sz="1350">
              <a:latin typeface="宋体"/>
              <a:cs typeface="宋体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6003925" y="2162175"/>
            <a:ext cx="682625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70">
                <a:latin typeface="宋体"/>
                <a:cs typeface="宋体"/>
              </a:rPr>
              <a:t>勘察方案</a:t>
            </a:r>
            <a:endParaRPr sz="1350">
              <a:latin typeface="宋体"/>
              <a:cs typeface="宋体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2882900" y="3536950"/>
            <a:ext cx="2543175" cy="1514475"/>
            <a:chOff x="2882900" y="3536950"/>
            <a:chExt cx="2543175" cy="1514475"/>
          </a:xfrm>
        </p:grpSpPr>
        <p:pic>
          <p:nvPicPr>
            <p:cNvPr id="27" name="object 27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4102100" y="4184650"/>
              <a:ext cx="95250" cy="866775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2882900" y="3536950"/>
              <a:ext cx="2543175" cy="657225"/>
            </a:xfrm>
            <a:prstGeom prst="rect">
              <a:avLst/>
            </a:prstGeom>
          </p:spPr>
        </p:pic>
      </p:grpSp>
      <p:sp>
        <p:nvSpPr>
          <p:cNvPr id="29" name="object 29"/>
          <p:cNvSpPr txBox="1"/>
          <p:nvPr/>
        </p:nvSpPr>
        <p:spPr>
          <a:xfrm>
            <a:off x="3494087" y="2962275"/>
            <a:ext cx="1330325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75">
                <a:latin typeface="宋体"/>
                <a:cs typeface="宋体"/>
              </a:rPr>
              <a:t>组织设计招标评审</a:t>
            </a:r>
            <a:endParaRPr sz="1350">
              <a:latin typeface="宋体"/>
              <a:cs typeface="宋体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7546975" y="6089898"/>
            <a:ext cx="606425" cy="320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525"/>
              </a:lnSpc>
            </a:pPr>
            <a:r>
              <a:rPr sz="2300" u="heavy" spc="-5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返回</a:t>
            </a:r>
            <a:endParaRPr sz="2300">
              <a:latin typeface="宋体"/>
              <a:cs typeface="宋体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3279775" y="3695700"/>
            <a:ext cx="17494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形成评审意</a:t>
            </a:r>
            <a:r>
              <a:rPr sz="2300" spc="-50">
                <a:latin typeface="宋体"/>
                <a:cs typeface="宋体"/>
              </a:rPr>
              <a:t>见</a:t>
            </a:r>
            <a:endParaRPr sz="23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235825" y="5861050"/>
            <a:ext cx="1524000" cy="72390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15925" y="1651000"/>
            <a:ext cx="2181225" cy="2390775"/>
            <a:chOff x="415925" y="1651000"/>
            <a:chExt cx="2181225" cy="239077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15925" y="1651000"/>
              <a:ext cx="2105025" cy="65722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92125" y="2517775"/>
              <a:ext cx="2105025" cy="657225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92125" y="3384550"/>
              <a:ext cx="2105025" cy="657225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593725" y="1647825"/>
            <a:ext cx="1825625" cy="2456180"/>
          </a:xfrm>
          <a:prstGeom prst="rect">
            <a:avLst/>
          </a:prstGeom>
        </p:spPr>
        <p:txBody>
          <a:bodyPr vert="horz" wrap="square" lIns="0" tIns="33655" rIns="0" bIns="0" rtlCol="0">
            <a:spAutoFit/>
          </a:bodyPr>
          <a:lstStyle/>
          <a:p>
            <a:pPr marL="155575" marR="81280" indent="-142875">
              <a:lnSpc>
                <a:spcPts val="2700"/>
              </a:lnSpc>
              <a:spcBef>
                <a:spcPts val="265"/>
              </a:spcBef>
            </a:pPr>
            <a:r>
              <a:rPr sz="2300" spc="-60">
                <a:latin typeface="宋体"/>
                <a:cs typeface="宋体"/>
              </a:rPr>
              <a:t>〈可行性研</a:t>
            </a:r>
            <a:r>
              <a:rPr sz="2300" spc="-50">
                <a:latin typeface="宋体"/>
                <a:cs typeface="宋体"/>
              </a:rPr>
              <a:t>究</a:t>
            </a:r>
            <a:r>
              <a:rPr sz="2300" spc="-60">
                <a:latin typeface="宋体"/>
                <a:cs typeface="宋体"/>
              </a:rPr>
              <a:t>报告批复</a:t>
            </a:r>
            <a:r>
              <a:rPr sz="2300" spc="-50">
                <a:latin typeface="宋体"/>
                <a:cs typeface="宋体"/>
              </a:rPr>
              <a:t>〉</a:t>
            </a:r>
            <a:endParaRPr sz="2300">
              <a:latin typeface="宋体"/>
              <a:cs typeface="宋体"/>
            </a:endParaRPr>
          </a:p>
          <a:p>
            <a:pPr marL="88900" marR="5080" indent="142875">
              <a:lnSpc>
                <a:spcPts val="2700"/>
              </a:lnSpc>
              <a:spcBef>
                <a:spcPts val="1425"/>
              </a:spcBef>
            </a:pPr>
            <a:r>
              <a:rPr sz="2300" spc="-60">
                <a:latin typeface="宋体"/>
                <a:cs typeface="宋体"/>
              </a:rPr>
              <a:t>〈规划设</a:t>
            </a:r>
            <a:r>
              <a:rPr sz="2300" spc="-50">
                <a:latin typeface="宋体"/>
                <a:cs typeface="宋体"/>
              </a:rPr>
              <a:t>计</a:t>
            </a:r>
            <a:r>
              <a:rPr sz="2300" spc="-60">
                <a:latin typeface="宋体"/>
                <a:cs typeface="宋体"/>
              </a:rPr>
              <a:t>条件通知书</a:t>
            </a:r>
            <a:r>
              <a:rPr sz="2300" spc="-50">
                <a:latin typeface="宋体"/>
                <a:cs typeface="宋体"/>
              </a:rPr>
              <a:t>〉</a:t>
            </a:r>
            <a:endParaRPr sz="2300">
              <a:latin typeface="宋体"/>
              <a:cs typeface="宋体"/>
            </a:endParaRPr>
          </a:p>
          <a:p>
            <a:pPr marL="88900" marR="5080" indent="142875">
              <a:lnSpc>
                <a:spcPts val="2700"/>
              </a:lnSpc>
              <a:spcBef>
                <a:spcPts val="1425"/>
              </a:spcBef>
            </a:pPr>
            <a:r>
              <a:rPr sz="2300" spc="-60">
                <a:latin typeface="宋体"/>
                <a:cs typeface="宋体"/>
              </a:rPr>
              <a:t>〈审定设</a:t>
            </a:r>
            <a:r>
              <a:rPr sz="2300" spc="-50">
                <a:latin typeface="宋体"/>
                <a:cs typeface="宋体"/>
              </a:rPr>
              <a:t>计</a:t>
            </a:r>
            <a:r>
              <a:rPr sz="2300" spc="-60">
                <a:latin typeface="宋体"/>
                <a:cs typeface="宋体"/>
              </a:rPr>
              <a:t>方案通知书</a:t>
            </a:r>
            <a:r>
              <a:rPr sz="2300" spc="-50">
                <a:latin typeface="宋体"/>
                <a:cs typeface="宋体"/>
              </a:rPr>
              <a:t>〉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8" name="object 8"/>
          <p:cNvPicPr/>
          <p:nvPr/>
        </p:nvPicPr>
        <p:blipFill>
          <a:blip r:embed="rId4"/>
          <a:stretch>
            <a:fillRect/>
          </a:stretch>
        </p:blipFill>
        <p:spPr>
          <a:xfrm>
            <a:off x="339725" y="4337050"/>
            <a:ext cx="2247900" cy="657225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431800" y="4333875"/>
            <a:ext cx="2035175" cy="722630"/>
          </a:xfrm>
          <a:prstGeom prst="rect">
            <a:avLst/>
          </a:prstGeom>
        </p:spPr>
        <p:txBody>
          <a:bodyPr vert="horz" wrap="square" lIns="0" tIns="33655" rIns="0" bIns="0" rtlCol="0">
            <a:spAutoFit/>
          </a:bodyPr>
          <a:lstStyle/>
          <a:p>
            <a:pPr marL="12700" marR="5080">
              <a:lnSpc>
                <a:spcPts val="2700"/>
              </a:lnSpc>
              <a:spcBef>
                <a:spcPts val="265"/>
              </a:spcBef>
            </a:pPr>
            <a:r>
              <a:rPr sz="2300" spc="-60">
                <a:latin typeface="宋体"/>
                <a:cs typeface="宋体"/>
              </a:rPr>
              <a:t>〈环保影响评</a:t>
            </a:r>
            <a:r>
              <a:rPr sz="2300" spc="-50">
                <a:latin typeface="宋体"/>
                <a:cs typeface="宋体"/>
              </a:rPr>
              <a:t>估</a:t>
            </a:r>
            <a:r>
              <a:rPr sz="2300" spc="-60">
                <a:latin typeface="宋体"/>
                <a:cs typeface="宋体"/>
              </a:rPr>
              <a:t>报告批复文件</a:t>
            </a:r>
            <a:r>
              <a:rPr sz="2300" spc="-50">
                <a:latin typeface="宋体"/>
                <a:cs typeface="宋体"/>
              </a:rPr>
              <a:t>〉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10" name="object 10"/>
          <p:cNvPicPr/>
          <p:nvPr/>
        </p:nvPicPr>
        <p:blipFill>
          <a:blip r:embed="rId5"/>
          <a:stretch>
            <a:fillRect/>
          </a:stretch>
        </p:blipFill>
        <p:spPr>
          <a:xfrm>
            <a:off x="53975" y="631825"/>
            <a:ext cx="2971800" cy="657225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79375" y="742950"/>
            <a:ext cx="28924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业主（承包管理部门</a:t>
            </a:r>
            <a:r>
              <a:rPr sz="2300" spc="-50">
                <a:latin typeface="宋体"/>
                <a:cs typeface="宋体"/>
              </a:rPr>
              <a:t>）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12" name="object 12"/>
          <p:cNvPicPr/>
          <p:nvPr/>
        </p:nvPicPr>
        <p:blipFill>
          <a:blip r:embed="rId6"/>
          <a:stretch>
            <a:fillRect/>
          </a:stretch>
        </p:blipFill>
        <p:spPr>
          <a:xfrm>
            <a:off x="6007100" y="708025"/>
            <a:ext cx="2181225" cy="581025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6508750" y="781050"/>
            <a:ext cx="11779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设计单</a:t>
            </a:r>
            <a:r>
              <a:rPr sz="2300" spc="-50">
                <a:latin typeface="宋体"/>
                <a:cs typeface="宋体"/>
              </a:rPr>
              <a:t>位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14" name="object 14"/>
          <p:cNvPicPr/>
          <p:nvPr/>
        </p:nvPicPr>
        <p:blipFill>
          <a:blip r:embed="rId7"/>
          <a:stretch>
            <a:fillRect/>
          </a:stretch>
        </p:blipFill>
        <p:spPr>
          <a:xfrm>
            <a:off x="5788025" y="2298700"/>
            <a:ext cx="2105025" cy="866775"/>
          </a:xfrm>
          <a:prstGeom prst="rect">
            <a:avLst/>
          </a:prstGeom>
        </p:spPr>
      </p:pic>
      <p:sp>
        <p:nvSpPr>
          <p:cNvPr id="15" name="object 15"/>
          <p:cNvSpPr txBox="1"/>
          <p:nvPr/>
        </p:nvSpPr>
        <p:spPr>
          <a:xfrm>
            <a:off x="5946775" y="2419350"/>
            <a:ext cx="1749425" cy="722630"/>
          </a:xfrm>
          <a:prstGeom prst="rect">
            <a:avLst/>
          </a:prstGeom>
        </p:spPr>
        <p:txBody>
          <a:bodyPr vert="horz" wrap="square" lIns="0" tIns="33655" rIns="0" bIns="0" rtlCol="0">
            <a:spAutoFit/>
          </a:bodyPr>
          <a:lstStyle/>
          <a:p>
            <a:pPr marL="169545" marR="5080" indent="-157480">
              <a:lnSpc>
                <a:spcPts val="2700"/>
              </a:lnSpc>
              <a:spcBef>
                <a:spcPts val="265"/>
              </a:spcBef>
            </a:pPr>
            <a:r>
              <a:rPr sz="2300" spc="-60">
                <a:latin typeface="宋体"/>
                <a:cs typeface="宋体"/>
              </a:rPr>
              <a:t>初步设计报</a:t>
            </a:r>
            <a:r>
              <a:rPr sz="2300" spc="-50">
                <a:latin typeface="宋体"/>
                <a:cs typeface="宋体"/>
              </a:rPr>
              <a:t>告</a:t>
            </a:r>
            <a:r>
              <a:rPr sz="2300" spc="-60">
                <a:latin typeface="宋体"/>
                <a:cs typeface="宋体"/>
              </a:rPr>
              <a:t>及设计说</a:t>
            </a:r>
            <a:r>
              <a:rPr sz="2300" spc="-50">
                <a:latin typeface="宋体"/>
                <a:cs typeface="宋体"/>
              </a:rPr>
              <a:t>明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16" name="object 16"/>
          <p:cNvPicPr/>
          <p:nvPr/>
        </p:nvPicPr>
        <p:blipFill>
          <a:blip r:embed="rId8"/>
          <a:stretch>
            <a:fillRect/>
          </a:stretch>
        </p:blipFill>
        <p:spPr>
          <a:xfrm>
            <a:off x="3101975" y="3679825"/>
            <a:ext cx="2028825" cy="942975"/>
          </a:xfrm>
          <a:prstGeom prst="rect">
            <a:avLst/>
          </a:prstGeom>
        </p:spPr>
      </p:pic>
      <p:sp>
        <p:nvSpPr>
          <p:cNvPr id="17" name="object 17"/>
          <p:cNvSpPr txBox="1"/>
          <p:nvPr/>
        </p:nvSpPr>
        <p:spPr>
          <a:xfrm>
            <a:off x="3175000" y="3810000"/>
            <a:ext cx="1654175" cy="6311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595"/>
              </a:lnSpc>
              <a:spcBef>
                <a:spcPts val="100"/>
              </a:spcBef>
            </a:pPr>
            <a:r>
              <a:rPr sz="1350" spc="-75">
                <a:latin typeface="宋体"/>
                <a:cs typeface="宋体"/>
              </a:rPr>
              <a:t>规划部门连同各部门</a:t>
            </a:r>
            <a:endParaRPr sz="1350">
              <a:latin typeface="宋体"/>
              <a:cs typeface="宋体"/>
            </a:endParaRPr>
          </a:p>
          <a:p>
            <a:pPr marL="12700" marR="5080">
              <a:lnSpc>
                <a:spcPts val="1580"/>
              </a:lnSpc>
              <a:spcBef>
                <a:spcPts val="60"/>
              </a:spcBef>
            </a:pPr>
            <a:r>
              <a:rPr sz="1350" spc="-75">
                <a:latin typeface="宋体"/>
                <a:cs typeface="宋体"/>
              </a:rPr>
              <a:t>（环保、市政、公用、消防、供电、电信等</a:t>
            </a:r>
            <a:r>
              <a:rPr sz="1350" spc="-50">
                <a:latin typeface="宋体"/>
                <a:cs typeface="宋体"/>
              </a:rPr>
              <a:t>）</a:t>
            </a:r>
            <a:endParaRPr sz="1350">
              <a:latin typeface="宋体"/>
              <a:cs typeface="宋体"/>
            </a:endParaRPr>
          </a:p>
        </p:txBody>
      </p:sp>
      <p:pic>
        <p:nvPicPr>
          <p:cNvPr id="18" name="object 18"/>
          <p:cNvPicPr/>
          <p:nvPr/>
        </p:nvPicPr>
        <p:blipFill>
          <a:blip r:embed="rId9"/>
          <a:stretch>
            <a:fillRect/>
          </a:stretch>
        </p:blipFill>
        <p:spPr>
          <a:xfrm>
            <a:off x="2816225" y="5127625"/>
            <a:ext cx="2324100" cy="581025"/>
          </a:xfrm>
          <a:prstGeom prst="rect">
            <a:avLst/>
          </a:prstGeom>
        </p:spPr>
      </p:pic>
      <p:sp>
        <p:nvSpPr>
          <p:cNvPr id="19" name="object 19"/>
          <p:cNvSpPr txBox="1"/>
          <p:nvPr/>
        </p:nvSpPr>
        <p:spPr>
          <a:xfrm>
            <a:off x="2803525" y="5248275"/>
            <a:ext cx="23209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初步设计批复文</a:t>
            </a:r>
            <a:r>
              <a:rPr sz="2300" spc="-50">
                <a:latin typeface="宋体"/>
                <a:cs typeface="宋体"/>
              </a:rPr>
              <a:t>件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20" name="object 20"/>
          <p:cNvPicPr/>
          <p:nvPr/>
        </p:nvPicPr>
        <p:blipFill>
          <a:blip r:embed="rId10"/>
          <a:stretch>
            <a:fillRect/>
          </a:stretch>
        </p:blipFill>
        <p:spPr>
          <a:xfrm>
            <a:off x="3178175" y="5927725"/>
            <a:ext cx="2247900" cy="657225"/>
          </a:xfrm>
          <a:prstGeom prst="rect">
            <a:avLst/>
          </a:prstGeom>
        </p:spPr>
      </p:pic>
      <p:sp>
        <p:nvSpPr>
          <p:cNvPr id="21" name="object 21"/>
          <p:cNvSpPr txBox="1"/>
          <p:nvPr/>
        </p:nvSpPr>
        <p:spPr>
          <a:xfrm>
            <a:off x="3565525" y="6048375"/>
            <a:ext cx="14636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施工图设</a:t>
            </a:r>
            <a:r>
              <a:rPr sz="2300" spc="-50">
                <a:latin typeface="宋体"/>
                <a:cs typeface="宋体"/>
              </a:rPr>
              <a:t>计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22" name="object 22"/>
          <p:cNvPicPr/>
          <p:nvPr/>
        </p:nvPicPr>
        <p:blipFill>
          <a:blip r:embed="rId11"/>
          <a:stretch>
            <a:fillRect/>
          </a:stretch>
        </p:blipFill>
        <p:spPr>
          <a:xfrm>
            <a:off x="6149975" y="5060950"/>
            <a:ext cx="1809750" cy="504825"/>
          </a:xfrm>
          <a:prstGeom prst="rect">
            <a:avLst/>
          </a:prstGeom>
        </p:spPr>
      </p:pic>
      <p:sp>
        <p:nvSpPr>
          <p:cNvPr id="23" name="object 23"/>
          <p:cNvSpPr txBox="1"/>
          <p:nvPr/>
        </p:nvSpPr>
        <p:spPr>
          <a:xfrm>
            <a:off x="6503987" y="5105400"/>
            <a:ext cx="11779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设计单</a:t>
            </a:r>
            <a:r>
              <a:rPr sz="2300" spc="-50">
                <a:latin typeface="宋体"/>
                <a:cs typeface="宋体"/>
              </a:rPr>
              <a:t>位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24" name="object 24"/>
          <p:cNvPicPr/>
          <p:nvPr/>
        </p:nvPicPr>
        <p:blipFill>
          <a:blip r:embed="rId12"/>
          <a:stretch>
            <a:fillRect/>
          </a:stretch>
        </p:blipFill>
        <p:spPr>
          <a:xfrm>
            <a:off x="53975" y="50800"/>
            <a:ext cx="1304925" cy="438150"/>
          </a:xfrm>
          <a:prstGeom prst="rect">
            <a:avLst/>
          </a:prstGeom>
        </p:spPr>
      </p:pic>
      <p:sp>
        <p:nvSpPr>
          <p:cNvPr id="25" name="object 25"/>
          <p:cNvSpPr txBox="1">
            <a:spLocks noGrp="1"/>
          </p:cNvSpPr>
          <p:nvPr>
            <p:ph type="title"/>
          </p:nvPr>
        </p:nvSpPr>
        <p:spPr>
          <a:xfrm>
            <a:off x="107950" y="57150"/>
            <a:ext cx="11779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solidFill>
                  <a:srgbClr val="000000"/>
                </a:solidFill>
              </a:rPr>
              <a:t>初步设</a:t>
            </a:r>
            <a:r>
              <a:rPr sz="2300" spc="-50">
                <a:solidFill>
                  <a:srgbClr val="000000"/>
                </a:solidFill>
              </a:rPr>
              <a:t>计</a:t>
            </a:r>
            <a:endParaRPr sz="2300"/>
          </a:p>
        </p:txBody>
      </p:sp>
      <p:pic>
        <p:nvPicPr>
          <p:cNvPr id="26" name="object 26"/>
          <p:cNvPicPr/>
          <p:nvPr/>
        </p:nvPicPr>
        <p:blipFill>
          <a:blip r:embed="rId13"/>
          <a:stretch>
            <a:fillRect/>
          </a:stretch>
        </p:blipFill>
        <p:spPr>
          <a:xfrm>
            <a:off x="7750175" y="6146800"/>
            <a:ext cx="504825" cy="219075"/>
          </a:xfrm>
          <a:prstGeom prst="rect">
            <a:avLst/>
          </a:prstGeom>
        </p:spPr>
      </p:pic>
      <p:sp>
        <p:nvSpPr>
          <p:cNvPr id="27" name="object 27"/>
          <p:cNvSpPr txBox="1"/>
          <p:nvPr/>
        </p:nvSpPr>
        <p:spPr>
          <a:xfrm>
            <a:off x="7699375" y="6048375"/>
            <a:ext cx="6064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u="heavy" spc="-5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返回</a:t>
            </a:r>
            <a:endParaRPr sz="2300">
              <a:latin typeface="宋体"/>
              <a:cs typeface="宋体"/>
            </a:endParaRPr>
          </a:p>
        </p:txBody>
      </p:sp>
      <p:grpSp>
        <p:nvGrpSpPr>
          <p:cNvPr id="28" name="object 28"/>
          <p:cNvGrpSpPr/>
          <p:nvPr/>
        </p:nvGrpSpPr>
        <p:grpSpPr>
          <a:xfrm>
            <a:off x="3025775" y="555625"/>
            <a:ext cx="2971800" cy="514350"/>
            <a:chOff x="3025775" y="555625"/>
            <a:chExt cx="2971800" cy="514350"/>
          </a:xfrm>
        </p:grpSpPr>
        <p:pic>
          <p:nvPicPr>
            <p:cNvPr id="29" name="object 29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3025775" y="974725"/>
              <a:ext cx="2971800" cy="95250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3244850" y="555625"/>
              <a:ext cx="2028825" cy="219075"/>
            </a:xfrm>
            <a:prstGeom prst="rect">
              <a:avLst/>
            </a:prstGeom>
          </p:spPr>
        </p:pic>
      </p:grpSp>
      <p:sp>
        <p:nvSpPr>
          <p:cNvPr id="31" name="object 31"/>
          <p:cNvSpPr txBox="1"/>
          <p:nvPr/>
        </p:nvSpPr>
        <p:spPr>
          <a:xfrm>
            <a:off x="3960812" y="485775"/>
            <a:ext cx="6064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50">
                <a:latin typeface="宋体"/>
                <a:cs typeface="宋体"/>
              </a:rPr>
              <a:t>委 托</a:t>
            </a:r>
            <a:endParaRPr sz="1850">
              <a:latin typeface="宋体"/>
              <a:cs typeface="宋体"/>
            </a:endParaRPr>
          </a:p>
        </p:txBody>
      </p:sp>
      <p:grpSp>
        <p:nvGrpSpPr>
          <p:cNvPr id="32" name="object 32"/>
          <p:cNvGrpSpPr/>
          <p:nvPr/>
        </p:nvGrpSpPr>
        <p:grpSpPr>
          <a:xfrm>
            <a:off x="1482725" y="1069975"/>
            <a:ext cx="5686425" cy="5029200"/>
            <a:chOff x="1482725" y="1069975"/>
            <a:chExt cx="5686425" cy="5029200"/>
          </a:xfrm>
        </p:grpSpPr>
        <p:pic>
          <p:nvPicPr>
            <p:cNvPr id="33" name="object 33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7073900" y="1289050"/>
              <a:ext cx="95250" cy="1019175"/>
            </a:xfrm>
            <a:prstGeom prst="rect">
              <a:avLst/>
            </a:prstGeom>
          </p:spPr>
        </p:pic>
        <p:sp>
          <p:nvSpPr>
            <p:cNvPr id="34" name="object 34"/>
            <p:cNvSpPr/>
            <p:nvPr/>
          </p:nvSpPr>
          <p:spPr>
            <a:xfrm>
              <a:off x="2520950" y="1860550"/>
              <a:ext cx="219075" cy="2857500"/>
            </a:xfrm>
            <a:custGeom>
              <a:rect l="l" t="t" r="r" b="b"/>
              <a:pathLst>
                <a:path w="219075" h="2857500">
                  <a:moveTo>
                    <a:pt x="219075" y="2828925"/>
                  </a:moveTo>
                  <a:lnTo>
                    <a:pt x="219075" y="0"/>
                  </a:lnTo>
                </a:path>
                <a:path w="219075" h="2857500">
                  <a:moveTo>
                    <a:pt x="0" y="19050"/>
                  </a:moveTo>
                  <a:lnTo>
                    <a:pt x="219075" y="19050"/>
                  </a:lnTo>
                </a:path>
                <a:path w="219075" h="2857500">
                  <a:moveTo>
                    <a:pt x="76200" y="971550"/>
                  </a:moveTo>
                  <a:lnTo>
                    <a:pt x="219075" y="971550"/>
                  </a:lnTo>
                </a:path>
                <a:path w="219075" h="2857500">
                  <a:moveTo>
                    <a:pt x="76200" y="1914525"/>
                  </a:moveTo>
                  <a:lnTo>
                    <a:pt x="219075" y="1914525"/>
                  </a:lnTo>
                </a:path>
                <a:path w="219075" h="2857500">
                  <a:moveTo>
                    <a:pt x="76200" y="2857500"/>
                  </a:moveTo>
                  <a:lnTo>
                    <a:pt x="219075" y="2857500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35" name="object 35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4025900" y="2736850"/>
              <a:ext cx="95250" cy="942975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4044950" y="2717800"/>
              <a:ext cx="1743075" cy="95250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2740025" y="2717800"/>
              <a:ext cx="1381125" cy="95250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20"/>
            <a:stretch>
              <a:fillRect/>
            </a:stretch>
          </p:blipFill>
          <p:spPr>
            <a:xfrm>
              <a:off x="4102100" y="4622800"/>
              <a:ext cx="95250" cy="504825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21"/>
            <a:stretch>
              <a:fillRect/>
            </a:stretch>
          </p:blipFill>
          <p:spPr>
            <a:xfrm>
              <a:off x="5130800" y="5327650"/>
              <a:ext cx="1019175" cy="95250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22"/>
            <a:stretch>
              <a:fillRect/>
            </a:stretch>
          </p:blipFill>
          <p:spPr>
            <a:xfrm>
              <a:off x="5207000" y="5565775"/>
              <a:ext cx="1771650" cy="533400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23"/>
            <a:stretch>
              <a:fillRect/>
            </a:stretch>
          </p:blipFill>
          <p:spPr>
            <a:xfrm>
              <a:off x="1482725" y="1289050"/>
              <a:ext cx="95250" cy="361950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24"/>
            <a:stretch>
              <a:fillRect/>
            </a:stretch>
          </p:blipFill>
          <p:spPr>
            <a:xfrm>
              <a:off x="3025775" y="1069975"/>
              <a:ext cx="2762250" cy="504825"/>
            </a:xfrm>
            <a:prstGeom prst="rect">
              <a:avLst/>
            </a:prstGeom>
          </p:spPr>
        </p:pic>
      </p:grpSp>
      <p:sp>
        <p:nvSpPr>
          <p:cNvPr id="43" name="object 43"/>
          <p:cNvSpPr txBox="1"/>
          <p:nvPr/>
        </p:nvSpPr>
        <p:spPr>
          <a:xfrm>
            <a:off x="3098800" y="1085850"/>
            <a:ext cx="2463800" cy="4311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595"/>
              </a:lnSpc>
              <a:spcBef>
                <a:spcPts val="100"/>
              </a:spcBef>
            </a:pPr>
            <a:r>
              <a:rPr sz="1350" spc="-75">
                <a:latin typeface="宋体"/>
                <a:cs typeface="宋体"/>
              </a:rPr>
              <a:t>递交文件：〈规划条件通知书〉；</a:t>
            </a:r>
            <a:endParaRPr sz="1350">
              <a:latin typeface="宋体"/>
              <a:cs typeface="宋体"/>
            </a:endParaRPr>
          </a:p>
          <a:p>
            <a:pPr marL="12700">
              <a:lnSpc>
                <a:spcPts val="1600"/>
              </a:lnSpc>
            </a:pPr>
            <a:r>
              <a:rPr sz="1350" spc="-75">
                <a:latin typeface="宋体"/>
                <a:cs typeface="宋体"/>
              </a:rPr>
              <a:t>（审定设计方案〉；设计标准</a:t>
            </a:r>
            <a:endParaRPr sz="13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235825" y="5861050"/>
            <a:ext cx="1524000" cy="7239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711200" y="850900"/>
            <a:ext cx="1600200" cy="657225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769937" y="962025"/>
            <a:ext cx="14636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计委和建</a:t>
            </a:r>
            <a:r>
              <a:rPr sz="2300" spc="-50">
                <a:latin typeface="宋体"/>
                <a:cs typeface="宋体"/>
              </a:rPr>
              <a:t>委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2959100" y="850900"/>
            <a:ext cx="2105025" cy="657225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3708400" y="800100"/>
            <a:ext cx="6064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55">
                <a:latin typeface="宋体"/>
                <a:cs typeface="宋体"/>
              </a:rPr>
              <a:t>业主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7" name="object 7"/>
          <p:cNvPicPr/>
          <p:nvPr/>
        </p:nvPicPr>
        <p:blipFill>
          <a:blip r:embed="rId5"/>
          <a:stretch>
            <a:fillRect/>
          </a:stretch>
        </p:blipFill>
        <p:spPr>
          <a:xfrm>
            <a:off x="5502275" y="850900"/>
            <a:ext cx="1809750" cy="657225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5822950" y="962025"/>
            <a:ext cx="11779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设计单</a:t>
            </a:r>
            <a:r>
              <a:rPr sz="2300" spc="-50">
                <a:latin typeface="宋体"/>
                <a:cs typeface="宋体"/>
              </a:rPr>
              <a:t>位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9" name="object 9"/>
          <p:cNvPicPr/>
          <p:nvPr/>
        </p:nvPicPr>
        <p:blipFill>
          <a:blip r:embed="rId6"/>
          <a:stretch>
            <a:fillRect/>
          </a:stretch>
        </p:blipFill>
        <p:spPr>
          <a:xfrm>
            <a:off x="53975" y="2660650"/>
            <a:ext cx="2686050" cy="581025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522287" y="2781300"/>
            <a:ext cx="17494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年度项目转</a:t>
            </a:r>
            <a:r>
              <a:rPr sz="2300" spc="-50">
                <a:latin typeface="宋体"/>
                <a:cs typeface="宋体"/>
              </a:rPr>
              <a:t>正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11" name="object 11"/>
          <p:cNvPicPr/>
          <p:nvPr/>
        </p:nvPicPr>
        <p:blipFill>
          <a:blip r:embed="rId7"/>
          <a:stretch>
            <a:fillRect/>
          </a:stretch>
        </p:blipFill>
        <p:spPr>
          <a:xfrm>
            <a:off x="2959100" y="3536950"/>
            <a:ext cx="1885950" cy="657225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3313112" y="3648075"/>
            <a:ext cx="11779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规划部</a:t>
            </a:r>
            <a:r>
              <a:rPr sz="2300" spc="-50">
                <a:latin typeface="宋体"/>
                <a:cs typeface="宋体"/>
              </a:rPr>
              <a:t>门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13" name="object 13"/>
          <p:cNvPicPr/>
          <p:nvPr/>
        </p:nvPicPr>
        <p:blipFill>
          <a:blip r:embed="rId8"/>
          <a:stretch>
            <a:fillRect/>
          </a:stretch>
        </p:blipFill>
        <p:spPr>
          <a:xfrm>
            <a:off x="2959100" y="4908550"/>
            <a:ext cx="2028825" cy="800100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3241675" y="4981575"/>
            <a:ext cx="1463675" cy="722630"/>
          </a:xfrm>
          <a:prstGeom prst="rect">
            <a:avLst/>
          </a:prstGeom>
        </p:spPr>
        <p:txBody>
          <a:bodyPr vert="horz" wrap="square" lIns="0" tIns="33655" rIns="0" bIns="0" rtlCol="0">
            <a:spAutoFit/>
          </a:bodyPr>
          <a:lstStyle/>
          <a:p>
            <a:pPr marL="12700" marR="5080" indent="142875">
              <a:lnSpc>
                <a:spcPts val="2700"/>
              </a:lnSpc>
              <a:spcBef>
                <a:spcPts val="265"/>
              </a:spcBef>
            </a:pPr>
            <a:r>
              <a:rPr sz="2300" spc="-60">
                <a:latin typeface="宋体"/>
                <a:cs typeface="宋体"/>
              </a:rPr>
              <a:t>建设工</a:t>
            </a:r>
            <a:r>
              <a:rPr sz="2300" spc="-50">
                <a:latin typeface="宋体"/>
                <a:cs typeface="宋体"/>
              </a:rPr>
              <a:t>程</a:t>
            </a:r>
            <a:r>
              <a:rPr sz="2300" spc="-60">
                <a:latin typeface="宋体"/>
                <a:cs typeface="宋体"/>
              </a:rPr>
              <a:t>规划许可</a:t>
            </a:r>
            <a:r>
              <a:rPr sz="2300" spc="-50">
                <a:latin typeface="宋体"/>
                <a:cs typeface="宋体"/>
              </a:rPr>
              <a:t>证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15" name="object 15"/>
          <p:cNvPicPr/>
          <p:nvPr/>
        </p:nvPicPr>
        <p:blipFill>
          <a:blip r:embed="rId9"/>
          <a:stretch>
            <a:fillRect/>
          </a:stretch>
        </p:blipFill>
        <p:spPr>
          <a:xfrm>
            <a:off x="7893050" y="6070600"/>
            <a:ext cx="361950" cy="285750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10"/>
          <a:stretch>
            <a:fillRect/>
          </a:stretch>
        </p:blipFill>
        <p:spPr>
          <a:xfrm>
            <a:off x="53975" y="50800"/>
            <a:ext cx="3190875" cy="438150"/>
          </a:xfrm>
          <a:prstGeom prst="rect">
            <a:avLst/>
          </a:prstGeom>
        </p:spPr>
      </p:pic>
      <p:sp>
        <p:nvSpPr>
          <p:cNvPr id="17" name="object 17"/>
          <p:cNvSpPr txBox="1">
            <a:spLocks noGrp="1"/>
          </p:cNvSpPr>
          <p:nvPr>
            <p:ph type="title"/>
          </p:nvPr>
        </p:nvSpPr>
        <p:spPr>
          <a:xfrm>
            <a:off x="41275" y="57150"/>
            <a:ext cx="31781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solidFill>
                  <a:srgbClr val="000000"/>
                </a:solidFill>
              </a:rPr>
              <a:t>领取建设工程规划许可</a:t>
            </a:r>
            <a:r>
              <a:rPr sz="2300" spc="-50">
                <a:solidFill>
                  <a:srgbClr val="000000"/>
                </a:solidFill>
              </a:rPr>
              <a:t>证</a:t>
            </a:r>
            <a:endParaRPr sz="2300"/>
          </a:p>
        </p:txBody>
      </p:sp>
      <p:grpSp>
        <p:nvGrpSpPr>
          <p:cNvPr id="18" name="object 18"/>
          <p:cNvGrpSpPr/>
          <p:nvPr/>
        </p:nvGrpSpPr>
        <p:grpSpPr>
          <a:xfrm>
            <a:off x="1644650" y="1117600"/>
            <a:ext cx="2695575" cy="2409825"/>
            <a:chOff x="1644650" y="1117600"/>
            <a:chExt cx="2695575" cy="2409825"/>
          </a:xfrm>
        </p:grpSpPr>
        <p:pic>
          <p:nvPicPr>
            <p:cNvPr id="19" name="object 1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2301875" y="1117600"/>
              <a:ext cx="657225" cy="95250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 flipH="1">
              <a:off x="1654175" y="1498600"/>
              <a:ext cx="0" cy="1162050"/>
            </a:xfrm>
            <a:custGeom>
              <a:rect l="l" t="t" r="r" b="b"/>
              <a:pathLst>
                <a:path h="1162050">
                  <a:moveTo>
                    <a:pt x="0" y="1162050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1" name="object 21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3806825" y="1498600"/>
              <a:ext cx="95250" cy="2028825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4121150" y="1651000"/>
              <a:ext cx="219075" cy="219075"/>
            </a:xfrm>
            <a:prstGeom prst="rect">
              <a:avLst/>
            </a:prstGeom>
          </p:spPr>
        </p:pic>
      </p:grpSp>
      <p:sp>
        <p:nvSpPr>
          <p:cNvPr id="23" name="object 23"/>
          <p:cNvSpPr txBox="1"/>
          <p:nvPr/>
        </p:nvSpPr>
        <p:spPr>
          <a:xfrm>
            <a:off x="2832100" y="1097068"/>
            <a:ext cx="2320925" cy="858519"/>
          </a:xfrm>
          <a:prstGeom prst="rect">
            <a:avLst/>
          </a:prstGeom>
        </p:spPr>
        <p:txBody>
          <a:bodyPr vert="horz" wrap="square" lIns="0" tIns="6159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84"/>
              </a:spcBef>
            </a:pPr>
            <a:r>
              <a:rPr sz="2300" spc="-60">
                <a:latin typeface="宋体"/>
                <a:cs typeface="宋体"/>
              </a:rPr>
              <a:t>（承包管理部门</a:t>
            </a:r>
            <a:r>
              <a:rPr sz="2300" spc="-50">
                <a:latin typeface="宋体"/>
                <a:cs typeface="宋体"/>
              </a:rPr>
              <a:t>）</a:t>
            </a:r>
            <a:endParaRPr sz="2300">
              <a:latin typeface="宋体"/>
              <a:cs typeface="宋体"/>
            </a:endParaRPr>
          </a:p>
          <a:p>
            <a:pPr marL="974725">
              <a:lnSpc>
                <a:spcPts val="1595"/>
              </a:lnSpc>
              <a:spcBef>
                <a:spcPts val="215"/>
              </a:spcBef>
            </a:pPr>
            <a:r>
              <a:rPr sz="1350" spc="-10">
                <a:latin typeface="宋体"/>
                <a:cs typeface="宋体"/>
              </a:rPr>
              <a:t>（1）（3）</a:t>
            </a:r>
            <a:endParaRPr sz="1350">
              <a:latin typeface="宋体"/>
              <a:cs typeface="宋体"/>
            </a:endParaRPr>
          </a:p>
          <a:p>
            <a:pPr marL="974725">
              <a:lnSpc>
                <a:spcPts val="1600"/>
              </a:lnSpc>
            </a:pPr>
            <a:r>
              <a:rPr sz="1350" spc="-10">
                <a:latin typeface="宋体"/>
                <a:cs typeface="宋体"/>
              </a:rPr>
              <a:t>（4）（5）</a:t>
            </a:r>
            <a:endParaRPr sz="1350">
              <a:latin typeface="宋体"/>
              <a:cs typeface="宋体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2740025" y="1489075"/>
            <a:ext cx="3714750" cy="1543050"/>
            <a:chOff x="2740025" y="1489075"/>
            <a:chExt cx="3714750" cy="1543050"/>
          </a:xfrm>
        </p:grpSpPr>
        <p:pic>
          <p:nvPicPr>
            <p:cNvPr id="25" name="object 25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2740025" y="2936875"/>
              <a:ext cx="1085850" cy="95250"/>
            </a:xfrm>
            <a:prstGeom prst="rect">
              <a:avLst/>
            </a:prstGeom>
          </p:spPr>
        </p:pic>
        <p:sp>
          <p:nvSpPr>
            <p:cNvPr id="26" name="object 26"/>
            <p:cNvSpPr/>
            <p:nvPr/>
          </p:nvSpPr>
          <p:spPr>
            <a:xfrm flipH="1">
              <a:off x="6445250" y="1498600"/>
              <a:ext cx="0" cy="581025"/>
            </a:xfrm>
            <a:custGeom>
              <a:rect l="l" t="t" r="r" b="b"/>
              <a:pathLst>
                <a:path h="581025">
                  <a:moveTo>
                    <a:pt x="0" y="581025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7" name="object 27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3825875" y="2060575"/>
              <a:ext cx="2609850" cy="95250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5349875" y="1860550"/>
              <a:ext cx="438150" cy="142875"/>
            </a:xfrm>
            <a:prstGeom prst="rect">
              <a:avLst/>
            </a:prstGeom>
          </p:spPr>
        </p:pic>
      </p:grpSp>
      <p:sp>
        <p:nvSpPr>
          <p:cNvPr id="29" name="object 29"/>
          <p:cNvSpPr txBox="1"/>
          <p:nvPr/>
        </p:nvSpPr>
        <p:spPr>
          <a:xfrm>
            <a:off x="5346700" y="1800225"/>
            <a:ext cx="434975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40">
                <a:latin typeface="宋体"/>
                <a:cs typeface="宋体"/>
              </a:rPr>
              <a:t>（2）</a:t>
            </a:r>
            <a:endParaRPr sz="1350">
              <a:latin typeface="宋体"/>
              <a:cs typeface="宋体"/>
            </a:endParaRPr>
          </a:p>
        </p:txBody>
      </p:sp>
      <p:grpSp>
        <p:nvGrpSpPr>
          <p:cNvPr id="30" name="object 30"/>
          <p:cNvGrpSpPr/>
          <p:nvPr/>
        </p:nvGrpSpPr>
        <p:grpSpPr>
          <a:xfrm>
            <a:off x="2520950" y="917575"/>
            <a:ext cx="1457325" cy="3990975"/>
            <a:chOff x="2520950" y="917575"/>
            <a:chExt cx="1457325" cy="3990975"/>
          </a:xfrm>
        </p:grpSpPr>
        <p:pic>
          <p:nvPicPr>
            <p:cNvPr id="31" name="object 31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3883025" y="4184650"/>
              <a:ext cx="95250" cy="723900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2520950" y="917575"/>
              <a:ext cx="285750" cy="142875"/>
            </a:xfrm>
            <a:prstGeom prst="rect">
              <a:avLst/>
            </a:prstGeom>
          </p:spPr>
        </p:pic>
      </p:grpSp>
      <p:sp>
        <p:nvSpPr>
          <p:cNvPr id="33" name="object 33"/>
          <p:cNvSpPr txBox="1"/>
          <p:nvPr/>
        </p:nvSpPr>
        <p:spPr>
          <a:xfrm>
            <a:off x="5422900" y="2348864"/>
            <a:ext cx="2378075" cy="1216025"/>
          </a:xfrm>
          <a:prstGeom prst="rect">
            <a:avLst/>
          </a:prstGeom>
        </p:spPr>
        <p:txBody>
          <a:bodyPr vert="horz" wrap="square" lIns="0" tIns="45085" rIns="0" bIns="0" rtlCol="0">
            <a:spAutoFit/>
          </a:bodyPr>
          <a:lstStyle/>
          <a:p>
            <a:pPr marL="422909" indent="-410209">
              <a:lnSpc>
                <a:spcPct val="100000"/>
              </a:lnSpc>
              <a:spcBef>
                <a:spcPts val="355"/>
              </a:spcBef>
              <a:buSzPct val="92592"/>
              <a:buAutoNum type="arabicPlain"/>
              <a:tabLst>
                <a:tab pos="422909"/>
              </a:tabLst>
            </a:pPr>
            <a:r>
              <a:rPr sz="1350" spc="-75">
                <a:latin typeface="宋体"/>
                <a:cs typeface="宋体"/>
              </a:rPr>
              <a:t>〈审定设计方案通知书〉</a:t>
            </a:r>
            <a:endParaRPr sz="1350">
              <a:latin typeface="宋体"/>
              <a:cs typeface="宋体"/>
            </a:endParaRPr>
          </a:p>
          <a:p>
            <a:pPr marL="393700" marR="5080" indent="-381000">
              <a:lnSpc>
                <a:spcPct val="115700"/>
              </a:lnSpc>
              <a:buSzPct val="92592"/>
              <a:buAutoNum type="arabicPlain"/>
              <a:tabLst>
                <a:tab pos="422909"/>
              </a:tabLst>
            </a:pPr>
            <a:r>
              <a:rPr sz="1350" spc="-75">
                <a:latin typeface="宋体"/>
                <a:cs typeface="宋体"/>
              </a:rPr>
              <a:t>设计资料，包括总平面图，</a:t>
            </a:r>
            <a:r>
              <a:rPr sz="1350" spc="-70">
                <a:latin typeface="宋体"/>
                <a:cs typeface="宋体"/>
              </a:rPr>
              <a:t>施工设计图</a:t>
            </a:r>
            <a:endParaRPr sz="1350">
              <a:latin typeface="宋体"/>
              <a:cs typeface="宋体"/>
            </a:endParaRPr>
          </a:p>
          <a:p>
            <a:pPr marL="422909" indent="-410209">
              <a:lnSpc>
                <a:spcPct val="100000"/>
              </a:lnSpc>
              <a:spcBef>
                <a:spcPts val="254"/>
              </a:spcBef>
              <a:buSzPct val="92592"/>
              <a:buAutoNum type="arabicPlain"/>
              <a:tabLst>
                <a:tab pos="422909"/>
              </a:tabLst>
            </a:pPr>
            <a:r>
              <a:rPr sz="1350" spc="-75">
                <a:latin typeface="宋体"/>
                <a:cs typeface="宋体"/>
              </a:rPr>
              <a:t>〈项目开发手册〉</a:t>
            </a:r>
            <a:endParaRPr sz="1350">
              <a:latin typeface="宋体"/>
              <a:cs typeface="宋体"/>
            </a:endParaRPr>
          </a:p>
          <a:p>
            <a:pPr marL="422909" indent="-410209">
              <a:lnSpc>
                <a:spcPct val="100000"/>
              </a:lnSpc>
              <a:spcBef>
                <a:spcPts val="254"/>
              </a:spcBef>
              <a:buSzPct val="92592"/>
              <a:buAutoNum type="arabicPlain"/>
              <a:tabLst>
                <a:tab pos="422909"/>
              </a:tabLst>
            </a:pPr>
            <a:r>
              <a:rPr sz="1350" spc="-75">
                <a:latin typeface="宋体"/>
                <a:cs typeface="宋体"/>
              </a:rPr>
              <a:t>〈工程档案登记证明〉</a:t>
            </a:r>
            <a:endParaRPr sz="1350">
              <a:latin typeface="宋体"/>
              <a:cs typeface="宋体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7842250" y="6089898"/>
            <a:ext cx="606425" cy="320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525"/>
              </a:lnSpc>
            </a:pPr>
            <a:r>
              <a:rPr sz="2300" u="heavy" spc="-5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返回</a:t>
            </a:r>
            <a:endParaRPr sz="2300">
              <a:latin typeface="宋体"/>
              <a:cs typeface="宋体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5422900" y="3539490"/>
            <a:ext cx="2378075" cy="7397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93700" marR="5080" indent="-381000">
              <a:lnSpc>
                <a:spcPct val="115700"/>
              </a:lnSpc>
              <a:spcBef>
                <a:spcPts val="100"/>
              </a:spcBef>
              <a:buSzPct val="92592"/>
              <a:buAutoNum type="arabicPlain" startAt="5"/>
              <a:tabLst>
                <a:tab pos="422909"/>
              </a:tabLst>
            </a:pPr>
            <a:r>
              <a:rPr sz="1350" spc="-75">
                <a:latin typeface="宋体"/>
                <a:cs typeface="宋体"/>
              </a:rPr>
              <a:t>其他文件，包括有关协议，</a:t>
            </a:r>
            <a:r>
              <a:rPr sz="1350" spc="-70">
                <a:latin typeface="宋体"/>
                <a:cs typeface="宋体"/>
              </a:rPr>
              <a:t>批准文件</a:t>
            </a:r>
            <a:endParaRPr sz="1350">
              <a:latin typeface="宋体"/>
              <a:cs typeface="宋体"/>
            </a:endParaRPr>
          </a:p>
          <a:p>
            <a:pPr marL="422909" indent="-410209">
              <a:lnSpc>
                <a:spcPct val="100000"/>
              </a:lnSpc>
              <a:spcBef>
                <a:spcPts val="254"/>
              </a:spcBef>
              <a:buSzPct val="92592"/>
              <a:buAutoNum type="arabicPlain" startAt="5"/>
              <a:tabLst>
                <a:tab pos="422909"/>
              </a:tabLst>
            </a:pPr>
            <a:r>
              <a:rPr sz="1350" spc="-75">
                <a:latin typeface="宋体"/>
                <a:cs typeface="宋体"/>
              </a:rPr>
              <a:t>年度开工计划</a:t>
            </a:r>
            <a:endParaRPr sz="1350">
              <a:latin typeface="宋体"/>
              <a:cs typeface="宋体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2441575" y="857250"/>
            <a:ext cx="434975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40">
                <a:latin typeface="宋体"/>
                <a:cs typeface="宋体"/>
              </a:rPr>
              <a:t>（6）</a:t>
            </a:r>
            <a:endParaRPr sz="13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969250" y="6003925"/>
            <a:ext cx="790575" cy="58102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2663825" y="269875"/>
            <a:ext cx="2686050" cy="1743075"/>
            <a:chOff x="2663825" y="269875"/>
            <a:chExt cx="2686050" cy="174307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663825" y="269875"/>
              <a:ext cx="2686050" cy="36195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663825" y="774700"/>
              <a:ext cx="2686050" cy="36195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663825" y="1289050"/>
              <a:ext cx="2686050" cy="723900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2846387" y="97155"/>
            <a:ext cx="2320925" cy="236855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98450" marR="5080" indent="-285750">
              <a:lnSpc>
                <a:spcPct val="144000"/>
              </a:lnSpc>
              <a:spcBef>
                <a:spcPts val="95"/>
              </a:spcBef>
            </a:pPr>
            <a:r>
              <a:rPr sz="2300" u="heavy" spc="-6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编制送审招标文</a:t>
            </a:r>
            <a:r>
              <a:rPr sz="2300" u="heavy" spc="-5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件</a:t>
            </a:r>
            <a:r>
              <a:rPr sz="2300" u="heavy" spc="57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      </a:t>
            </a:r>
            <a:r>
              <a:rPr sz="2300" u="heavy" spc="-6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编制送审标</a:t>
            </a:r>
            <a:r>
              <a:rPr sz="2300" u="heavy" spc="-5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底</a:t>
            </a:r>
            <a:endParaRPr sz="2300">
              <a:latin typeface="宋体"/>
              <a:cs typeface="宋体"/>
            </a:endParaRPr>
          </a:p>
          <a:p>
            <a:pPr marL="155575" marR="147955" indent="142875">
              <a:lnSpc>
                <a:spcPts val="2700"/>
              </a:lnSpc>
              <a:spcBef>
                <a:spcPts val="1430"/>
              </a:spcBef>
            </a:pPr>
            <a:r>
              <a:rPr sz="2300" u="heavy" spc="-6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发中标通知</a:t>
            </a:r>
            <a:r>
              <a:rPr sz="2300" u="heavy" spc="-5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书</a:t>
            </a:r>
            <a:r>
              <a:rPr sz="2300" u="heavy" spc="57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      </a:t>
            </a:r>
            <a:r>
              <a:rPr sz="2300" u="heavy" spc="-6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签工程承包合</a:t>
            </a:r>
            <a:r>
              <a:rPr sz="2300" u="heavy" spc="-5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同</a:t>
            </a:r>
            <a:endParaRPr sz="2300">
              <a:latin typeface="宋体"/>
              <a:cs typeface="宋体"/>
            </a:endParaRPr>
          </a:p>
          <a:p>
            <a:pPr marL="264795">
              <a:lnSpc>
                <a:spcPct val="100000"/>
              </a:lnSpc>
              <a:spcBef>
                <a:spcPts val="910"/>
              </a:spcBef>
            </a:pPr>
            <a:r>
              <a:rPr sz="2300" spc="-60">
                <a:latin typeface="宋体"/>
                <a:cs typeface="宋体"/>
              </a:rPr>
              <a:t>工程建设招</a:t>
            </a:r>
            <a:r>
              <a:rPr sz="2300" spc="-50">
                <a:latin typeface="宋体"/>
                <a:cs typeface="宋体"/>
              </a:rPr>
              <a:t>标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8" name="object 8"/>
          <p:cNvPicPr/>
          <p:nvPr/>
        </p:nvPicPr>
        <p:blipFill>
          <a:blip r:embed="rId5"/>
          <a:stretch>
            <a:fillRect/>
          </a:stretch>
        </p:blipFill>
        <p:spPr>
          <a:xfrm>
            <a:off x="8331200" y="6146800"/>
            <a:ext cx="142875" cy="219075"/>
          </a:xfrm>
          <a:prstGeom prst="rect">
            <a:avLst/>
          </a:prstGeom>
        </p:spPr>
      </p:pic>
      <p:grpSp>
        <p:nvGrpSpPr>
          <p:cNvPr id="9" name="object 9"/>
          <p:cNvGrpSpPr/>
          <p:nvPr/>
        </p:nvGrpSpPr>
        <p:grpSpPr>
          <a:xfrm>
            <a:off x="1358900" y="50800"/>
            <a:ext cx="4429125" cy="4057650"/>
            <a:chOff x="1358900" y="50800"/>
            <a:chExt cx="4429125" cy="4057650"/>
          </a:xfrm>
        </p:grpSpPr>
        <p:pic>
          <p:nvPicPr>
            <p:cNvPr id="10" name="object 1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2301875" y="50800"/>
              <a:ext cx="3486150" cy="254317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1358900" y="3603625"/>
              <a:ext cx="1743075" cy="504825"/>
            </a:xfrm>
            <a:prstGeom prst="rect">
              <a:avLst/>
            </a:prstGeom>
          </p:spPr>
        </p:pic>
      </p:grpSp>
      <p:sp>
        <p:nvSpPr>
          <p:cNvPr id="12" name="object 12"/>
          <p:cNvSpPr txBox="1"/>
          <p:nvPr/>
        </p:nvSpPr>
        <p:spPr>
          <a:xfrm>
            <a:off x="1346200" y="3648075"/>
            <a:ext cx="17494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u="heavy" spc="-6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签定监理合</a:t>
            </a:r>
            <a:r>
              <a:rPr sz="2300" u="heavy" spc="-5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同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13" name="object 13"/>
          <p:cNvPicPr/>
          <p:nvPr/>
        </p:nvPicPr>
        <p:blipFill>
          <a:blip r:embed="rId8"/>
          <a:stretch>
            <a:fillRect/>
          </a:stretch>
        </p:blipFill>
        <p:spPr>
          <a:xfrm>
            <a:off x="3321050" y="3460750"/>
            <a:ext cx="2543175" cy="800100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3717925" y="3476625"/>
            <a:ext cx="1749425" cy="722630"/>
          </a:xfrm>
          <a:prstGeom prst="rect">
            <a:avLst/>
          </a:prstGeom>
        </p:spPr>
        <p:txBody>
          <a:bodyPr vert="horz" wrap="square" lIns="0" tIns="33655" rIns="0" bIns="0" rtlCol="0">
            <a:spAutoFit/>
          </a:bodyPr>
          <a:lstStyle/>
          <a:p>
            <a:pPr marL="155575" marR="5080" indent="-142875">
              <a:lnSpc>
                <a:spcPts val="2700"/>
              </a:lnSpc>
              <a:spcBef>
                <a:spcPts val="265"/>
              </a:spcBef>
            </a:pPr>
            <a:r>
              <a:rPr sz="2300" u="heavy" spc="-6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领取固定资</a:t>
            </a:r>
            <a:r>
              <a:rPr sz="2300" u="heavy" spc="-5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产</a:t>
            </a:r>
            <a:r>
              <a:rPr sz="2300" u="heavy" spc="57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     </a:t>
            </a:r>
            <a:r>
              <a:rPr sz="2300" u="heavy" spc="-6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投资许可</a:t>
            </a:r>
            <a:r>
              <a:rPr sz="2300" u="heavy" spc="-5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证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15" name="object 15"/>
          <p:cNvPicPr/>
          <p:nvPr/>
        </p:nvPicPr>
        <p:blipFill>
          <a:blip r:embed="rId9"/>
          <a:stretch>
            <a:fillRect/>
          </a:stretch>
        </p:blipFill>
        <p:spPr>
          <a:xfrm>
            <a:off x="6149975" y="3603625"/>
            <a:ext cx="1304925" cy="504825"/>
          </a:xfrm>
          <a:prstGeom prst="rect">
            <a:avLst/>
          </a:prstGeom>
        </p:spPr>
      </p:pic>
      <p:sp>
        <p:nvSpPr>
          <p:cNvPr id="16" name="object 16"/>
          <p:cNvSpPr txBox="1"/>
          <p:nvPr/>
        </p:nvSpPr>
        <p:spPr>
          <a:xfrm>
            <a:off x="6203950" y="3648075"/>
            <a:ext cx="11779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u="heavy" spc="-6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其他手</a:t>
            </a:r>
            <a:r>
              <a:rPr sz="2300" u="heavy" spc="-5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续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17" name="object 17"/>
          <p:cNvPicPr/>
          <p:nvPr/>
        </p:nvPicPr>
        <p:blipFill>
          <a:blip r:embed="rId10"/>
          <a:stretch>
            <a:fillRect/>
          </a:stretch>
        </p:blipFill>
        <p:spPr>
          <a:xfrm>
            <a:off x="3101975" y="4841875"/>
            <a:ext cx="2905125" cy="581025"/>
          </a:xfrm>
          <a:prstGeom prst="rect">
            <a:avLst/>
          </a:prstGeom>
        </p:spPr>
      </p:pic>
      <p:sp>
        <p:nvSpPr>
          <p:cNvPr id="18" name="object 18"/>
          <p:cNvSpPr txBox="1"/>
          <p:nvPr/>
        </p:nvSpPr>
        <p:spPr>
          <a:xfrm>
            <a:off x="3251200" y="4914900"/>
            <a:ext cx="26066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u="heavy" spc="-6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领取建设工程开工</a:t>
            </a:r>
            <a:r>
              <a:rPr sz="2300" u="heavy" spc="-5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证</a:t>
            </a:r>
            <a:endParaRPr sz="2300">
              <a:latin typeface="宋体"/>
              <a:cs typeface="宋体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679825" y="5781675"/>
            <a:ext cx="14636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办理开工</a:t>
            </a:r>
            <a:r>
              <a:rPr sz="2300" spc="-50">
                <a:latin typeface="宋体"/>
                <a:cs typeface="宋体"/>
              </a:rPr>
              <a:t>证</a:t>
            </a:r>
            <a:endParaRPr sz="2300">
              <a:latin typeface="宋体"/>
              <a:cs typeface="宋体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53975" y="50800"/>
            <a:ext cx="7477125" cy="6534150"/>
            <a:chOff x="53975" y="50800"/>
            <a:chExt cx="7477125" cy="6534150"/>
          </a:xfrm>
        </p:grpSpPr>
        <p:pic>
          <p:nvPicPr>
            <p:cNvPr id="21" name="object 21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1073150" y="3317875"/>
              <a:ext cx="6457950" cy="3267075"/>
            </a:xfrm>
            <a:prstGeom prst="rect">
              <a:avLst/>
            </a:prstGeom>
          </p:spPr>
        </p:pic>
        <p:sp>
          <p:nvSpPr>
            <p:cNvPr id="22" name="object 22"/>
            <p:cNvSpPr/>
            <p:nvPr/>
          </p:nvSpPr>
          <p:spPr>
            <a:xfrm>
              <a:off x="2082800" y="4117975"/>
              <a:ext cx="4648200" cy="447675"/>
            </a:xfrm>
            <a:custGeom>
              <a:rect l="l" t="t" r="r" b="b"/>
              <a:pathLst>
                <a:path w="4648200" h="447675">
                  <a:moveTo>
                    <a:pt x="0" y="447675"/>
                  </a:moveTo>
                  <a:lnTo>
                    <a:pt x="4648200" y="447675"/>
                  </a:lnTo>
                </a:path>
                <a:path w="4648200" h="447675">
                  <a:moveTo>
                    <a:pt x="0" y="438150"/>
                  </a:moveTo>
                  <a:lnTo>
                    <a:pt x="0" y="0"/>
                  </a:lnTo>
                </a:path>
                <a:path w="4648200" h="447675">
                  <a:moveTo>
                    <a:pt x="4648200" y="438150"/>
                  </a:moveTo>
                  <a:lnTo>
                    <a:pt x="4648200" y="0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3" name="object 2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4387850" y="4260850"/>
              <a:ext cx="95250" cy="581025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4025900" y="2593975"/>
              <a:ext cx="95250" cy="723900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53975" y="50800"/>
              <a:ext cx="1304925" cy="800100"/>
            </a:xfrm>
            <a:prstGeom prst="rect">
              <a:avLst/>
            </a:prstGeom>
          </p:spPr>
        </p:pic>
      </p:grpSp>
      <p:sp>
        <p:nvSpPr>
          <p:cNvPr id="26" name="object 26"/>
          <p:cNvSpPr txBox="1"/>
          <p:nvPr/>
        </p:nvSpPr>
        <p:spPr>
          <a:xfrm>
            <a:off x="107950" y="238125"/>
            <a:ext cx="11779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开工阶</a:t>
            </a:r>
            <a:r>
              <a:rPr sz="2300" spc="-50">
                <a:latin typeface="宋体"/>
                <a:cs typeface="宋体"/>
              </a:rPr>
              <a:t>段</a:t>
            </a:r>
            <a:endParaRPr sz="2300">
              <a:latin typeface="宋体"/>
              <a:cs typeface="宋体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7842250" y="6089898"/>
            <a:ext cx="606425" cy="320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525"/>
              </a:lnSpc>
            </a:pPr>
            <a:r>
              <a:rPr sz="2300" u="heavy" spc="-5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返回</a:t>
            </a:r>
            <a:endParaRPr sz="23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235825" y="5861050"/>
            <a:ext cx="1524000" cy="7239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1073150" y="774700"/>
            <a:ext cx="2028825" cy="504825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789112" y="819150"/>
            <a:ext cx="6064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55">
                <a:latin typeface="宋体"/>
                <a:cs typeface="宋体"/>
              </a:rPr>
              <a:t>业主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5283200" y="774700"/>
            <a:ext cx="2324100" cy="504825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5427662" y="819150"/>
            <a:ext cx="20351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总承包管理部</a:t>
            </a:r>
            <a:r>
              <a:rPr sz="2300" spc="-50">
                <a:latin typeface="宋体"/>
                <a:cs typeface="宋体"/>
              </a:rPr>
              <a:t>门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7" name="object 7"/>
          <p:cNvPicPr/>
          <p:nvPr/>
        </p:nvPicPr>
        <p:blipFill>
          <a:blip r:embed="rId5"/>
          <a:stretch>
            <a:fillRect/>
          </a:stretch>
        </p:blipFill>
        <p:spPr>
          <a:xfrm>
            <a:off x="3321050" y="2813050"/>
            <a:ext cx="1809750" cy="504825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3784600" y="2857500"/>
            <a:ext cx="8921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工程</a:t>
            </a:r>
            <a:r>
              <a:rPr sz="2300" spc="-50">
                <a:latin typeface="宋体"/>
                <a:cs typeface="宋体"/>
              </a:rPr>
              <a:t>部</a:t>
            </a:r>
            <a:endParaRPr sz="2300">
              <a:latin typeface="宋体"/>
              <a:cs typeface="宋体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3321050" y="4479925"/>
            <a:ext cx="1962150" cy="1666875"/>
            <a:chOff x="3321050" y="4479925"/>
            <a:chExt cx="1962150" cy="1666875"/>
          </a:xfrm>
        </p:grpSpPr>
        <p:pic>
          <p:nvPicPr>
            <p:cNvPr id="10" name="object 1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3540125" y="4479925"/>
              <a:ext cx="1447800" cy="43815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3321050" y="5565775"/>
              <a:ext cx="1962150" cy="581025"/>
            </a:xfrm>
            <a:prstGeom prst="rect">
              <a:avLst/>
            </a:prstGeom>
          </p:spPr>
        </p:pic>
      </p:grpSp>
      <p:sp>
        <p:nvSpPr>
          <p:cNvPr id="12" name="object 12"/>
          <p:cNvSpPr txBox="1"/>
          <p:nvPr/>
        </p:nvSpPr>
        <p:spPr>
          <a:xfrm>
            <a:off x="3413125" y="4486275"/>
            <a:ext cx="1749425" cy="15798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R="30480" algn="ctr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招标</a:t>
            </a:r>
            <a:r>
              <a:rPr sz="2300" spc="-50">
                <a:latin typeface="宋体"/>
                <a:cs typeface="宋体"/>
              </a:rPr>
              <a:t>办</a:t>
            </a:r>
            <a:endParaRPr sz="23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23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900">
              <a:latin typeface="宋体"/>
              <a:cs typeface="宋体"/>
            </a:endParaRPr>
          </a:p>
          <a:p>
            <a:pPr algn="ctr">
              <a:lnSpc>
                <a:spcPct val="100000"/>
              </a:lnSpc>
            </a:pPr>
            <a:r>
              <a:rPr sz="2300" spc="-60">
                <a:latin typeface="宋体"/>
                <a:cs typeface="宋体"/>
              </a:rPr>
              <a:t>核准招标文</a:t>
            </a:r>
            <a:r>
              <a:rPr sz="2300" spc="-50">
                <a:latin typeface="宋体"/>
                <a:cs typeface="宋体"/>
              </a:rPr>
              <a:t>件</a:t>
            </a:r>
            <a:endParaRPr sz="2300">
              <a:latin typeface="宋体"/>
              <a:cs typeface="宋体"/>
            </a:endParaRPr>
          </a:p>
        </p:txBody>
      </p:sp>
      <p:pic>
        <p:nvPicPr>
          <p:cNvPr id="13" name="object 13"/>
          <p:cNvPicPr/>
          <p:nvPr/>
        </p:nvPicPr>
        <p:blipFill>
          <a:blip r:embed="rId8"/>
          <a:stretch>
            <a:fillRect/>
          </a:stretch>
        </p:blipFill>
        <p:spPr>
          <a:xfrm>
            <a:off x="53975" y="50800"/>
            <a:ext cx="2466975" cy="581025"/>
          </a:xfrm>
          <a:prstGeom prst="rect">
            <a:avLst/>
          </a:prstGeom>
        </p:spPr>
      </p:pic>
      <p:grpSp>
        <p:nvGrpSpPr>
          <p:cNvPr id="14" name="object 14"/>
          <p:cNvGrpSpPr/>
          <p:nvPr/>
        </p:nvGrpSpPr>
        <p:grpSpPr>
          <a:xfrm>
            <a:off x="1711325" y="1279525"/>
            <a:ext cx="5638800" cy="4314825"/>
            <a:chOff x="1711325" y="1279525"/>
            <a:chExt cx="5638800" cy="4314825"/>
          </a:xfrm>
        </p:grpSpPr>
        <p:sp>
          <p:nvSpPr>
            <p:cNvPr id="15" name="object 15"/>
            <p:cNvSpPr/>
            <p:nvPr/>
          </p:nvSpPr>
          <p:spPr>
            <a:xfrm>
              <a:off x="1720850" y="1593850"/>
              <a:ext cx="2247900" cy="0"/>
            </a:xfrm>
            <a:custGeom>
              <a:rect l="l" t="t" r="r" b="b"/>
              <a:pathLst>
                <a:path w="2247900">
                  <a:moveTo>
                    <a:pt x="0" y="0"/>
                  </a:moveTo>
                  <a:lnTo>
                    <a:pt x="2247900" y="0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6" name="object 1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3959225" y="1574800"/>
              <a:ext cx="95250" cy="1238250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>
              <a:off x="4264025" y="1593850"/>
              <a:ext cx="2762250" cy="0"/>
            </a:xfrm>
            <a:custGeom>
              <a:rect l="l" t="t" r="r" b="b"/>
              <a:pathLst>
                <a:path w="2762250">
                  <a:moveTo>
                    <a:pt x="0" y="0"/>
                  </a:moveTo>
                  <a:lnTo>
                    <a:pt x="2762250" y="0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244975" y="1574800"/>
              <a:ext cx="95250" cy="1238250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1720850" y="1289050"/>
              <a:ext cx="5305425" cy="285750"/>
            </a:xfrm>
            <a:custGeom>
              <a:rect l="l" t="t" r="r" b="b"/>
              <a:pathLst>
                <a:path w="5305425" h="285750">
                  <a:moveTo>
                    <a:pt x="0" y="285750"/>
                  </a:moveTo>
                  <a:lnTo>
                    <a:pt x="0" y="0"/>
                  </a:lnTo>
                </a:path>
                <a:path w="5305425" h="285750">
                  <a:moveTo>
                    <a:pt x="5305425" y="285750"/>
                  </a:moveTo>
                  <a:lnTo>
                    <a:pt x="5305425" y="0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244975" y="3317875"/>
              <a:ext cx="95250" cy="1162050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2806700" y="3022600"/>
              <a:ext cx="733425" cy="1704975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2816225" y="3003550"/>
              <a:ext cx="504825" cy="95250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092700" y="3098800"/>
              <a:ext cx="2247900" cy="76200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7235825" y="3060700"/>
              <a:ext cx="76200" cy="1743075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4949825" y="4546600"/>
              <a:ext cx="2400300" cy="438150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4044950" y="4870450"/>
              <a:ext cx="438150" cy="723900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1939925" y="1651000"/>
              <a:ext cx="1019175" cy="76200"/>
            </a:xfrm>
            <a:prstGeom prst="rect">
              <a:avLst/>
            </a:prstGeom>
          </p:spPr>
        </p:pic>
      </p:grpSp>
      <p:sp>
        <p:nvSpPr>
          <p:cNvPr id="28" name="object 28"/>
          <p:cNvSpPr txBox="1">
            <a:spLocks noGrp="1"/>
          </p:cNvSpPr>
          <p:nvPr>
            <p:ph type="title"/>
          </p:nvPr>
        </p:nvSpPr>
        <p:spPr>
          <a:xfrm>
            <a:off x="117475" y="123825"/>
            <a:ext cx="23209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solidFill>
                  <a:srgbClr val="000000"/>
                </a:solidFill>
              </a:rPr>
              <a:t>编制送审招标文</a:t>
            </a:r>
            <a:r>
              <a:rPr sz="2300" spc="-50">
                <a:solidFill>
                  <a:srgbClr val="000000"/>
                </a:solidFill>
              </a:rPr>
              <a:t>件</a:t>
            </a:r>
            <a:endParaRPr sz="2300"/>
          </a:p>
        </p:txBody>
      </p:sp>
      <p:pic>
        <p:nvPicPr>
          <p:cNvPr id="29" name="object 29"/>
          <p:cNvPicPr/>
          <p:nvPr/>
        </p:nvPicPr>
        <p:blipFill>
          <a:blip r:embed="rId18"/>
          <a:stretch>
            <a:fillRect/>
          </a:stretch>
        </p:blipFill>
        <p:spPr>
          <a:xfrm>
            <a:off x="7969250" y="6003925"/>
            <a:ext cx="142875" cy="285750"/>
          </a:xfrm>
          <a:prstGeom prst="rect">
            <a:avLst/>
          </a:prstGeom>
        </p:spPr>
      </p:pic>
      <p:sp>
        <p:nvSpPr>
          <p:cNvPr id="30" name="object 30"/>
          <p:cNvSpPr txBox="1"/>
          <p:nvPr/>
        </p:nvSpPr>
        <p:spPr>
          <a:xfrm>
            <a:off x="7480300" y="5943600"/>
            <a:ext cx="6064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u="heavy" spc="-55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  <a:latin typeface="宋体"/>
                <a:cs typeface="宋体"/>
              </a:rPr>
              <a:t>返回</a:t>
            </a:r>
            <a:endParaRPr sz="2300">
              <a:latin typeface="宋体"/>
              <a:cs typeface="宋体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2108200" y="1552575"/>
            <a:ext cx="682625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70">
                <a:latin typeface="宋体"/>
                <a:cs typeface="宋体"/>
              </a:rPr>
              <a:t>投资计划</a:t>
            </a:r>
            <a:endParaRPr sz="1350">
              <a:latin typeface="宋体"/>
              <a:cs typeface="宋体"/>
            </a:endParaRPr>
          </a:p>
        </p:txBody>
      </p:sp>
      <p:pic>
        <p:nvPicPr>
          <p:cNvPr id="32" name="object 32"/>
          <p:cNvPicPr/>
          <p:nvPr/>
        </p:nvPicPr>
        <p:blipFill>
          <a:blip r:embed="rId19"/>
          <a:stretch>
            <a:fillRect/>
          </a:stretch>
        </p:blipFill>
        <p:spPr>
          <a:xfrm>
            <a:off x="4340225" y="1651000"/>
            <a:ext cx="1962150" cy="800100"/>
          </a:xfrm>
          <a:prstGeom prst="rect">
            <a:avLst/>
          </a:prstGeom>
        </p:spPr>
      </p:pic>
      <p:sp>
        <p:nvSpPr>
          <p:cNvPr id="33" name="object 33"/>
          <p:cNvSpPr txBox="1"/>
          <p:nvPr/>
        </p:nvSpPr>
        <p:spPr>
          <a:xfrm>
            <a:off x="4413250" y="1704975"/>
            <a:ext cx="1978025" cy="631190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2700" marR="1138555">
              <a:lnSpc>
                <a:spcPts val="1580"/>
              </a:lnSpc>
              <a:spcBef>
                <a:spcPts val="185"/>
              </a:spcBef>
            </a:pPr>
            <a:r>
              <a:rPr sz="1350" spc="-70">
                <a:latin typeface="宋体"/>
                <a:cs typeface="宋体"/>
              </a:rPr>
              <a:t>开工审批表施工图纸</a:t>
            </a:r>
            <a:endParaRPr sz="1350">
              <a:latin typeface="宋体"/>
              <a:cs typeface="宋体"/>
            </a:endParaRPr>
          </a:p>
          <a:p>
            <a:pPr marL="12700">
              <a:lnSpc>
                <a:spcPts val="1525"/>
              </a:lnSpc>
            </a:pPr>
            <a:r>
              <a:rPr sz="1350" spc="-75">
                <a:latin typeface="宋体"/>
                <a:cs typeface="宋体"/>
              </a:rPr>
              <a:t>其它与招标相关的文件资料</a:t>
            </a:r>
            <a:endParaRPr sz="1350">
              <a:latin typeface="宋体"/>
              <a:cs typeface="宋体"/>
            </a:endParaRPr>
          </a:p>
        </p:txBody>
      </p:sp>
      <p:pic>
        <p:nvPicPr>
          <p:cNvPr id="34" name="object 34"/>
          <p:cNvPicPr/>
          <p:nvPr/>
        </p:nvPicPr>
        <p:blipFill>
          <a:blip r:embed="rId20"/>
          <a:stretch>
            <a:fillRect/>
          </a:stretch>
        </p:blipFill>
        <p:spPr>
          <a:xfrm>
            <a:off x="1654175" y="3241675"/>
            <a:ext cx="1085850" cy="1019175"/>
          </a:xfrm>
          <a:prstGeom prst="rect">
            <a:avLst/>
          </a:prstGeom>
        </p:spPr>
      </p:pic>
      <p:sp>
        <p:nvSpPr>
          <p:cNvPr id="35" name="object 35"/>
          <p:cNvSpPr txBox="1"/>
          <p:nvPr/>
        </p:nvSpPr>
        <p:spPr>
          <a:xfrm>
            <a:off x="1679575" y="3505200"/>
            <a:ext cx="1006475" cy="431165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2700" marR="5080">
              <a:lnSpc>
                <a:spcPts val="1580"/>
              </a:lnSpc>
              <a:spcBef>
                <a:spcPts val="185"/>
              </a:spcBef>
            </a:pPr>
            <a:r>
              <a:rPr sz="1350" spc="-75">
                <a:latin typeface="宋体"/>
                <a:cs typeface="宋体"/>
              </a:rPr>
              <a:t>核准招标资格发出招标文件</a:t>
            </a:r>
            <a:endParaRPr sz="1350">
              <a:latin typeface="宋体"/>
              <a:cs typeface="宋体"/>
            </a:endParaRPr>
          </a:p>
        </p:txBody>
      </p:sp>
      <p:pic>
        <p:nvPicPr>
          <p:cNvPr id="36" name="object 36"/>
          <p:cNvPicPr/>
          <p:nvPr/>
        </p:nvPicPr>
        <p:blipFill>
          <a:blip r:embed="rId21"/>
          <a:stretch>
            <a:fillRect/>
          </a:stretch>
        </p:blipFill>
        <p:spPr>
          <a:xfrm>
            <a:off x="7454900" y="3460750"/>
            <a:ext cx="866775" cy="657225"/>
          </a:xfrm>
          <a:prstGeom prst="rect">
            <a:avLst/>
          </a:prstGeom>
        </p:spPr>
      </p:pic>
      <p:sp>
        <p:nvSpPr>
          <p:cNvPr id="37" name="object 37"/>
          <p:cNvSpPr txBox="1"/>
          <p:nvPr/>
        </p:nvSpPr>
        <p:spPr>
          <a:xfrm>
            <a:off x="7366000" y="3543300"/>
            <a:ext cx="1006475" cy="431165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2700" marR="5080">
              <a:lnSpc>
                <a:spcPts val="1580"/>
              </a:lnSpc>
              <a:spcBef>
                <a:spcPts val="185"/>
              </a:spcBef>
            </a:pPr>
            <a:r>
              <a:rPr sz="1350" spc="-75">
                <a:latin typeface="宋体"/>
                <a:cs typeface="宋体"/>
              </a:rPr>
              <a:t>编制招标文件送审招标文件</a:t>
            </a:r>
            <a:endParaRPr sz="1350">
              <a:latin typeface="宋体"/>
              <a:cs typeface="宋体"/>
            </a:endParaRPr>
          </a:p>
        </p:txBody>
      </p:sp>
      <p:pic>
        <p:nvPicPr>
          <p:cNvPr id="38" name="object 38"/>
          <p:cNvPicPr/>
          <p:nvPr/>
        </p:nvPicPr>
        <p:blipFill>
          <a:blip r:embed="rId22"/>
          <a:stretch>
            <a:fillRect/>
          </a:stretch>
        </p:blipFill>
        <p:spPr>
          <a:xfrm>
            <a:off x="4406900" y="3603625"/>
            <a:ext cx="942975" cy="438150"/>
          </a:xfrm>
          <a:prstGeom prst="rect">
            <a:avLst/>
          </a:prstGeom>
        </p:spPr>
      </p:pic>
      <p:sp>
        <p:nvSpPr>
          <p:cNvPr id="39" name="object 39"/>
          <p:cNvSpPr txBox="1"/>
          <p:nvPr/>
        </p:nvSpPr>
        <p:spPr>
          <a:xfrm>
            <a:off x="4270375" y="3676650"/>
            <a:ext cx="1168400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75">
                <a:latin typeface="宋体"/>
                <a:cs typeface="宋体"/>
              </a:rPr>
              <a:t>招标申请、登记</a:t>
            </a:r>
            <a:endParaRPr sz="13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518400" cy="53594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https://d.book118.com/216051021004010031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294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27">
      <vt:lpstr>Arial</vt:lpstr>
      <vt:lpstr>Calibri</vt:lpstr>
      <vt:lpstr>宋体</vt:lpstr>
      <vt:lpstr>Office Theme</vt:lpstr>
      <vt:lpstr>项目运作主要程序</vt:lpstr>
      <vt:lpstr>规划设计</vt:lpstr>
      <vt:lpstr>PowerPoint Presentation</vt:lpstr>
      <vt:lpstr>初步确定建设方案</vt:lpstr>
      <vt:lpstr>申报规划要点</vt:lpstr>
      <vt:lpstr>送审项目建议书</vt:lpstr>
      <vt:lpstr>编制可行性研究报告</vt:lpstr>
      <vt:lpstr>项目建议书主要内容</vt:lpstr>
      <vt:lpstr>送审可行性研究报告</vt:lpstr>
      <vt:lpstr>PowerPoint Presentation</vt:lpstr>
      <vt:lpstr>PowerPoint Presentation</vt:lpstr>
      <vt:lpstr>办理建设用地规划许可证</vt:lpstr>
      <vt:lpstr>PowerPoint Presentation</vt:lpstr>
      <vt:lpstr>申报项目选址</vt:lpstr>
      <vt:lpstr>申请规划设计条件</vt:lpstr>
      <vt:lpstr>委托规划设计方案</vt:lpstr>
      <vt:lpstr>审定规划设计方案</vt:lpstr>
      <vt:lpstr>确定设计方案</vt:lpstr>
      <vt:lpstr>初步设计</vt:lpstr>
      <vt:lpstr>领取建设工程规划许可证</vt:lpstr>
      <vt:lpstr>PowerPoint Presentation</vt:lpstr>
      <vt:lpstr>编制送审招标文件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2024-08-29T09:28:13.987</cp:lastPrinted>
  <dcterms:created xsi:type="dcterms:W3CDTF">2024-08-29T01:28:14Z</dcterms:created>
  <dcterms:modified xsi:type="dcterms:W3CDTF">2024-08-29T01:28:15Z</dcterms:modified>
</cp:coreProperties>
</file>