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8DE39B0-6012-4984-927B-58FFF3DB2E3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1" name="PlaceHolder 1"/>
          <p:cNvSpPr>
            <a:spLocks noGrp="1"/>
          </p:cNvSpPr>
          <p:nvPr>
            <p:ph type="sldImg"/>
          </p:nvPr>
        </p:nvSpPr>
        <p:spPr>
          <a:xfrm>
            <a:off x="685800" y="1143000"/>
            <a:ext cx="5486040" cy="3085920"/>
          </a:xfrm>
          <a:prstGeom prst="rect">
            <a:avLst/>
          </a:prstGeom>
          <a:ln w="0">
            <a:noFill/>
          </a:ln>
        </p:spPr>
      </p:sp>
      <p:sp>
        <p:nvSpPr>
          <p:cNvPr id="5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4" name="PlaceHolder 1"/>
          <p:cNvSpPr>
            <a:spLocks noGrp="1"/>
          </p:cNvSpPr>
          <p:nvPr>
            <p:ph type="sldImg"/>
          </p:nvPr>
        </p:nvSpPr>
        <p:spPr>
          <a:xfrm>
            <a:off x="685800" y="1143000"/>
            <a:ext cx="5486040" cy="3085920"/>
          </a:xfrm>
          <a:prstGeom prst="rect">
            <a:avLst/>
          </a:prstGeom>
          <a:ln w="0">
            <a:noFill/>
          </a:ln>
        </p:spPr>
      </p:sp>
      <p:sp>
        <p:nvSpPr>
          <p:cNvPr id="5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7" name="PlaceHolder 1"/>
          <p:cNvSpPr>
            <a:spLocks noGrp="1"/>
          </p:cNvSpPr>
          <p:nvPr>
            <p:ph type="sldImg"/>
          </p:nvPr>
        </p:nvSpPr>
        <p:spPr>
          <a:xfrm>
            <a:off x="685800" y="1143000"/>
            <a:ext cx="5486040" cy="3085920"/>
          </a:xfrm>
          <a:prstGeom prst="rect">
            <a:avLst/>
          </a:prstGeom>
          <a:ln w="0">
            <a:noFill/>
          </a:ln>
        </p:spPr>
      </p:sp>
      <p:sp>
        <p:nvSpPr>
          <p:cNvPr id="5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0" name="PlaceHolder 1"/>
          <p:cNvSpPr>
            <a:spLocks noGrp="1"/>
          </p:cNvSpPr>
          <p:nvPr>
            <p:ph type="sldImg"/>
          </p:nvPr>
        </p:nvSpPr>
        <p:spPr>
          <a:xfrm>
            <a:off x="685800" y="1143000"/>
            <a:ext cx="5486040" cy="3085920"/>
          </a:xfrm>
          <a:prstGeom prst="rect">
            <a:avLst/>
          </a:prstGeom>
          <a:ln w="0">
            <a:noFill/>
          </a:ln>
        </p:spPr>
      </p:sp>
      <p:sp>
        <p:nvSpPr>
          <p:cNvPr id="5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3" name="PlaceHolder 1"/>
          <p:cNvSpPr>
            <a:spLocks noGrp="1"/>
          </p:cNvSpPr>
          <p:nvPr>
            <p:ph type="sldImg"/>
          </p:nvPr>
        </p:nvSpPr>
        <p:spPr>
          <a:xfrm>
            <a:off x="685800" y="1143000"/>
            <a:ext cx="5486040" cy="3085920"/>
          </a:xfrm>
          <a:prstGeom prst="rect">
            <a:avLst/>
          </a:prstGeom>
          <a:ln w="0">
            <a:noFill/>
          </a:ln>
        </p:spPr>
      </p:sp>
      <p:sp>
        <p:nvSpPr>
          <p:cNvPr id="56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E37555-6989-40CA-A815-96CC97B7D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21D9F0-80BB-4352-B167-ABE1CD4AE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FB1548-EC39-4119-8C60-8A23A89FC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335A6A-1697-4526-AE68-3D5F18DD7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C356D3-5374-4801-B739-311249CBE4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9139CB-7DBE-4665-AA06-CA79EF073B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8F494B-5901-4E6B-94AE-63315EAB8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0187F8-83EB-491F-8641-3A4B1EEF4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AA1349-F031-49E5-AD4D-4C2ECDDCFF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AD372-7183-4E4F-A834-B9EF72504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AB1BB-CEBC-4DD3-98C2-42955F993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A2B3C74-E656-4E4D-9E25-29BD9403BFA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516A733-A23B-44E9-B77C-9C36C0270B7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2.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54134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下唇癌护理查房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患者基本情况</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下唇癌治疗方案</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下唇癌护理</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下唇癌预后与随访</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患者基本情况</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体格检查</a:t>
            </a:r>
            <a:endParaRPr lang="en-US" sz="3000" b="0" strike="noStrike" spc="-1">
              <a:solidFill>
                <a:schemeClr val="dk1"/>
              </a:solidFill>
              <a:latin typeface="Arial"/>
            </a:endParaRPr>
          </a:p>
        </p:txBody>
      </p:sp>
      <p:sp>
        <p:nvSpPr>
          <p:cNvPr id="9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下唇肿块的大小、质地是判断下唇癌的重要依据，颈部淋巴结是否受累表明是否已经转移，下颌运动度和感觉异常也需要关注。</a:t>
            </a:r>
            <a:endParaRPr lang="en-US" sz="1800" b="0" strike="noStrike" spc="-1">
              <a:solidFill>
                <a:srgbClr val="000000"/>
              </a:solidFill>
              <a:latin typeface="Arial"/>
            </a:endParaRPr>
          </a:p>
        </p:txBody>
      </p:sp>
      <p:grpSp>
        <p:nvGrpSpPr>
          <p:cNvPr id="93" name="Group 15"/>
          <p:cNvGrpSpPr/>
          <p:nvPr/>
        </p:nvGrpSpPr>
        <p:grpSpPr>
          <a:xfrm>
            <a:off x="435960" y="378720"/>
            <a:ext cx="515160" cy="439560"/>
            <a:chOff x="435960" y="378720"/>
            <a:chExt cx="515160" cy="439560"/>
          </a:xfrm>
        </p:grpSpPr>
        <p:sp>
          <p:nvSpPr>
            <p:cNvPr id="9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9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1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2"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HPV</a:t>
            </a:r>
            <a:r>
              <a:rPr lang="zh-CN" sz="2000" b="1" strike="noStrike" spc="-1">
                <a:solidFill>
                  <a:srgbClr val="AF79DE"/>
                </a:solidFill>
                <a:latin typeface="微软雅黑"/>
                <a:ea typeface="微软雅黑"/>
              </a:rPr>
              <a:t>检测结果</a:t>
            </a:r>
            <a:endParaRPr lang="en-US" sz="2000" b="0" strike="noStrike" spc="-1">
              <a:solidFill>
                <a:srgbClr val="000000"/>
              </a:solidFill>
              <a:latin typeface="Arial"/>
            </a:endParaRPr>
          </a:p>
        </p:txBody>
      </p:sp>
      <p:sp>
        <p:nvSpPr>
          <p:cNvPr id="124"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检测是否感染人乳头瘤病毒</a:t>
            </a:r>
            <a:endParaRPr lang="en-US" sz="1600" b="0" strike="noStrike" spc="-1">
              <a:solidFill>
                <a:srgbClr val="000000"/>
              </a:solidFill>
              <a:latin typeface="Arial"/>
            </a:endParaRPr>
          </a:p>
        </p:txBody>
      </p:sp>
      <p:sp>
        <p:nvSpPr>
          <p:cNvPr id="125"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血清肿瘤标志物</a:t>
            </a:r>
            <a:endParaRPr lang="en-US" sz="2000" b="0" strike="noStrike" spc="-1">
              <a:solidFill>
                <a:srgbClr val="000000"/>
              </a:solidFill>
              <a:latin typeface="Arial"/>
            </a:endParaRPr>
          </a:p>
        </p:txBody>
      </p:sp>
      <p:sp>
        <p:nvSpPr>
          <p:cNvPr id="127"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如</a:t>
            </a:r>
            <a:r>
              <a:rPr lang="en-US" sz="1600" b="0" strike="noStrike" spc="-1">
                <a:solidFill>
                  <a:schemeClr val="dk1"/>
                </a:solidFill>
                <a:latin typeface="微软雅黑"/>
                <a:ea typeface="微软雅黑"/>
              </a:rPr>
              <a:t>CEA</a:t>
            </a:r>
            <a:r>
              <a:rPr lang="zh-CN" sz="1600" b="0" strike="noStrike" spc="-1">
                <a:solidFill>
                  <a:schemeClr val="dk1"/>
                </a:solidFill>
                <a:latin typeface="微软雅黑"/>
                <a:ea typeface="微软雅黑"/>
              </a:rPr>
              <a:t>等水平</a:t>
            </a:r>
            <a:endParaRPr lang="en-US" sz="1600" b="0" strike="noStrike" spc="-1">
              <a:solidFill>
                <a:srgbClr val="000000"/>
              </a:solidFill>
              <a:latin typeface="Arial"/>
            </a:endParaRPr>
          </a:p>
        </p:txBody>
      </p:sp>
      <p:sp>
        <p:nvSpPr>
          <p:cNvPr id="128"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130"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实验室检查</a:t>
            </a:r>
            <a:endParaRPr lang="en-US" sz="3000" b="0" strike="noStrike" spc="-1">
              <a:solidFill>
                <a:schemeClr val="dk1"/>
              </a:solidFill>
              <a:latin typeface="Arial"/>
            </a:endParaRPr>
          </a:p>
        </p:txBody>
      </p:sp>
      <p:sp>
        <p:nvSpPr>
          <p:cNvPr id="132"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血常规</a:t>
            </a:r>
            <a:endParaRPr lang="en-US" sz="2000" b="0" strike="noStrike" spc="-1">
              <a:solidFill>
                <a:srgbClr val="000000"/>
              </a:solidFill>
              <a:latin typeface="Arial"/>
            </a:endParaRPr>
          </a:p>
        </p:txBody>
      </p:sp>
      <p:sp>
        <p:nvSpPr>
          <p:cNvPr id="134"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查看白细胞计数、红细胞计数等</a:t>
            </a:r>
            <a:endParaRPr lang="en-US" sz="1600" b="0" strike="noStrike" spc="-1">
              <a:solidFill>
                <a:srgbClr val="000000"/>
              </a:solidFill>
              <a:latin typeface="Arial"/>
            </a:endParaRPr>
          </a:p>
        </p:txBody>
      </p:sp>
      <p:grpSp>
        <p:nvGrpSpPr>
          <p:cNvPr id="135" name="Group 15"/>
          <p:cNvGrpSpPr/>
          <p:nvPr/>
        </p:nvGrpSpPr>
        <p:grpSpPr>
          <a:xfrm>
            <a:off x="435960" y="378720"/>
            <a:ext cx="515160" cy="439560"/>
            <a:chOff x="435960" y="378720"/>
            <a:chExt cx="515160" cy="439560"/>
          </a:xfrm>
        </p:grpSpPr>
        <p:sp>
          <p:nvSpPr>
            <p:cNvPr id="136"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1"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2"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3"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4"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5"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6"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7"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9"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161"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162"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163"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164"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5"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6"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7"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8"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9"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0"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1"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2"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3"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血清肿瘤标志物</a:t>
            </a:r>
            <a:endParaRPr lang="en-US" sz="3600" b="0" strike="noStrike" spc="-1">
              <a:solidFill>
                <a:srgbClr val="000000"/>
              </a:solidFill>
              <a:latin typeface="Arial"/>
            </a:endParaRPr>
          </a:p>
        </p:txBody>
      </p:sp>
      <p:sp>
        <p:nvSpPr>
          <p:cNvPr id="176"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血清肿瘤标志物水平可作为癌症的辅助诊断指标，血清中的特定肿瘤标志物水平的升高可能提示存在恶性肿瘤的可能性。</a:t>
            </a:r>
            <a:endParaRPr lang="en-US" sz="1800" b="0" strike="noStrike" spc="-1">
              <a:solidFill>
                <a:srgbClr val="000000"/>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78" name="Group 15"/>
          <p:cNvGrpSpPr/>
          <p:nvPr/>
        </p:nvGrpSpPr>
        <p:grpSpPr>
          <a:xfrm>
            <a:off x="431640" y="396000"/>
            <a:ext cx="514800" cy="439200"/>
            <a:chOff x="431640" y="396000"/>
            <a:chExt cx="514800" cy="439200"/>
          </a:xfrm>
        </p:grpSpPr>
        <p:sp>
          <p:nvSpPr>
            <p:cNvPr id="179"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0"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1"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2"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3"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4"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5"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6"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7"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8"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9"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0"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1"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2"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3"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4"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5"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6"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7"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8"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9"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下唇癌治疗方案</a:t>
            </a:r>
            <a:endParaRPr lang="en-US" sz="40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3"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4"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5"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6"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7"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8"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9"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0"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手术治疗</a:t>
            </a:r>
            <a:endParaRPr lang="en-US" sz="3600" b="0" strike="noStrike" spc="-1">
              <a:solidFill>
                <a:srgbClr val="000000"/>
              </a:solidFill>
              <a:latin typeface="Arial"/>
            </a:endParaRPr>
          </a:p>
        </p:txBody>
      </p:sp>
      <p:sp>
        <p:nvSpPr>
          <p:cNvPr id="21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手术治疗是下唇癌的主要治疗方式之一。手术范围通常包括下唇肿块及其周围正常组织，活检结果和术前定位至关重要，需要准确判断病变的性质。保留下唇的手术技术可以减轻患者的生理和心理负担，提高生活质量。</a:t>
            </a:r>
            <a:endParaRPr lang="en-US" sz="1800" b="0" strike="noStrike" spc="-1">
              <a:solidFill>
                <a:srgbClr val="000000"/>
              </a:solidFill>
              <a:latin typeface="Arial"/>
            </a:endParaRPr>
          </a:p>
        </p:txBody>
      </p:sp>
      <p:sp>
        <p:nvSpPr>
          <p:cNvPr id="2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5" name="Group 15"/>
          <p:cNvGrpSpPr/>
          <p:nvPr/>
        </p:nvGrpSpPr>
        <p:grpSpPr>
          <a:xfrm>
            <a:off x="431640" y="396000"/>
            <a:ext cx="514800" cy="439200"/>
            <a:chOff x="431640" y="396000"/>
            <a:chExt cx="514800" cy="439200"/>
          </a:xfrm>
        </p:grpSpPr>
        <p:sp>
          <p:nvSpPr>
            <p:cNvPr id="216"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7"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8"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9"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0"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1"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2"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3"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4"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5"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6"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7"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8"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9"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0"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1"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2"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3"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4"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5"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37"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9"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化疗方案</a:t>
            </a:r>
            <a:endParaRPr lang="en-US" sz="3000" b="0" strike="noStrike" spc="-1">
              <a:solidFill>
                <a:schemeClr val="dk1"/>
              </a:solidFill>
              <a:latin typeface="Arial"/>
            </a:endParaRPr>
          </a:p>
        </p:txBody>
      </p:sp>
      <p:sp>
        <p:nvSpPr>
          <p:cNvPr id="241"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42" name="Group 15"/>
          <p:cNvGrpSpPr/>
          <p:nvPr/>
        </p:nvGrpSpPr>
        <p:grpSpPr>
          <a:xfrm>
            <a:off x="435960" y="378720"/>
            <a:ext cx="515160" cy="439560"/>
            <a:chOff x="435960" y="378720"/>
            <a:chExt cx="515160" cy="439560"/>
          </a:xfrm>
        </p:grpSpPr>
        <p:sp>
          <p:nvSpPr>
            <p:cNvPr id="243"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4"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5"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6"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7"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8"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9"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0"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1"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2"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3"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4"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5"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6"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7"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8"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9"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0"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1"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2"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3" name="AutoShape 2"/>
          <p:cNvSpPr/>
          <p:nvPr/>
        </p:nvSpPr>
        <p:spPr>
          <a:xfrm>
            <a:off x="981720" y="1604880"/>
            <a:ext cx="3394800" cy="211644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64" name="AutoShape 3"/>
          <p:cNvSpPr/>
          <p:nvPr/>
        </p:nvSpPr>
        <p:spPr>
          <a:xfrm>
            <a:off x="4376880" y="37216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5" name="AutoShape 4"/>
          <p:cNvSpPr/>
          <p:nvPr/>
        </p:nvSpPr>
        <p:spPr>
          <a:xfrm>
            <a:off x="7771680" y="16048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66" name="Picture 5" descr="C:/Users/Administrator/Desktop/ppt模板/图片素材/插画/QQ截图20240310102520.pngQQ截图20240310102520"/>
          <p:cNvPicPr/>
          <p:nvPr/>
        </p:nvPicPr>
        <p:blipFill>
          <a:blip r:embed="rId2"/>
          <a:srcRect t="8590" b="8590"/>
          <a:stretch>
            <a:fillRect/>
          </a:stretch>
        </p:blipFill>
        <p:spPr>
          <a:xfrm>
            <a:off x="991080" y="3721680"/>
            <a:ext cx="3395160" cy="2116080"/>
          </a:xfrm>
          <a:prstGeom prst="rect">
            <a:avLst/>
          </a:prstGeom>
          <a:ln w="0">
            <a:noFill/>
          </a:ln>
        </p:spPr>
      </p:pic>
      <p:pic>
        <p:nvPicPr>
          <p:cNvPr id="267" name="Picture 6" descr="C:/Users/Administrator/Desktop/ppt模板/图片素材/插画/QQ截图20240310102542.pngQQ截图20240310102542"/>
          <p:cNvPicPr/>
          <p:nvPr/>
        </p:nvPicPr>
        <p:blipFill>
          <a:blip r:embed="rId3"/>
          <a:srcRect l="2897" r="2897"/>
          <a:stretch>
            <a:fillRect/>
          </a:stretch>
        </p:blipFill>
        <p:spPr>
          <a:xfrm>
            <a:off x="4376880" y="1606680"/>
            <a:ext cx="3394440" cy="2115000"/>
          </a:xfrm>
          <a:prstGeom prst="rect">
            <a:avLst/>
          </a:prstGeom>
          <a:ln w="0">
            <a:noFill/>
          </a:ln>
        </p:spPr>
      </p:pic>
      <p:pic>
        <p:nvPicPr>
          <p:cNvPr id="268" name="Picture 7" descr="C:/Users/Administrator/Desktop/ppt模板/图片素材/插画/QQ截图20240309205650.pngQQ截图20240309205650"/>
          <p:cNvPicPr/>
          <p:nvPr/>
        </p:nvPicPr>
        <p:blipFill>
          <a:blip r:embed="rId4"/>
          <a:srcRect t="19809" b="19809"/>
          <a:stretch>
            <a:fillRect/>
          </a:stretch>
        </p:blipFill>
        <p:spPr>
          <a:xfrm>
            <a:off x="7771680" y="3712680"/>
            <a:ext cx="3394440" cy="2143440"/>
          </a:xfrm>
          <a:prstGeom prst="rect">
            <a:avLst/>
          </a:prstGeom>
          <a:ln w="0">
            <a:noFill/>
          </a:ln>
        </p:spPr>
      </p:pic>
      <p:sp>
        <p:nvSpPr>
          <p:cNvPr id="269"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化疗适应症</a:t>
            </a:r>
            <a:endParaRPr lang="en-US" sz="2000" b="0" strike="noStrike" spc="-1">
              <a:solidFill>
                <a:srgbClr val="000000"/>
              </a:solidFill>
              <a:latin typeface="Arial"/>
            </a:endParaRPr>
          </a:p>
        </p:txBody>
      </p:sp>
      <p:sp>
        <p:nvSpPr>
          <p:cNvPr id="270"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疗效明显的适应症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合理用药的基础</a:t>
            </a:r>
            <a:endParaRPr lang="en-US" sz="1600" b="0" strike="noStrike" spc="-1">
              <a:solidFill>
                <a:srgbClr val="000000"/>
              </a:solidFill>
              <a:latin typeface="Arial"/>
            </a:endParaRPr>
          </a:p>
        </p:txBody>
      </p:sp>
      <p:sp>
        <p:nvSpPr>
          <p:cNvPr id="271"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常用药物及用药方案</a:t>
            </a:r>
            <a:endParaRPr lang="en-US" sz="2000" b="0" strike="noStrike" spc="-1">
              <a:solidFill>
                <a:srgbClr val="000000"/>
              </a:solidFill>
              <a:latin typeface="Arial"/>
            </a:endParaRPr>
          </a:p>
        </p:txBody>
      </p:sp>
      <p:sp>
        <p:nvSpPr>
          <p:cNvPr id="272"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靶向药物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化疗药物的选择</a:t>
            </a:r>
            <a:endParaRPr lang="en-US" sz="1600" b="0" strike="noStrike" spc="-1">
              <a:solidFill>
                <a:srgbClr val="000000"/>
              </a:solidFill>
              <a:latin typeface="Arial"/>
            </a:endParaRPr>
          </a:p>
        </p:txBody>
      </p:sp>
      <p:sp>
        <p:nvSpPr>
          <p:cNvPr id="273"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化疗后的随访及监测</a:t>
            </a:r>
            <a:endParaRPr lang="en-US" sz="2000" b="0" strike="noStrike" spc="-1">
              <a:solidFill>
                <a:srgbClr val="000000"/>
              </a:solidFill>
              <a:latin typeface="Arial"/>
            </a:endParaRPr>
          </a:p>
        </p:txBody>
      </p:sp>
      <p:sp>
        <p:nvSpPr>
          <p:cNvPr id="274"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复查频率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监测指标</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5"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综合治疗策略</a:t>
            </a:r>
            <a:endParaRPr lang="en-US" sz="3000" b="0" strike="noStrike" spc="-1">
              <a:solidFill>
                <a:schemeClr val="dk1"/>
              </a:solidFill>
              <a:latin typeface="Arial"/>
            </a:endParaRPr>
          </a:p>
        </p:txBody>
      </p:sp>
      <p:sp>
        <p:nvSpPr>
          <p:cNvPr id="277"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综合治疗策略是下唇癌治疗的重要环节，多学科会诊有助于制定全面的治疗方案，个体化治疗可以根据患者的具体情况进行调整，术后复发的预防与处理需要密切关注，及时干预，以提高治疗效果和生存率。</a:t>
            </a:r>
            <a:endParaRPr lang="en-US" sz="1800" b="0" strike="noStrike" spc="-1">
              <a:solidFill>
                <a:srgbClr val="000000"/>
              </a:solidFill>
              <a:latin typeface="Arial"/>
            </a:endParaRPr>
          </a:p>
        </p:txBody>
      </p:sp>
      <p:grpSp>
        <p:nvGrpSpPr>
          <p:cNvPr id="278" name="Group 15"/>
          <p:cNvGrpSpPr/>
          <p:nvPr/>
        </p:nvGrpSpPr>
        <p:grpSpPr>
          <a:xfrm>
            <a:off x="435960" y="378720"/>
            <a:ext cx="515160" cy="439560"/>
            <a:chOff x="435960" y="378720"/>
            <a:chExt cx="515160" cy="439560"/>
          </a:xfrm>
        </p:grpSpPr>
        <p:sp>
          <p:nvSpPr>
            <p:cNvPr id="279"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0"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1"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2"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3"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4"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5"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6"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7"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8"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9"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0"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1"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2"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3"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4"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5"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6"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7"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8"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99"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https://d.book118.com/216054134040010103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Times New Roman</vt:lpstr>
      <vt:lpstr>Wingdings</vt:lpstr>
      <vt:lpstr>Symbol</vt:lpstr>
      <vt:lpstr>DejaVu Sans</vt:lpstr>
      <vt:lpstr>Office Theme</vt:lpstr>
      <vt:lpstr>下唇癌护理查房</vt:lpstr>
      <vt:lpstr>目录</vt:lpstr>
      <vt:lpstr>第1章 患者基本情况</vt:lpstr>
      <vt:lpstr>体格检查</vt:lpstr>
      <vt:lpstr>实验室检查</vt:lpstr>
      <vt:lpstr> </vt:lpstr>
      <vt:lpstr>第2章 下唇癌治疗方案</vt:lpstr>
      <vt:lpstr> </vt:lpstr>
      <vt:lpstr>化疗方案</vt:lpstr>
      <vt:lpstr>综合治疗策略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2024-09-28T09:50:58.265</cp:lastPrinted>
  <dcterms:created xsi:type="dcterms:W3CDTF">2024-09-28T01:50:58Z</dcterms:created>
  <dcterms:modified xsi:type="dcterms:W3CDTF">2024-09-28T01:51:00Z</dcterms:modified>
</cp:coreProperties>
</file>